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6" name="Chatsync"/>
  <p:cmAuthor clrIdx="1" id="1" initials="" lastIdx="3" name="Vincent Piper`"/>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03-14T19:04:43.946">
    <p:pos x="108" y="969"/>
    <p:text>hmmm this seems familiar</p:text>
  </p:cm>
  <p:cm authorId="0" idx="2" dt="2024-03-14T19:06:12.142">
    <p:pos x="108" y="1069"/>
    <p:text>TLDR. Ron</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4-03-14T19:09:48.859">
    <p:pos x="2355" y="151"/>
    <p:text>Representing Foley Prep with these colors? The subtlety</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4-03-14T19:11:40.690">
    <p:pos x="253" y="529"/>
    <p:text>they shoulda left sooner. get owned</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5" dt="2024-03-15T15:22:31.037">
    <p:pos x="2399" y="313"/>
    <p:text>Interesting. So if they have 2 projects they're more likely to quit? Having a lighter workload contributes to leaving. That's strange!</p:text>
  </p:cm>
  <p:cm authorId="1" idx="1" dt="2024-03-15T15:22:31.037">
    <p:pos x="2399" y="313"/>
    <p:text>I also thought it was strange until I started putting the pieces of the puzzle together. The employees were dissatisfied with the small amount of projects that they were given and assumedly wanted more fulfilling work. Some at this point dropped the company and others kept with it in the hopes that the meaningful work would pick up, of which it did. Then by the fifth year, they became dissatisfied for the exact opposite reason, which was too many external projects and too much work. With that in mind, you can come to the conclusion that people in their third year asked the company to give them more external projects for their jobs to have more meaning and were eventually regretting it by the fifth year.</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6" dt="2024-03-15T15:09:57.091">
    <p:pos x="2389" y="327"/>
    <p:text>Hard for me to understand this graph</p:text>
  </p:cm>
  <p:cm authorId="1" idx="2" dt="2024-03-15T15:06:53.504">
    <p:pos x="2389" y="327"/>
    <p:text>The x-axis is the amount of employees and the y axis (true/false) is representative of if they received more or less than the median amount of external projects given by the company. Each color in the legend represents a different satisfaction level that the employee reported in that year. So for example, there were a large number of employees who received over the median amount of projects who were in the (0.25-0.5) satisfaction bracket, as represented by the extended orange bar in the "true" row. This means that the majority of people who received below the median amount of projects were dissatisfied. Conversely, for the "false" row, meaning employees who received above the median amount of projects, they were more satisfied, with the majority of people being in the (0.5-0.75) and (0.75-1) satisfaction bracket.</p:text>
  </p:cm>
  <p:cm authorId="1" idx="3" dt="2024-03-15T15:09:57.091">
    <p:pos x="2389" y="327"/>
    <p:text>It's just a more specific analysis of the previous slide, the median amount of projects ended up being about 3 and a half projects so it seemed reasonable to use the median as a point of measure. I noticed that I would find consistency in the data from the previous slide if the below median projections for satisfaction level were under 50% (which they are) and the above median projections were above 50% (which they are). The consistency supported my conclusion, so this was a great find.</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bc76e52a44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bc76e52a44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bc76e52a44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bc76e52a44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bc76e52a44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bc76e52a44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bc76e52a44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bc76e52a44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bc76e52a44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bc76e52a44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bc76e52a44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bc76e52a44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bc76e52a44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bc76e52a44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bd1ac8c50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bd1ac8c50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bd1ac8c50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bd1ac8c50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bc76e52a44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bc76e52a44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bc76e52a44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bc76e52a44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bc76e52a44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bc76e52a44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bc76e52a44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bc76e52a44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bc76e52a44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bc76e52a44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bc76e52a44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bc76e52a44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bc76e52a44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bc76e52a44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bc76e52a44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bc76e52a44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accent4"/>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comments" Target="../comments/commen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comments" Target="../comments/comment4.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comments" Target="../comments/comment5.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comments" Target="../comments/commen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94EC3"/>
            </a:gs>
            <a:gs pos="100000">
              <a:srgbClr val="20295A"/>
            </a:gs>
          </a:gsLst>
          <a:lin ang="5400012" scaled="0"/>
        </a:gradFill>
      </p:bgPr>
    </p:bg>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HR Analytics Project</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Vincent Piper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nvSpPr>
        <p:spPr>
          <a:xfrm>
            <a:off x="221125" y="187100"/>
            <a:ext cx="3503700" cy="47964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The salary for fifth-year employees is also a point of emphasis, as the majority of employees leaving have a low-medium salary</a:t>
            </a:r>
            <a:endParaRPr sz="1600">
              <a:solidFill>
                <a:schemeClr val="lt1"/>
              </a:solidFill>
              <a:latin typeface="Roboto"/>
              <a:ea typeface="Roboto"/>
              <a:cs typeface="Roboto"/>
              <a:sym typeface="Roboto"/>
            </a:endParaRPr>
          </a:p>
          <a:p>
            <a:pPr indent="0" lvl="0" marL="0" rtl="0" algn="l">
              <a:spcBef>
                <a:spcPts val="0"/>
              </a:spcBef>
              <a:spcAft>
                <a:spcPts val="0"/>
              </a:spcAft>
              <a:buNone/>
            </a:pPr>
            <a:r>
              <a:t/>
            </a:r>
            <a:endParaRPr sz="1600">
              <a:solidFill>
                <a:schemeClr val="lt1"/>
              </a:solidFill>
              <a:latin typeface="Roboto"/>
              <a:ea typeface="Roboto"/>
              <a:cs typeface="Roboto"/>
              <a:sym typeface="Roboto"/>
            </a:endParaRPr>
          </a:p>
          <a:p>
            <a:pPr indent="-330200" lvl="0" marL="457200" rtl="0" algn="l">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While this may seem intuitive, the turnover rate being more than 50% in the fifth year with low-medium salaried employees is most certainly not</a:t>
            </a:r>
            <a:endParaRPr sz="1600">
              <a:solidFill>
                <a:schemeClr val="lt1"/>
              </a:solidFill>
              <a:latin typeface="Roboto"/>
              <a:ea typeface="Roboto"/>
              <a:cs typeface="Roboto"/>
              <a:sym typeface="Roboto"/>
            </a:endParaRPr>
          </a:p>
          <a:p>
            <a:pPr indent="0" lvl="0" marL="0" rtl="0" algn="l">
              <a:spcBef>
                <a:spcPts val="0"/>
              </a:spcBef>
              <a:spcAft>
                <a:spcPts val="0"/>
              </a:spcAft>
              <a:buNone/>
            </a:pPr>
            <a:r>
              <a:t/>
            </a:r>
            <a:endParaRPr sz="1600">
              <a:solidFill>
                <a:schemeClr val="lt1"/>
              </a:solidFill>
              <a:latin typeface="Roboto"/>
              <a:ea typeface="Roboto"/>
              <a:cs typeface="Roboto"/>
              <a:sym typeface="Roboto"/>
            </a:endParaRPr>
          </a:p>
          <a:p>
            <a:pPr indent="-330200" lvl="0" marL="457200" rtl="0" algn="l">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According to the </a:t>
            </a:r>
            <a:r>
              <a:rPr lang="en" sz="1600">
                <a:solidFill>
                  <a:schemeClr val="lt1"/>
                </a:solidFill>
                <a:latin typeface="Roboto"/>
                <a:ea typeface="Roboto"/>
                <a:cs typeface="Roboto"/>
                <a:sym typeface="Roboto"/>
              </a:rPr>
              <a:t>Bureau</a:t>
            </a:r>
            <a:r>
              <a:rPr lang="en" sz="1600">
                <a:solidFill>
                  <a:schemeClr val="lt1"/>
                </a:solidFill>
                <a:latin typeface="Roboto"/>
                <a:ea typeface="Roboto"/>
                <a:cs typeface="Roboto"/>
                <a:sym typeface="Roboto"/>
              </a:rPr>
              <a:t> of Labor Statistics, the average turnover rate in 2022 is approximately 47%, highlighting the significance of the 60% of low salaried employees leaving</a:t>
            </a:r>
            <a:endParaRPr sz="1600">
              <a:solidFill>
                <a:schemeClr val="lt1"/>
              </a:solidFill>
              <a:latin typeface="Roboto"/>
              <a:ea typeface="Roboto"/>
              <a:cs typeface="Roboto"/>
              <a:sym typeface="Roboto"/>
            </a:endParaRPr>
          </a:p>
        </p:txBody>
      </p:sp>
      <p:pic>
        <p:nvPicPr>
          <p:cNvPr id="142" name="Google Shape;142;p22"/>
          <p:cNvPicPr preferRelativeResize="0"/>
          <p:nvPr/>
        </p:nvPicPr>
        <p:blipFill>
          <a:blip r:embed="rId3">
            <a:alphaModFix/>
          </a:blip>
          <a:stretch>
            <a:fillRect/>
          </a:stretch>
        </p:blipFill>
        <p:spPr>
          <a:xfrm>
            <a:off x="3877225" y="152400"/>
            <a:ext cx="5114375" cy="461405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402375" y="84125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720"/>
              <a:t>F</a:t>
            </a:r>
            <a:r>
              <a:rPr lang="en" sz="2720"/>
              <a:t>ifth year </a:t>
            </a:r>
            <a:r>
              <a:rPr lang="en" sz="2720"/>
              <a:t>employees </a:t>
            </a:r>
            <a:r>
              <a:rPr lang="en" sz="2720"/>
              <a:t>are leaving primarily as a result of inadequate salary structures, characterized by limited promotion opportunity and compounded by a substantial volume of external projects  </a:t>
            </a:r>
            <a:endParaRPr sz="2720"/>
          </a:p>
        </p:txBody>
      </p:sp>
      <p:sp>
        <p:nvSpPr>
          <p:cNvPr id="148" name="Google Shape;148;p23"/>
          <p:cNvSpPr txBox="1"/>
          <p:nvPr/>
        </p:nvSpPr>
        <p:spPr>
          <a:xfrm>
            <a:off x="402375" y="227425"/>
            <a:ext cx="5423400" cy="82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chemeClr val="lt1"/>
                </a:solidFill>
                <a:latin typeface="Roboto"/>
                <a:ea typeface="Roboto"/>
                <a:cs typeface="Roboto"/>
                <a:sym typeface="Roboto"/>
              </a:rPr>
              <a:t>Fifth Year Employees: Conclusion</a:t>
            </a:r>
            <a:endParaRPr sz="2700">
              <a:solidFill>
                <a:schemeClr val="lt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2" name="Shape 152"/>
        <p:cNvGrpSpPr/>
        <p:nvPr/>
      </p:nvGrpSpPr>
      <p:grpSpPr>
        <a:xfrm>
          <a:off x="0" y="0"/>
          <a:ext cx="0" cy="0"/>
          <a:chOff x="0" y="0"/>
          <a:chExt cx="0" cy="0"/>
        </a:xfrm>
      </p:grpSpPr>
      <p:sp>
        <p:nvSpPr>
          <p:cNvPr id="153" name="Google Shape;153;p24"/>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Third Year Employees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7" name="Shape 157"/>
        <p:cNvGrpSpPr/>
        <p:nvPr/>
      </p:nvGrpSpPr>
      <p:grpSpPr>
        <a:xfrm>
          <a:off x="0" y="0"/>
          <a:ext cx="0" cy="0"/>
          <a:chOff x="0" y="0"/>
          <a:chExt cx="0" cy="0"/>
        </a:xfrm>
      </p:grpSpPr>
      <p:sp>
        <p:nvSpPr>
          <p:cNvPr id="158" name="Google Shape;158;p25"/>
          <p:cNvSpPr txBox="1"/>
          <p:nvPr/>
        </p:nvSpPr>
        <p:spPr>
          <a:xfrm>
            <a:off x="119050" y="102050"/>
            <a:ext cx="3759000" cy="4949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Roboto"/>
              <a:buChar char="●"/>
            </a:pPr>
            <a:r>
              <a:rPr lang="en" sz="1800">
                <a:solidFill>
                  <a:schemeClr val="lt1"/>
                </a:solidFill>
                <a:latin typeface="Roboto"/>
                <a:ea typeface="Roboto"/>
                <a:cs typeface="Roboto"/>
                <a:sym typeface="Roboto"/>
              </a:rPr>
              <a:t>As for third year employees, the overall salary comparison is much more stable than that of the fifth year employees, as expected</a:t>
            </a:r>
            <a:endParaRPr sz="1800">
              <a:solidFill>
                <a:schemeClr val="lt1"/>
              </a:solidFill>
              <a:latin typeface="Roboto"/>
              <a:ea typeface="Roboto"/>
              <a:cs typeface="Roboto"/>
              <a:sym typeface="Roboto"/>
            </a:endParaRPr>
          </a:p>
          <a:p>
            <a:pPr indent="0" lvl="0" marL="0" rtl="0" algn="l">
              <a:spcBef>
                <a:spcPts val="0"/>
              </a:spcBef>
              <a:spcAft>
                <a:spcPts val="0"/>
              </a:spcAft>
              <a:buNone/>
            </a:pPr>
            <a:r>
              <a:t/>
            </a:r>
            <a:endParaRPr sz="1800">
              <a:solidFill>
                <a:schemeClr val="lt1"/>
              </a:solidFill>
              <a:latin typeface="Roboto"/>
              <a:ea typeface="Roboto"/>
              <a:cs typeface="Roboto"/>
              <a:sym typeface="Roboto"/>
            </a:endParaRPr>
          </a:p>
          <a:p>
            <a:pPr indent="-342900" lvl="0" marL="457200" rtl="0" algn="l">
              <a:spcBef>
                <a:spcPts val="0"/>
              </a:spcBef>
              <a:spcAft>
                <a:spcPts val="0"/>
              </a:spcAft>
              <a:buClr>
                <a:schemeClr val="lt1"/>
              </a:buClr>
              <a:buSzPts val="1800"/>
              <a:buFont typeface="Roboto"/>
              <a:buChar char="●"/>
            </a:pPr>
            <a:r>
              <a:rPr lang="en" sz="1800">
                <a:solidFill>
                  <a:schemeClr val="lt1"/>
                </a:solidFill>
                <a:latin typeface="Roboto"/>
                <a:ea typeface="Roboto"/>
                <a:cs typeface="Roboto"/>
                <a:sym typeface="Roboto"/>
              </a:rPr>
              <a:t>On the other hand, approximately ⅓ of the low salaried employees are leaving the company by their third year. This turnover rate is still less than average, at around 33%, however, 1000 low salaried employees leaving in one year could be a cause for concern</a:t>
            </a:r>
            <a:endParaRPr sz="1800">
              <a:solidFill>
                <a:schemeClr val="lt1"/>
              </a:solidFill>
              <a:latin typeface="Roboto"/>
              <a:ea typeface="Roboto"/>
              <a:cs typeface="Roboto"/>
              <a:sym typeface="Roboto"/>
            </a:endParaRPr>
          </a:p>
        </p:txBody>
      </p:sp>
      <p:pic>
        <p:nvPicPr>
          <p:cNvPr id="159" name="Google Shape;159;p25"/>
          <p:cNvPicPr preferRelativeResize="0"/>
          <p:nvPr/>
        </p:nvPicPr>
        <p:blipFill>
          <a:blip r:embed="rId3">
            <a:alphaModFix/>
          </a:blip>
          <a:stretch>
            <a:fillRect/>
          </a:stretch>
        </p:blipFill>
        <p:spPr>
          <a:xfrm>
            <a:off x="3981750" y="329638"/>
            <a:ext cx="5042500" cy="4484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3" name="Shape 163"/>
        <p:cNvGrpSpPr/>
        <p:nvPr/>
      </p:nvGrpSpPr>
      <p:grpSpPr>
        <a:xfrm>
          <a:off x="0" y="0"/>
          <a:ext cx="0" cy="0"/>
          <a:chOff x="0" y="0"/>
          <a:chExt cx="0" cy="0"/>
        </a:xfrm>
      </p:grpSpPr>
      <p:sp>
        <p:nvSpPr>
          <p:cNvPr id="164" name="Google Shape;164;p26"/>
          <p:cNvSpPr txBox="1"/>
          <p:nvPr/>
        </p:nvSpPr>
        <p:spPr>
          <a:xfrm>
            <a:off x="119050" y="153075"/>
            <a:ext cx="3639900" cy="4796400"/>
          </a:xfrm>
          <a:prstGeom prst="rect">
            <a:avLst/>
          </a:prstGeom>
          <a:noFill/>
          <a:ln>
            <a:noFill/>
          </a:ln>
        </p:spPr>
        <p:txBody>
          <a:bodyPr anchorCtr="0" anchor="t" bIns="91425" lIns="91425" spcFirstLastPara="1" rIns="91425" wrap="square" tIns="91425">
            <a:noAutofit/>
          </a:bodyPr>
          <a:lstStyle/>
          <a:p>
            <a:pPr indent="-361950" lvl="0" marL="457200" rtl="0" algn="l">
              <a:spcBef>
                <a:spcPts val="0"/>
              </a:spcBef>
              <a:spcAft>
                <a:spcPts val="0"/>
              </a:spcAft>
              <a:buClr>
                <a:schemeClr val="lt1"/>
              </a:buClr>
              <a:buSzPts val="2100"/>
              <a:buFont typeface="Roboto"/>
              <a:buChar char="●"/>
            </a:pPr>
            <a:r>
              <a:rPr lang="en" sz="2100">
                <a:solidFill>
                  <a:schemeClr val="lt1"/>
                </a:solidFill>
                <a:latin typeface="Roboto"/>
                <a:ea typeface="Roboto"/>
                <a:cs typeface="Roboto"/>
                <a:sym typeface="Roboto"/>
              </a:rPr>
              <a:t>The department-wise comparison remains relatively stable as well. Although the peak in third-year employees leaving the company is also in sales, the turnover rate is approximately 25%, which is not significantly larger than that of other departments. </a:t>
            </a:r>
            <a:endParaRPr sz="2100">
              <a:solidFill>
                <a:schemeClr val="lt1"/>
              </a:solidFill>
              <a:latin typeface="Roboto"/>
              <a:ea typeface="Roboto"/>
              <a:cs typeface="Roboto"/>
              <a:sym typeface="Roboto"/>
            </a:endParaRPr>
          </a:p>
        </p:txBody>
      </p:sp>
      <p:pic>
        <p:nvPicPr>
          <p:cNvPr id="165" name="Google Shape;165;p26"/>
          <p:cNvPicPr preferRelativeResize="0"/>
          <p:nvPr/>
        </p:nvPicPr>
        <p:blipFill>
          <a:blip r:embed="rId3">
            <a:alphaModFix/>
          </a:blip>
          <a:stretch>
            <a:fillRect/>
          </a:stretch>
        </p:blipFill>
        <p:spPr>
          <a:xfrm>
            <a:off x="3911375" y="152400"/>
            <a:ext cx="5074292" cy="48386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9" name="Shape 169"/>
        <p:cNvGrpSpPr/>
        <p:nvPr/>
      </p:nvGrpSpPr>
      <p:grpSpPr>
        <a:xfrm>
          <a:off x="0" y="0"/>
          <a:ext cx="0" cy="0"/>
          <a:chOff x="0" y="0"/>
          <a:chExt cx="0" cy="0"/>
        </a:xfrm>
      </p:grpSpPr>
      <p:sp>
        <p:nvSpPr>
          <p:cNvPr id="170" name="Google Shape;170;p27"/>
          <p:cNvSpPr txBox="1"/>
          <p:nvPr/>
        </p:nvSpPr>
        <p:spPr>
          <a:xfrm>
            <a:off x="119050" y="204100"/>
            <a:ext cx="3504000" cy="4558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Roboto"/>
              <a:buChar char="●"/>
            </a:pPr>
            <a:r>
              <a:rPr lang="en" sz="1800">
                <a:solidFill>
                  <a:schemeClr val="lt1"/>
                </a:solidFill>
                <a:latin typeface="Roboto"/>
                <a:ea typeface="Roboto"/>
                <a:cs typeface="Roboto"/>
                <a:sym typeface="Roboto"/>
              </a:rPr>
              <a:t>A clear outlier in this graph, which compares the number of projects for </a:t>
            </a:r>
            <a:r>
              <a:rPr lang="en" sz="1800">
                <a:solidFill>
                  <a:schemeClr val="lt1"/>
                </a:solidFill>
                <a:latin typeface="Roboto"/>
                <a:ea typeface="Roboto"/>
                <a:cs typeface="Roboto"/>
                <a:sym typeface="Roboto"/>
              </a:rPr>
              <a:t>third year employees vs third year employees who left, is at 2 projects</a:t>
            </a:r>
            <a:endParaRPr sz="1800">
              <a:solidFill>
                <a:schemeClr val="lt1"/>
              </a:solidFill>
              <a:latin typeface="Roboto"/>
              <a:ea typeface="Roboto"/>
              <a:cs typeface="Roboto"/>
              <a:sym typeface="Roboto"/>
            </a:endParaRPr>
          </a:p>
          <a:p>
            <a:pPr indent="0" lvl="0" marL="457200" rtl="0" algn="l">
              <a:spcBef>
                <a:spcPts val="0"/>
              </a:spcBef>
              <a:spcAft>
                <a:spcPts val="0"/>
              </a:spcAft>
              <a:buNone/>
            </a:pPr>
            <a:r>
              <a:t/>
            </a:r>
            <a:endParaRPr sz="1800">
              <a:solidFill>
                <a:schemeClr val="lt1"/>
              </a:solidFill>
              <a:latin typeface="Roboto"/>
              <a:ea typeface="Roboto"/>
              <a:cs typeface="Roboto"/>
              <a:sym typeface="Roboto"/>
            </a:endParaRPr>
          </a:p>
          <a:p>
            <a:pPr indent="-342900" lvl="0" marL="457200" rtl="0" algn="l">
              <a:spcBef>
                <a:spcPts val="0"/>
              </a:spcBef>
              <a:spcAft>
                <a:spcPts val="0"/>
              </a:spcAft>
              <a:buClr>
                <a:schemeClr val="lt1"/>
              </a:buClr>
              <a:buSzPts val="1800"/>
              <a:buFont typeface="Roboto"/>
              <a:buChar char="●"/>
            </a:pPr>
            <a:r>
              <a:rPr lang="en" sz="1800">
                <a:solidFill>
                  <a:schemeClr val="lt1"/>
                </a:solidFill>
                <a:latin typeface="Roboto"/>
                <a:ea typeface="Roboto"/>
                <a:cs typeface="Roboto"/>
                <a:sym typeface="Roboto"/>
              </a:rPr>
              <a:t>Employees who are given 2 external projects tend to leave quicker than those who are given more external projects.</a:t>
            </a:r>
            <a:endParaRPr sz="1800">
              <a:solidFill>
                <a:schemeClr val="lt1"/>
              </a:solidFill>
              <a:latin typeface="Roboto"/>
              <a:ea typeface="Roboto"/>
              <a:cs typeface="Roboto"/>
              <a:sym typeface="Roboto"/>
            </a:endParaRPr>
          </a:p>
        </p:txBody>
      </p:sp>
      <p:pic>
        <p:nvPicPr>
          <p:cNvPr id="171" name="Google Shape;171;p27"/>
          <p:cNvPicPr preferRelativeResize="0"/>
          <p:nvPr/>
        </p:nvPicPr>
        <p:blipFill>
          <a:blip r:embed="rId4">
            <a:alphaModFix/>
          </a:blip>
          <a:stretch>
            <a:fillRect/>
          </a:stretch>
        </p:blipFill>
        <p:spPr>
          <a:xfrm>
            <a:off x="3809450" y="497500"/>
            <a:ext cx="5216150" cy="397168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5" name="Shape 175"/>
        <p:cNvGrpSpPr/>
        <p:nvPr/>
      </p:nvGrpSpPr>
      <p:grpSpPr>
        <a:xfrm>
          <a:off x="0" y="0"/>
          <a:ext cx="0" cy="0"/>
          <a:chOff x="0" y="0"/>
          <a:chExt cx="0" cy="0"/>
        </a:xfrm>
      </p:grpSpPr>
      <p:sp>
        <p:nvSpPr>
          <p:cNvPr id="176" name="Google Shape;176;p28"/>
          <p:cNvSpPr txBox="1"/>
          <p:nvPr/>
        </p:nvSpPr>
        <p:spPr>
          <a:xfrm>
            <a:off x="87475" y="157450"/>
            <a:ext cx="3026700" cy="47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Roboto"/>
              <a:ea typeface="Roboto"/>
              <a:cs typeface="Roboto"/>
              <a:sym typeface="Roboto"/>
            </a:endParaRPr>
          </a:p>
        </p:txBody>
      </p:sp>
      <p:sp>
        <p:nvSpPr>
          <p:cNvPr id="177" name="Google Shape;177;p28"/>
          <p:cNvSpPr txBox="1"/>
          <p:nvPr/>
        </p:nvSpPr>
        <p:spPr>
          <a:xfrm>
            <a:off x="119050" y="204100"/>
            <a:ext cx="3504000" cy="45585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This graph shows third year employee </a:t>
            </a:r>
            <a:r>
              <a:rPr lang="en" sz="1600">
                <a:solidFill>
                  <a:schemeClr val="lt1"/>
                </a:solidFill>
                <a:latin typeface="Roboto"/>
                <a:ea typeface="Roboto"/>
                <a:cs typeface="Roboto"/>
                <a:sym typeface="Roboto"/>
              </a:rPr>
              <a:t>satisfaction as compared to the median number of projects</a:t>
            </a:r>
            <a:endParaRPr sz="1600">
              <a:solidFill>
                <a:schemeClr val="lt1"/>
              </a:solidFill>
              <a:latin typeface="Roboto"/>
              <a:ea typeface="Roboto"/>
              <a:cs typeface="Roboto"/>
              <a:sym typeface="Roboto"/>
            </a:endParaRPr>
          </a:p>
          <a:p>
            <a:pPr indent="0" lvl="0" marL="457200" rtl="0" algn="l">
              <a:spcBef>
                <a:spcPts val="0"/>
              </a:spcBef>
              <a:spcAft>
                <a:spcPts val="0"/>
              </a:spcAft>
              <a:buNone/>
            </a:pPr>
            <a:r>
              <a:t/>
            </a:r>
            <a:endParaRPr sz="1600">
              <a:solidFill>
                <a:schemeClr val="lt1"/>
              </a:solidFill>
              <a:latin typeface="Roboto"/>
              <a:ea typeface="Roboto"/>
              <a:cs typeface="Roboto"/>
              <a:sym typeface="Roboto"/>
            </a:endParaRPr>
          </a:p>
          <a:p>
            <a:pPr indent="-330200" lvl="0" marL="457200" rtl="0" algn="l">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Third year employees who were given less than the median amount of projects assigned to other third year employees were dissatisfied, with a large majority score within the 0.25 to 0.5 range</a:t>
            </a:r>
            <a:endParaRPr sz="1600">
              <a:solidFill>
                <a:schemeClr val="lt1"/>
              </a:solidFill>
              <a:latin typeface="Roboto"/>
              <a:ea typeface="Roboto"/>
              <a:cs typeface="Roboto"/>
              <a:sym typeface="Roboto"/>
            </a:endParaRPr>
          </a:p>
          <a:p>
            <a:pPr indent="0" lvl="0" marL="0" rtl="0" algn="l">
              <a:spcBef>
                <a:spcPts val="0"/>
              </a:spcBef>
              <a:spcAft>
                <a:spcPts val="0"/>
              </a:spcAft>
              <a:buNone/>
            </a:pPr>
            <a:r>
              <a:t/>
            </a:r>
            <a:endParaRPr sz="1600">
              <a:solidFill>
                <a:schemeClr val="lt1"/>
              </a:solidFill>
              <a:latin typeface="Roboto"/>
              <a:ea typeface="Roboto"/>
              <a:cs typeface="Roboto"/>
              <a:sym typeface="Roboto"/>
            </a:endParaRPr>
          </a:p>
          <a:p>
            <a:pPr indent="-330200" lvl="0" marL="457200" rtl="0" algn="l">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However, employees who were given more than the median amount of projects were satisfied in general, with the majority scores coming out to be within a 0.5 to 1 range</a:t>
            </a:r>
            <a:endParaRPr sz="1600">
              <a:solidFill>
                <a:schemeClr val="lt1"/>
              </a:solidFill>
              <a:latin typeface="Roboto"/>
              <a:ea typeface="Roboto"/>
              <a:cs typeface="Roboto"/>
              <a:sym typeface="Roboto"/>
            </a:endParaRPr>
          </a:p>
        </p:txBody>
      </p:sp>
      <p:pic>
        <p:nvPicPr>
          <p:cNvPr id="178" name="Google Shape;178;p28"/>
          <p:cNvPicPr preferRelativeResize="0"/>
          <p:nvPr/>
        </p:nvPicPr>
        <p:blipFill>
          <a:blip r:embed="rId4">
            <a:alphaModFix/>
          </a:blip>
          <a:stretch>
            <a:fillRect/>
          </a:stretch>
        </p:blipFill>
        <p:spPr>
          <a:xfrm>
            <a:off x="3792950" y="519775"/>
            <a:ext cx="5216151" cy="3661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2" name="Shape 182"/>
        <p:cNvGrpSpPr/>
        <p:nvPr/>
      </p:nvGrpSpPr>
      <p:grpSpPr>
        <a:xfrm>
          <a:off x="0" y="0"/>
          <a:ext cx="0" cy="0"/>
          <a:chOff x="0" y="0"/>
          <a:chExt cx="0" cy="0"/>
        </a:xfrm>
      </p:grpSpPr>
      <p:sp>
        <p:nvSpPr>
          <p:cNvPr id="183" name="Google Shape;183;p29"/>
          <p:cNvSpPr txBox="1"/>
          <p:nvPr/>
        </p:nvSpPr>
        <p:spPr>
          <a:xfrm>
            <a:off x="507350" y="1487075"/>
            <a:ext cx="8117700" cy="325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chemeClr val="lt1"/>
                </a:solidFill>
                <a:latin typeface="Roboto"/>
                <a:ea typeface="Roboto"/>
                <a:cs typeface="Roboto"/>
                <a:sym typeface="Roboto"/>
              </a:rPr>
              <a:t>Third year employees are leaving primarily due to their dissatisfaction with the quantity of projects that they are assigned. </a:t>
            </a:r>
            <a:r>
              <a:rPr lang="en" sz="2300">
                <a:solidFill>
                  <a:schemeClr val="lt1"/>
                </a:solidFill>
                <a:latin typeface="Roboto"/>
                <a:ea typeface="Roboto"/>
                <a:cs typeface="Roboto"/>
                <a:sym typeface="Roboto"/>
              </a:rPr>
              <a:t>Further investigation is necessary regarding external variables applicable to this project, such as project complexity, quality standards, and project timeline, among others.</a:t>
            </a:r>
            <a:endParaRPr sz="2300">
              <a:solidFill>
                <a:schemeClr val="lt1"/>
              </a:solidFill>
              <a:latin typeface="Roboto"/>
              <a:ea typeface="Roboto"/>
              <a:cs typeface="Roboto"/>
              <a:sym typeface="Roboto"/>
            </a:endParaRPr>
          </a:p>
          <a:p>
            <a:pPr indent="0" lvl="0" marL="0" rtl="0" algn="l">
              <a:spcBef>
                <a:spcPts val="0"/>
              </a:spcBef>
              <a:spcAft>
                <a:spcPts val="0"/>
              </a:spcAft>
              <a:buNone/>
            </a:pPr>
            <a:r>
              <a:t/>
            </a:r>
            <a:endParaRPr sz="1800">
              <a:solidFill>
                <a:schemeClr val="lt1"/>
              </a:solidFill>
              <a:latin typeface="Roboto"/>
              <a:ea typeface="Roboto"/>
              <a:cs typeface="Roboto"/>
              <a:sym typeface="Roboto"/>
            </a:endParaRPr>
          </a:p>
          <a:p>
            <a:pPr indent="0" lvl="0" marL="0" rtl="0" algn="l">
              <a:spcBef>
                <a:spcPts val="0"/>
              </a:spcBef>
              <a:spcAft>
                <a:spcPts val="0"/>
              </a:spcAft>
              <a:buNone/>
            </a:pPr>
            <a:r>
              <a:t/>
            </a:r>
            <a:endParaRPr sz="1800">
              <a:solidFill>
                <a:schemeClr val="lt1"/>
              </a:solidFill>
              <a:latin typeface="Roboto"/>
              <a:ea typeface="Roboto"/>
              <a:cs typeface="Roboto"/>
              <a:sym typeface="Roboto"/>
            </a:endParaRPr>
          </a:p>
        </p:txBody>
      </p:sp>
      <p:sp>
        <p:nvSpPr>
          <p:cNvPr id="184" name="Google Shape;184;p29"/>
          <p:cNvSpPr txBox="1"/>
          <p:nvPr/>
        </p:nvSpPr>
        <p:spPr>
          <a:xfrm>
            <a:off x="664800" y="262425"/>
            <a:ext cx="5721000" cy="7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chemeClr val="lt1"/>
                </a:solidFill>
                <a:latin typeface="Roboto"/>
                <a:ea typeface="Roboto"/>
                <a:cs typeface="Roboto"/>
                <a:sym typeface="Roboto"/>
              </a:rPr>
              <a:t>Third Year Employees: </a:t>
            </a:r>
            <a:r>
              <a:rPr lang="en" sz="2500">
                <a:solidFill>
                  <a:schemeClr val="lt1"/>
                </a:solidFill>
                <a:latin typeface="Roboto"/>
                <a:ea typeface="Roboto"/>
                <a:cs typeface="Roboto"/>
                <a:sym typeface="Roboto"/>
              </a:rPr>
              <a:t>Conclusion</a:t>
            </a:r>
            <a:endParaRPr sz="2500">
              <a:solidFill>
                <a:schemeClr val="lt1"/>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Overall Conclusions</a:t>
            </a:r>
            <a:endParaRPr>
              <a:solidFill>
                <a:schemeClr val="lt1"/>
              </a:solidFill>
            </a:endParaRPr>
          </a:p>
        </p:txBody>
      </p:sp>
      <p:sp>
        <p:nvSpPr>
          <p:cNvPr id="190" name="Google Shape;190;p3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Char char="●"/>
            </a:pPr>
            <a:r>
              <a:rPr lang="en">
                <a:solidFill>
                  <a:schemeClr val="lt1"/>
                </a:solidFill>
              </a:rPr>
              <a:t>Company A’s high turnover rate is very likely due to a few common factors all stemming from third and </a:t>
            </a:r>
            <a:r>
              <a:rPr lang="en">
                <a:solidFill>
                  <a:schemeClr val="lt1"/>
                </a:solidFill>
              </a:rPr>
              <a:t>fifth year employees</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There exists a notable dissatisfaction among both third and fifth-year employees regarding the allocation of external projects, albeit driven by possibly distinct underlying rationales.</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Particularly among fifth-year employees, discontent extends to salary levels perceived as not accordant with the volume of project assignments and monthly workload demands endured.</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F3468"/>
            </a:gs>
            <a:gs pos="100000">
              <a:srgbClr val="631D35"/>
            </a:gs>
          </a:gsLst>
          <a:lin ang="5400012" scaled="0"/>
        </a:gradFill>
      </p:bgPr>
    </p:bg>
    <p:spTree>
      <p:nvGrpSpPr>
        <p:cNvPr id="90" name="Shape 90"/>
        <p:cNvGrpSpPr/>
        <p:nvPr/>
      </p:nvGrpSpPr>
      <p:grpSpPr>
        <a:xfrm>
          <a:off x="0" y="0"/>
          <a:ext cx="0" cy="0"/>
          <a:chOff x="0" y="0"/>
          <a:chExt cx="0" cy="0"/>
        </a:xfrm>
      </p:grpSpPr>
      <p:sp>
        <p:nvSpPr>
          <p:cNvPr id="91" name="Google Shape;91;p14"/>
          <p:cNvSpPr txBox="1"/>
          <p:nvPr>
            <p:ph type="title"/>
          </p:nvPr>
        </p:nvSpPr>
        <p:spPr>
          <a:xfrm>
            <a:off x="1746825" y="87500"/>
            <a:ext cx="6560100" cy="1679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Problem to Solve</a:t>
            </a:r>
            <a:endParaRPr/>
          </a:p>
        </p:txBody>
      </p:sp>
      <p:sp>
        <p:nvSpPr>
          <p:cNvPr id="92" name="Google Shape;92;p14"/>
          <p:cNvSpPr txBox="1"/>
          <p:nvPr>
            <p:ph idx="4294967295" type="body"/>
          </p:nvPr>
        </p:nvSpPr>
        <p:spPr>
          <a:xfrm>
            <a:off x="171750" y="1539750"/>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Char char="●"/>
            </a:pPr>
            <a:r>
              <a:rPr lang="en">
                <a:solidFill>
                  <a:schemeClr val="lt1"/>
                </a:solidFill>
              </a:rPr>
              <a:t>Company A is currently experiencing turnover rates that exceed initial </a:t>
            </a:r>
            <a:r>
              <a:rPr lang="en">
                <a:solidFill>
                  <a:schemeClr val="lt1"/>
                </a:solidFill>
              </a:rPr>
              <a:t>projections</a:t>
            </a:r>
            <a:r>
              <a:rPr lang="en">
                <a:solidFill>
                  <a:schemeClr val="lt1"/>
                </a:solidFill>
              </a:rPr>
              <a:t>.</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My objective is to investigate what is influencing employee attrition within Company A, aiming to gain insights into factors contributing to this phenomenon.</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Furthermore, I intend to formulate a conclusion modeling the underlying reasons motivating employees to either remain with or depart from the </a:t>
            </a:r>
            <a:r>
              <a:rPr lang="en">
                <a:solidFill>
                  <a:schemeClr val="lt1"/>
                </a:solidFill>
              </a:rPr>
              <a:t>organization</a:t>
            </a:r>
            <a:r>
              <a:rPr lang="en">
                <a:solidFill>
                  <a:schemeClr val="lt1"/>
                </a:solidFill>
              </a:rPr>
              <a:t>.</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This endeavor seeks to identify actionable strategies for mitigating turnover within Company A.</a:t>
            </a: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Data Visualization</a:t>
            </a:r>
            <a:endParaRPr b="1">
              <a:solidFill>
                <a:schemeClr val="lt1"/>
              </a:solidFill>
            </a:endParaRPr>
          </a:p>
        </p:txBody>
      </p:sp>
      <p:sp>
        <p:nvSpPr>
          <p:cNvPr id="98" name="Google Shape;98;p1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fontScale="92500" lnSpcReduction="10000"/>
          </a:bodyPr>
          <a:lstStyle/>
          <a:p>
            <a:pPr indent="-357822" lvl="0" marL="457200" rtl="0" algn="l">
              <a:spcBef>
                <a:spcPts val="0"/>
              </a:spcBef>
              <a:spcAft>
                <a:spcPts val="0"/>
              </a:spcAft>
              <a:buClr>
                <a:schemeClr val="lt1"/>
              </a:buClr>
              <a:buSzPct val="100000"/>
              <a:buChar char="●"/>
            </a:pPr>
            <a:r>
              <a:rPr lang="en" sz="2200">
                <a:solidFill>
                  <a:schemeClr val="lt1"/>
                </a:solidFill>
              </a:rPr>
              <a:t>From a first glance at the data, there is an approximate ¾ to ¼ split of this company’s employee loyalty. The average company turnover rate tends to hover around 10%, so a turnover rate of ~25% is certainly exceptionally high.</a:t>
            </a:r>
            <a:endParaRPr sz="2200">
              <a:solidFill>
                <a:schemeClr val="lt1"/>
              </a:solidFill>
            </a:endParaRPr>
          </a:p>
        </p:txBody>
      </p:sp>
      <p:pic>
        <p:nvPicPr>
          <p:cNvPr id="99" name="Google Shape;99;p15"/>
          <p:cNvPicPr preferRelativeResize="0"/>
          <p:nvPr/>
        </p:nvPicPr>
        <p:blipFill>
          <a:blip r:embed="rId3">
            <a:alphaModFix/>
          </a:blip>
          <a:stretch>
            <a:fillRect/>
          </a:stretch>
        </p:blipFill>
        <p:spPr>
          <a:xfrm>
            <a:off x="5280425" y="904875"/>
            <a:ext cx="3124200" cy="3333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nvSpPr>
        <p:spPr>
          <a:xfrm>
            <a:off x="52475" y="17500"/>
            <a:ext cx="3866400" cy="51435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chemeClr val="lt1"/>
              </a:buClr>
              <a:buSzPts val="1700"/>
              <a:buFont typeface="Roboto"/>
              <a:buChar char="●"/>
            </a:pPr>
            <a:r>
              <a:rPr lang="en" sz="1700">
                <a:solidFill>
                  <a:schemeClr val="lt1"/>
                </a:solidFill>
                <a:latin typeface="Roboto"/>
                <a:ea typeface="Roboto"/>
                <a:cs typeface="Roboto"/>
                <a:sym typeface="Roboto"/>
              </a:rPr>
              <a:t>This graph shows a comparison of employee loyalty to an employee average satisfaction at the company</a:t>
            </a:r>
            <a:endParaRPr sz="1700">
              <a:solidFill>
                <a:schemeClr val="lt1"/>
              </a:solidFill>
              <a:latin typeface="Roboto"/>
              <a:ea typeface="Roboto"/>
              <a:cs typeface="Roboto"/>
              <a:sym typeface="Roboto"/>
            </a:endParaRPr>
          </a:p>
          <a:p>
            <a:pPr indent="0" lvl="0" marL="457200" rtl="0" algn="l">
              <a:spcBef>
                <a:spcPts val="0"/>
              </a:spcBef>
              <a:spcAft>
                <a:spcPts val="0"/>
              </a:spcAft>
              <a:buNone/>
            </a:pPr>
            <a:r>
              <a:t/>
            </a:r>
            <a:endParaRPr sz="1700">
              <a:solidFill>
                <a:schemeClr val="lt1"/>
              </a:solidFill>
              <a:latin typeface="Roboto"/>
              <a:ea typeface="Roboto"/>
              <a:cs typeface="Roboto"/>
              <a:sym typeface="Roboto"/>
            </a:endParaRPr>
          </a:p>
          <a:p>
            <a:pPr indent="-336550" lvl="0" marL="457200" rtl="0" algn="l">
              <a:spcBef>
                <a:spcPts val="0"/>
              </a:spcBef>
              <a:spcAft>
                <a:spcPts val="0"/>
              </a:spcAft>
              <a:buClr>
                <a:schemeClr val="lt1"/>
              </a:buClr>
              <a:buSzPts val="1700"/>
              <a:buFont typeface="Roboto"/>
              <a:buChar char="●"/>
            </a:pPr>
            <a:r>
              <a:rPr lang="en" sz="1700">
                <a:solidFill>
                  <a:schemeClr val="lt1"/>
                </a:solidFill>
                <a:latin typeface="Roboto"/>
                <a:ea typeface="Roboto"/>
                <a:cs typeface="Roboto"/>
                <a:sym typeface="Roboto"/>
              </a:rPr>
              <a:t>On average, employees who had a ~65% satisfaction rating ended up staying with the company while employees who had a ~45% satisfaction rating ended up leaving the company.</a:t>
            </a:r>
            <a:endParaRPr sz="1700">
              <a:solidFill>
                <a:schemeClr val="lt1"/>
              </a:solidFill>
              <a:latin typeface="Roboto"/>
              <a:ea typeface="Roboto"/>
              <a:cs typeface="Roboto"/>
              <a:sym typeface="Roboto"/>
            </a:endParaRPr>
          </a:p>
          <a:p>
            <a:pPr indent="0" lvl="0" marL="0" rtl="0" algn="l">
              <a:spcBef>
                <a:spcPts val="0"/>
              </a:spcBef>
              <a:spcAft>
                <a:spcPts val="0"/>
              </a:spcAft>
              <a:buNone/>
            </a:pPr>
            <a:r>
              <a:t/>
            </a:r>
            <a:endParaRPr sz="1700">
              <a:solidFill>
                <a:schemeClr val="lt1"/>
              </a:solidFill>
              <a:latin typeface="Roboto"/>
              <a:ea typeface="Roboto"/>
              <a:cs typeface="Roboto"/>
              <a:sym typeface="Roboto"/>
            </a:endParaRPr>
          </a:p>
          <a:p>
            <a:pPr indent="-336550" lvl="0" marL="457200" rtl="0" algn="l">
              <a:spcBef>
                <a:spcPts val="0"/>
              </a:spcBef>
              <a:spcAft>
                <a:spcPts val="0"/>
              </a:spcAft>
              <a:buClr>
                <a:schemeClr val="lt1"/>
              </a:buClr>
              <a:buSzPts val="1700"/>
              <a:buFont typeface="Roboto"/>
              <a:buChar char="●"/>
            </a:pPr>
            <a:r>
              <a:rPr lang="en" sz="1700">
                <a:solidFill>
                  <a:schemeClr val="lt1"/>
                </a:solidFill>
                <a:latin typeface="Roboto"/>
                <a:ea typeface="Roboto"/>
                <a:cs typeface="Roboto"/>
                <a:sym typeface="Roboto"/>
              </a:rPr>
              <a:t>In essence, since our average satisfaction rating for employees who leave is below 50%, we can conclude that those who are content (~50%) tend to stay with the company.  </a:t>
            </a:r>
            <a:endParaRPr sz="1700">
              <a:solidFill>
                <a:schemeClr val="lt1"/>
              </a:solidFill>
              <a:latin typeface="Roboto"/>
              <a:ea typeface="Roboto"/>
              <a:cs typeface="Roboto"/>
              <a:sym typeface="Roboto"/>
            </a:endParaRPr>
          </a:p>
        </p:txBody>
      </p:sp>
      <p:pic>
        <p:nvPicPr>
          <p:cNvPr id="105" name="Google Shape;105;p16"/>
          <p:cNvPicPr preferRelativeResize="0"/>
          <p:nvPr/>
        </p:nvPicPr>
        <p:blipFill>
          <a:blip r:embed="rId3">
            <a:alphaModFix/>
          </a:blip>
          <a:stretch>
            <a:fillRect/>
          </a:stretch>
        </p:blipFill>
        <p:spPr>
          <a:xfrm>
            <a:off x="4916075" y="611325"/>
            <a:ext cx="3720575" cy="3674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nvSpPr>
        <p:spPr>
          <a:xfrm>
            <a:off x="4653650" y="209950"/>
            <a:ext cx="4274700" cy="4636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Roboto"/>
              <a:buChar char="●"/>
            </a:pPr>
            <a:r>
              <a:rPr lang="en" sz="1800">
                <a:solidFill>
                  <a:schemeClr val="lt1"/>
                </a:solidFill>
                <a:latin typeface="Roboto"/>
                <a:ea typeface="Roboto"/>
                <a:cs typeface="Roboto"/>
                <a:sym typeface="Roboto"/>
              </a:rPr>
              <a:t>This heatmap shows a comparison with salary rating and years spent at the company vs amount of people who stayed/left.</a:t>
            </a:r>
            <a:endParaRPr sz="1800">
              <a:solidFill>
                <a:schemeClr val="lt1"/>
              </a:solidFill>
              <a:latin typeface="Roboto"/>
              <a:ea typeface="Roboto"/>
              <a:cs typeface="Roboto"/>
              <a:sym typeface="Roboto"/>
            </a:endParaRPr>
          </a:p>
          <a:p>
            <a:pPr indent="0" lvl="0" marL="457200" rtl="0" algn="l">
              <a:spcBef>
                <a:spcPts val="0"/>
              </a:spcBef>
              <a:spcAft>
                <a:spcPts val="0"/>
              </a:spcAft>
              <a:buNone/>
            </a:pPr>
            <a:r>
              <a:t/>
            </a:r>
            <a:endParaRPr sz="1800">
              <a:solidFill>
                <a:schemeClr val="lt1"/>
              </a:solidFill>
              <a:latin typeface="Roboto"/>
              <a:ea typeface="Roboto"/>
              <a:cs typeface="Roboto"/>
              <a:sym typeface="Roboto"/>
            </a:endParaRPr>
          </a:p>
          <a:p>
            <a:pPr indent="-342900" lvl="0" marL="457200" rtl="0" algn="l">
              <a:spcBef>
                <a:spcPts val="0"/>
              </a:spcBef>
              <a:spcAft>
                <a:spcPts val="0"/>
              </a:spcAft>
              <a:buClr>
                <a:schemeClr val="lt1"/>
              </a:buClr>
              <a:buSzPts val="1800"/>
              <a:buFont typeface="Roboto"/>
              <a:buChar char="●"/>
            </a:pPr>
            <a:r>
              <a:rPr lang="en" sz="1800">
                <a:solidFill>
                  <a:schemeClr val="lt1"/>
                </a:solidFill>
                <a:latin typeface="Roboto"/>
                <a:ea typeface="Roboto"/>
                <a:cs typeface="Roboto"/>
                <a:sym typeface="Roboto"/>
              </a:rPr>
              <a:t>The turnover rate begins to increase in year 3 and hits a peak in year 5, with more low-medium salaried employees leaving </a:t>
            </a:r>
            <a:r>
              <a:rPr lang="en" sz="1800">
                <a:solidFill>
                  <a:schemeClr val="lt1"/>
                </a:solidFill>
                <a:latin typeface="Roboto"/>
                <a:ea typeface="Roboto"/>
                <a:cs typeface="Roboto"/>
                <a:sym typeface="Roboto"/>
              </a:rPr>
              <a:t>than staying</a:t>
            </a:r>
            <a:endParaRPr sz="1800">
              <a:solidFill>
                <a:schemeClr val="lt1"/>
              </a:solidFill>
              <a:latin typeface="Roboto"/>
              <a:ea typeface="Roboto"/>
              <a:cs typeface="Roboto"/>
              <a:sym typeface="Roboto"/>
            </a:endParaRPr>
          </a:p>
          <a:p>
            <a:pPr indent="0" lvl="0" marL="0" rtl="0" algn="l">
              <a:spcBef>
                <a:spcPts val="0"/>
              </a:spcBef>
              <a:spcAft>
                <a:spcPts val="0"/>
              </a:spcAft>
              <a:buNone/>
            </a:pPr>
            <a:r>
              <a:t/>
            </a:r>
            <a:endParaRPr sz="1800">
              <a:solidFill>
                <a:schemeClr val="lt1"/>
              </a:solidFill>
              <a:latin typeface="Roboto"/>
              <a:ea typeface="Roboto"/>
              <a:cs typeface="Roboto"/>
              <a:sym typeface="Roboto"/>
            </a:endParaRPr>
          </a:p>
          <a:p>
            <a:pPr indent="-342900" lvl="0" marL="457200" rtl="0" algn="l">
              <a:spcBef>
                <a:spcPts val="0"/>
              </a:spcBef>
              <a:spcAft>
                <a:spcPts val="0"/>
              </a:spcAft>
              <a:buClr>
                <a:schemeClr val="lt1"/>
              </a:buClr>
              <a:buSzPts val="1800"/>
              <a:buFont typeface="Roboto"/>
              <a:buChar char="●"/>
            </a:pPr>
            <a:r>
              <a:rPr lang="en" sz="1800">
                <a:solidFill>
                  <a:schemeClr val="lt1"/>
                </a:solidFill>
                <a:latin typeface="Roboto"/>
                <a:ea typeface="Roboto"/>
                <a:cs typeface="Roboto"/>
                <a:sym typeface="Roboto"/>
              </a:rPr>
              <a:t>Potential critical points are with low-medium salaried employees in both year 3 and year 5.</a:t>
            </a:r>
            <a:endParaRPr sz="1800">
              <a:solidFill>
                <a:schemeClr val="lt1"/>
              </a:solidFill>
              <a:latin typeface="Roboto"/>
              <a:ea typeface="Roboto"/>
              <a:cs typeface="Roboto"/>
              <a:sym typeface="Roboto"/>
            </a:endParaRPr>
          </a:p>
        </p:txBody>
      </p:sp>
      <p:pic>
        <p:nvPicPr>
          <p:cNvPr id="111" name="Google Shape;111;p17"/>
          <p:cNvPicPr preferRelativeResize="0"/>
          <p:nvPr/>
        </p:nvPicPr>
        <p:blipFill>
          <a:blip r:embed="rId3">
            <a:alphaModFix/>
          </a:blip>
          <a:stretch>
            <a:fillRect/>
          </a:stretch>
        </p:blipFill>
        <p:spPr>
          <a:xfrm>
            <a:off x="139950" y="584025"/>
            <a:ext cx="4348850" cy="388804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490250" y="526350"/>
            <a:ext cx="59730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Fifth Year Employees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nvSpPr>
        <p:spPr>
          <a:xfrm>
            <a:off x="122475" y="209950"/>
            <a:ext cx="3324000" cy="482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Roboto"/>
              <a:ea typeface="Roboto"/>
              <a:cs typeface="Roboto"/>
              <a:sym typeface="Roboto"/>
            </a:endParaRPr>
          </a:p>
        </p:txBody>
      </p:sp>
      <p:sp>
        <p:nvSpPr>
          <p:cNvPr id="122" name="Google Shape;122;p19"/>
          <p:cNvSpPr txBox="1"/>
          <p:nvPr/>
        </p:nvSpPr>
        <p:spPr>
          <a:xfrm>
            <a:off x="17500" y="69975"/>
            <a:ext cx="3918900" cy="5073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Roboto"/>
              <a:buChar char="●"/>
            </a:pPr>
            <a:r>
              <a:rPr lang="en" sz="1800">
                <a:solidFill>
                  <a:schemeClr val="lt1"/>
                </a:solidFill>
                <a:latin typeface="Roboto"/>
                <a:ea typeface="Roboto"/>
                <a:cs typeface="Roboto"/>
                <a:sym typeface="Roboto"/>
              </a:rPr>
              <a:t>This plot shows a comparison of fifth year employee’s loyalty rates by department.</a:t>
            </a:r>
            <a:endParaRPr sz="1800">
              <a:solidFill>
                <a:schemeClr val="lt1"/>
              </a:solidFill>
              <a:latin typeface="Roboto"/>
              <a:ea typeface="Roboto"/>
              <a:cs typeface="Roboto"/>
              <a:sym typeface="Roboto"/>
            </a:endParaRPr>
          </a:p>
          <a:p>
            <a:pPr indent="0" lvl="0" marL="0" rtl="0" algn="l">
              <a:spcBef>
                <a:spcPts val="0"/>
              </a:spcBef>
              <a:spcAft>
                <a:spcPts val="0"/>
              </a:spcAft>
              <a:buNone/>
            </a:pPr>
            <a:r>
              <a:t/>
            </a:r>
            <a:endParaRPr sz="1800">
              <a:solidFill>
                <a:schemeClr val="lt1"/>
              </a:solidFill>
              <a:latin typeface="Roboto"/>
              <a:ea typeface="Roboto"/>
              <a:cs typeface="Roboto"/>
              <a:sym typeface="Roboto"/>
            </a:endParaRPr>
          </a:p>
          <a:p>
            <a:pPr indent="-342900" lvl="0" marL="457200" rtl="0" algn="l">
              <a:spcBef>
                <a:spcPts val="0"/>
              </a:spcBef>
              <a:spcAft>
                <a:spcPts val="0"/>
              </a:spcAft>
              <a:buClr>
                <a:schemeClr val="lt1"/>
              </a:buClr>
              <a:buSzPts val="1800"/>
              <a:buFont typeface="Roboto"/>
              <a:buChar char="●"/>
            </a:pPr>
            <a:r>
              <a:rPr lang="en" sz="1800">
                <a:solidFill>
                  <a:schemeClr val="lt1"/>
                </a:solidFill>
                <a:latin typeface="Roboto"/>
                <a:ea typeface="Roboto"/>
                <a:cs typeface="Roboto"/>
                <a:sym typeface="Roboto"/>
              </a:rPr>
              <a:t>The highest turnover rate is in sales, however many departments, including technical, support, IT, marketing, accounting and project management have a higher turnover rate than retention rate.</a:t>
            </a:r>
            <a:endParaRPr sz="1800">
              <a:solidFill>
                <a:schemeClr val="lt1"/>
              </a:solidFill>
              <a:latin typeface="Roboto"/>
              <a:ea typeface="Roboto"/>
              <a:cs typeface="Roboto"/>
              <a:sym typeface="Roboto"/>
            </a:endParaRPr>
          </a:p>
          <a:p>
            <a:pPr indent="0" lvl="0" marL="457200" rtl="0" algn="l">
              <a:spcBef>
                <a:spcPts val="0"/>
              </a:spcBef>
              <a:spcAft>
                <a:spcPts val="0"/>
              </a:spcAft>
              <a:buNone/>
            </a:pPr>
            <a:r>
              <a:t/>
            </a:r>
            <a:endParaRPr sz="1800">
              <a:solidFill>
                <a:schemeClr val="lt1"/>
              </a:solidFill>
              <a:latin typeface="Roboto"/>
              <a:ea typeface="Roboto"/>
              <a:cs typeface="Roboto"/>
              <a:sym typeface="Roboto"/>
            </a:endParaRPr>
          </a:p>
          <a:p>
            <a:pPr indent="-342900" lvl="0" marL="457200" rtl="0" algn="l">
              <a:spcBef>
                <a:spcPts val="0"/>
              </a:spcBef>
              <a:spcAft>
                <a:spcPts val="0"/>
              </a:spcAft>
              <a:buClr>
                <a:schemeClr val="lt1"/>
              </a:buClr>
              <a:buSzPts val="1800"/>
              <a:buFont typeface="Roboto"/>
              <a:buChar char="●"/>
            </a:pPr>
            <a:r>
              <a:rPr lang="en" sz="1800">
                <a:solidFill>
                  <a:schemeClr val="lt1"/>
                </a:solidFill>
                <a:latin typeface="Roboto"/>
                <a:ea typeface="Roboto"/>
                <a:cs typeface="Roboto"/>
                <a:sym typeface="Roboto"/>
              </a:rPr>
              <a:t> This eliminates the prospect of a biased department team; the motive for leaving is expansive across multiple departments</a:t>
            </a:r>
            <a:endParaRPr sz="1800">
              <a:solidFill>
                <a:schemeClr val="lt1"/>
              </a:solidFill>
              <a:latin typeface="Roboto"/>
              <a:ea typeface="Roboto"/>
              <a:cs typeface="Roboto"/>
              <a:sym typeface="Roboto"/>
            </a:endParaRPr>
          </a:p>
        </p:txBody>
      </p:sp>
      <p:pic>
        <p:nvPicPr>
          <p:cNvPr id="123" name="Google Shape;123;p19"/>
          <p:cNvPicPr preferRelativeResize="0"/>
          <p:nvPr/>
        </p:nvPicPr>
        <p:blipFill>
          <a:blip r:embed="rId3">
            <a:alphaModFix/>
          </a:blip>
          <a:stretch>
            <a:fillRect/>
          </a:stretch>
        </p:blipFill>
        <p:spPr>
          <a:xfrm>
            <a:off x="4088800" y="152400"/>
            <a:ext cx="4902801" cy="474292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nvSpPr>
        <p:spPr>
          <a:xfrm>
            <a:off x="122475" y="104975"/>
            <a:ext cx="3271500" cy="48636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This graph displays a comparison of fifth year employee’s loyalty rates by number of projects assigned. </a:t>
            </a:r>
            <a:endParaRPr sz="1600">
              <a:solidFill>
                <a:schemeClr val="lt1"/>
              </a:solidFill>
              <a:latin typeface="Roboto"/>
              <a:ea typeface="Roboto"/>
              <a:cs typeface="Roboto"/>
              <a:sym typeface="Roboto"/>
            </a:endParaRPr>
          </a:p>
          <a:p>
            <a:pPr indent="0" lvl="0" marL="0" rtl="0" algn="l">
              <a:spcBef>
                <a:spcPts val="0"/>
              </a:spcBef>
              <a:spcAft>
                <a:spcPts val="0"/>
              </a:spcAft>
              <a:buNone/>
            </a:pPr>
            <a:r>
              <a:t/>
            </a:r>
            <a:endParaRPr sz="1600">
              <a:solidFill>
                <a:schemeClr val="lt1"/>
              </a:solidFill>
              <a:latin typeface="Roboto"/>
              <a:ea typeface="Roboto"/>
              <a:cs typeface="Roboto"/>
              <a:sym typeface="Roboto"/>
            </a:endParaRPr>
          </a:p>
          <a:p>
            <a:pPr indent="-330200" lvl="0" marL="457200" rtl="0" algn="l">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Employees are typically content with 2-3 projects, however, they tend to leave if the number of assigned projects increases to 4-5 projects.</a:t>
            </a:r>
            <a:endParaRPr sz="1600">
              <a:solidFill>
                <a:schemeClr val="lt1"/>
              </a:solidFill>
              <a:latin typeface="Roboto"/>
              <a:ea typeface="Roboto"/>
              <a:cs typeface="Roboto"/>
              <a:sym typeface="Roboto"/>
            </a:endParaRPr>
          </a:p>
          <a:p>
            <a:pPr indent="0" lvl="0" marL="0" rtl="0" algn="l">
              <a:spcBef>
                <a:spcPts val="0"/>
              </a:spcBef>
              <a:spcAft>
                <a:spcPts val="0"/>
              </a:spcAft>
              <a:buNone/>
            </a:pPr>
            <a:r>
              <a:t/>
            </a:r>
            <a:endParaRPr sz="1600">
              <a:solidFill>
                <a:schemeClr val="lt1"/>
              </a:solidFill>
              <a:latin typeface="Roboto"/>
              <a:ea typeface="Roboto"/>
              <a:cs typeface="Roboto"/>
              <a:sym typeface="Roboto"/>
            </a:endParaRPr>
          </a:p>
          <a:p>
            <a:pPr indent="-330200" lvl="0" marL="457200" rtl="0" algn="l">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While there are some outliers in </a:t>
            </a:r>
            <a:r>
              <a:rPr lang="en" sz="1600">
                <a:solidFill>
                  <a:schemeClr val="lt1"/>
                </a:solidFill>
                <a:latin typeface="Roboto"/>
                <a:ea typeface="Roboto"/>
                <a:cs typeface="Roboto"/>
                <a:sym typeface="Roboto"/>
              </a:rPr>
              <a:t>the data at 6 projects, the majority of employees leaving at 7 projects proves an inconsistency at 6 projects</a:t>
            </a:r>
            <a:endParaRPr sz="1600">
              <a:solidFill>
                <a:schemeClr val="lt1"/>
              </a:solidFill>
              <a:latin typeface="Roboto"/>
              <a:ea typeface="Roboto"/>
              <a:cs typeface="Roboto"/>
              <a:sym typeface="Roboto"/>
            </a:endParaRPr>
          </a:p>
        </p:txBody>
      </p:sp>
      <p:pic>
        <p:nvPicPr>
          <p:cNvPr id="129" name="Google Shape;129;p20"/>
          <p:cNvPicPr preferRelativeResize="0"/>
          <p:nvPr/>
        </p:nvPicPr>
        <p:blipFill>
          <a:blip r:embed="rId4">
            <a:alphaModFix/>
          </a:blip>
          <a:stretch>
            <a:fillRect/>
          </a:stretch>
        </p:blipFill>
        <p:spPr>
          <a:xfrm>
            <a:off x="3738850" y="239875"/>
            <a:ext cx="5257800" cy="4286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1"/>
          <p:cNvPicPr preferRelativeResize="0"/>
          <p:nvPr/>
        </p:nvPicPr>
        <p:blipFill>
          <a:blip r:embed="rId3">
            <a:alphaModFix/>
          </a:blip>
          <a:stretch>
            <a:fillRect/>
          </a:stretch>
        </p:blipFill>
        <p:spPr>
          <a:xfrm>
            <a:off x="4303250" y="0"/>
            <a:ext cx="4840750" cy="2571750"/>
          </a:xfrm>
          <a:prstGeom prst="rect">
            <a:avLst/>
          </a:prstGeom>
          <a:noFill/>
          <a:ln>
            <a:noFill/>
          </a:ln>
        </p:spPr>
      </p:pic>
      <p:sp>
        <p:nvSpPr>
          <p:cNvPr id="135" name="Google Shape;135;p21"/>
          <p:cNvSpPr txBox="1"/>
          <p:nvPr/>
        </p:nvSpPr>
        <p:spPr>
          <a:xfrm>
            <a:off x="122475" y="104975"/>
            <a:ext cx="3271500" cy="48636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To expand on the previous point, these graphs show a comparison of how those employees with 6 projects and less than or </a:t>
            </a:r>
            <a:r>
              <a:rPr lang="en" sz="1600">
                <a:solidFill>
                  <a:schemeClr val="lt1"/>
                </a:solidFill>
                <a:latin typeface="Roboto"/>
                <a:ea typeface="Roboto"/>
                <a:cs typeface="Roboto"/>
                <a:sym typeface="Roboto"/>
              </a:rPr>
              <a:t>equal to </a:t>
            </a:r>
            <a:r>
              <a:rPr lang="en" sz="1600">
                <a:solidFill>
                  <a:schemeClr val="lt1"/>
                </a:solidFill>
                <a:latin typeface="Roboto"/>
                <a:ea typeface="Roboto"/>
                <a:cs typeface="Roboto"/>
                <a:sym typeface="Roboto"/>
              </a:rPr>
              <a:t>5 projects respectively fared with being given a certain amount of monthly hours </a:t>
            </a:r>
            <a:endParaRPr sz="1600">
              <a:solidFill>
                <a:schemeClr val="lt1"/>
              </a:solidFill>
              <a:latin typeface="Roboto"/>
              <a:ea typeface="Roboto"/>
              <a:cs typeface="Roboto"/>
              <a:sym typeface="Roboto"/>
            </a:endParaRPr>
          </a:p>
          <a:p>
            <a:pPr indent="0" lvl="0" marL="0" rtl="0" algn="l">
              <a:spcBef>
                <a:spcPts val="0"/>
              </a:spcBef>
              <a:spcAft>
                <a:spcPts val="0"/>
              </a:spcAft>
              <a:buNone/>
            </a:pPr>
            <a:r>
              <a:t/>
            </a:r>
            <a:endParaRPr sz="1600">
              <a:solidFill>
                <a:schemeClr val="lt1"/>
              </a:solidFill>
              <a:latin typeface="Roboto"/>
              <a:ea typeface="Roboto"/>
              <a:cs typeface="Roboto"/>
              <a:sym typeface="Roboto"/>
            </a:endParaRPr>
          </a:p>
          <a:p>
            <a:pPr indent="-330200" lvl="0" marL="457200" rtl="0" algn="l">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In the first graph, there are more people given 100-199 hours than any other group, while in the second graph there are more people given 200-250 hours than any other group. This explains the reasoning for the inconsistency.  </a:t>
            </a:r>
            <a:endParaRPr sz="1600">
              <a:solidFill>
                <a:schemeClr val="lt1"/>
              </a:solidFill>
              <a:latin typeface="Roboto"/>
              <a:ea typeface="Roboto"/>
              <a:cs typeface="Roboto"/>
              <a:sym typeface="Roboto"/>
            </a:endParaRPr>
          </a:p>
        </p:txBody>
      </p:sp>
      <p:pic>
        <p:nvPicPr>
          <p:cNvPr id="136" name="Google Shape;136;p21"/>
          <p:cNvPicPr preferRelativeResize="0"/>
          <p:nvPr/>
        </p:nvPicPr>
        <p:blipFill>
          <a:blip r:embed="rId4">
            <a:alphaModFix/>
          </a:blip>
          <a:stretch>
            <a:fillRect/>
          </a:stretch>
        </p:blipFill>
        <p:spPr>
          <a:xfrm>
            <a:off x="4303250" y="2571750"/>
            <a:ext cx="4840750" cy="2571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