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70d0d807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70d0d807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70d0d807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70d0d807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70d0d807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70d0d807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70d0d807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70d0d807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70d0d807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70d0d807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70d0d807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70d0d807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70d0d807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70d0d807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70d0d807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70d0d807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70d0d807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70d0d807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70d0d807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70d0d807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1ba6998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1ba6998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70d0d807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70d0d807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70d0d807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70d0d807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70d0d807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70d0d807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1ba6998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1ba6998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1ba69989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1ba69989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591b2cb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591b2cb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70d0d80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70d0d80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70d0d80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70d0d80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70d0d807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70d0d807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70d0d80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70d0d80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Risk Pricing and Competitive Strategy in Auto Insurance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Vincent Piper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a:t>
            </a:r>
            <a:endParaRPr b="1"/>
          </a:p>
        </p:txBody>
      </p:sp>
      <p:sp>
        <p:nvSpPr>
          <p:cNvPr id="107" name="Google Shape;107;p22"/>
          <p:cNvSpPr txBox="1"/>
          <p:nvPr>
            <p:ph idx="1" type="body"/>
          </p:nvPr>
        </p:nvSpPr>
        <p:spPr>
          <a:xfrm>
            <a:off x="189250" y="1135000"/>
            <a:ext cx="8520600" cy="38337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928">
                <a:solidFill>
                  <a:schemeClr val="dk1"/>
                </a:solidFill>
              </a:rPr>
              <a:t>- The first reason for why Progressive's underwriting succeeds and Allstate, Geico and State Farm's underwriting falls behind stems from the Loss and Expense Ratios </a:t>
            </a:r>
            <a:endParaRPr sz="2928">
              <a:solidFill>
                <a:schemeClr val="dk1"/>
              </a:solidFill>
            </a:endParaRPr>
          </a:p>
          <a:p>
            <a:pPr indent="0" lvl="0" marL="0" rtl="0" algn="l">
              <a:spcBef>
                <a:spcPts val="1200"/>
              </a:spcBef>
              <a:spcAft>
                <a:spcPts val="0"/>
              </a:spcAft>
              <a:buClr>
                <a:schemeClr val="dk1"/>
              </a:buClr>
              <a:buSzPct val="37561"/>
              <a:buFont typeface="Arial"/>
              <a:buNone/>
            </a:pPr>
            <a:r>
              <a:rPr lang="en" sz="2928">
                <a:solidFill>
                  <a:schemeClr val="dk1"/>
                </a:solidFill>
              </a:rPr>
              <a:t>- Progressive has had a significant increase in its expense ratio which, when countered with its low loss ratio, still leaves the combined ratio at a much better standing than the competition's</a:t>
            </a:r>
            <a:endParaRPr sz="2928">
              <a:solidFill>
                <a:schemeClr val="dk1"/>
              </a:solidFill>
            </a:endParaRPr>
          </a:p>
          <a:p>
            <a:pPr indent="0" lvl="0" marL="0" rtl="0" algn="l">
              <a:spcBef>
                <a:spcPts val="1200"/>
              </a:spcBef>
              <a:spcAft>
                <a:spcPts val="0"/>
              </a:spcAft>
              <a:buClr>
                <a:schemeClr val="dk1"/>
              </a:buClr>
              <a:buSzPct val="37561"/>
              <a:buFont typeface="Arial"/>
              <a:buNone/>
            </a:pPr>
            <a:r>
              <a:rPr lang="en" sz="2928">
                <a:solidFill>
                  <a:schemeClr val="dk1"/>
                </a:solidFill>
              </a:rPr>
              <a:t>- Despite expected relatively high loss ratios for each company, as well as State Farm and Geico even decreasing their loss ratio from the previous year, Progressive has been the sole company of these giants to produce a positive percent increase in expense ratio whilst keeping the ratio itself to under 100, hence leading to underwriting profits</a:t>
            </a:r>
            <a:endParaRPr sz="2928">
              <a:solidFill>
                <a:schemeClr val="dk1"/>
              </a:solidFill>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11" name="Shape 111"/>
        <p:cNvGrpSpPr/>
        <p:nvPr/>
      </p:nvGrpSpPr>
      <p:grpSpPr>
        <a:xfrm>
          <a:off x="0" y="0"/>
          <a:ext cx="0" cy="0"/>
          <a:chOff x="0" y="0"/>
          <a:chExt cx="0" cy="0"/>
        </a:xfrm>
      </p:grpSpPr>
      <p:sp>
        <p:nvSpPr>
          <p:cNvPr id="112" name="Google Shape;112;p23"/>
          <p:cNvSpPr txBox="1"/>
          <p:nvPr/>
        </p:nvSpPr>
        <p:spPr>
          <a:xfrm>
            <a:off x="507350" y="367400"/>
            <a:ext cx="8117700" cy="43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Investment Income Baseline Scenario</a:t>
            </a:r>
            <a:endParaRPr b="1" sz="1800">
              <a:solidFill>
                <a:schemeClr val="dk2"/>
              </a:solidFill>
            </a:endParaRPr>
          </a:p>
          <a:p>
            <a:pPr indent="0" lvl="0" marL="0" rtl="0" algn="l">
              <a:spcBef>
                <a:spcPts val="0"/>
              </a:spcBef>
              <a:spcAft>
                <a:spcPts val="0"/>
              </a:spcAft>
              <a:buClr>
                <a:schemeClr val="dk1"/>
              </a:buClr>
              <a:buSzPts val="1100"/>
              <a:buFont typeface="Arial"/>
              <a:buNone/>
            </a:pPr>
            <a:r>
              <a:t/>
            </a:r>
            <a:endParaRPr b="1" sz="1800">
              <a:solidFill>
                <a:schemeClr val="dk2"/>
              </a:solidFill>
            </a:endParaRPr>
          </a:p>
          <a:p>
            <a:pPr indent="0" lvl="0" marL="0" rtl="0" algn="l">
              <a:spcBef>
                <a:spcPts val="0"/>
              </a:spcBef>
              <a:spcAft>
                <a:spcPts val="0"/>
              </a:spcAft>
              <a:buNone/>
            </a:pPr>
            <a:r>
              <a:rPr lang="en" sz="1700">
                <a:solidFill>
                  <a:schemeClr val="dk2"/>
                </a:solidFill>
              </a:rPr>
              <a:t>- Next we will analyze investment income, a strong indicator of how well each company is managing their assets and how successful they are at gaining a profit from successful investments.</a:t>
            </a:r>
            <a:endParaRPr sz="1700">
              <a:solidFill>
                <a:schemeClr val="dk2"/>
              </a:solidFill>
            </a:endParaRPr>
          </a:p>
          <a:p>
            <a:pPr indent="0" lvl="0" marL="0" rtl="0" algn="l">
              <a:spcBef>
                <a:spcPts val="0"/>
              </a:spcBef>
              <a:spcAft>
                <a:spcPts val="0"/>
              </a:spcAft>
              <a:buClr>
                <a:schemeClr val="dk1"/>
              </a:buClr>
              <a:buSzPts val="1100"/>
              <a:buFont typeface="Arial"/>
              <a:buNone/>
            </a:pPr>
            <a:r>
              <a:t/>
            </a:r>
            <a:endParaRPr sz="1700">
              <a:solidFill>
                <a:schemeClr val="dk2"/>
              </a:solidFill>
            </a:endParaRPr>
          </a:p>
          <a:p>
            <a:pPr indent="0" lvl="0" marL="0" rtl="0" algn="l">
              <a:spcBef>
                <a:spcPts val="0"/>
              </a:spcBef>
              <a:spcAft>
                <a:spcPts val="0"/>
              </a:spcAft>
              <a:buNone/>
            </a:pPr>
            <a:r>
              <a:rPr lang="en" sz="1700">
                <a:solidFill>
                  <a:schemeClr val="dk2"/>
                </a:solidFill>
              </a:rPr>
              <a:t>- This income is used to provide shareholders better returns and/or higher dividends, as well as for reinvestment back into the company to offset underwriting losses</a:t>
            </a:r>
            <a:endParaRPr sz="1700">
              <a:solidFill>
                <a:schemeClr val="dk2"/>
              </a:solidFill>
            </a:endParaRPr>
          </a:p>
          <a:p>
            <a:pPr indent="0" lvl="0" marL="0" rtl="0" algn="l">
              <a:spcBef>
                <a:spcPts val="0"/>
              </a:spcBef>
              <a:spcAft>
                <a:spcPts val="0"/>
              </a:spcAft>
              <a:buClr>
                <a:schemeClr val="dk1"/>
              </a:buClr>
              <a:buSzPts val="1100"/>
              <a:buFont typeface="Arial"/>
              <a:buNone/>
            </a:pPr>
            <a:r>
              <a:t/>
            </a:r>
            <a:endParaRPr sz="1700">
              <a:solidFill>
                <a:schemeClr val="dk2"/>
              </a:solidFill>
            </a:endParaRPr>
          </a:p>
          <a:p>
            <a:pPr indent="0" lvl="0" marL="0" rtl="0" algn="l">
              <a:spcBef>
                <a:spcPts val="0"/>
              </a:spcBef>
              <a:spcAft>
                <a:spcPts val="0"/>
              </a:spcAft>
              <a:buClr>
                <a:schemeClr val="dk1"/>
              </a:buClr>
              <a:buSzPts val="1100"/>
              <a:buFont typeface="Arial"/>
              <a:buNone/>
            </a:pPr>
            <a:r>
              <a:rPr lang="en" sz="1700">
                <a:solidFill>
                  <a:schemeClr val="dk2"/>
                </a:solidFill>
              </a:rPr>
              <a:t>-  Companies can also use values derived from underwriting profits and investment income as a baseline for determining an optimal business strategy:</a:t>
            </a:r>
            <a:endParaRPr sz="1700">
              <a:solidFill>
                <a:schemeClr val="dk2"/>
              </a:solidFill>
            </a:endParaRPr>
          </a:p>
          <a:p>
            <a:pPr indent="0" lvl="0" marL="0" rtl="0" algn="l">
              <a:spcBef>
                <a:spcPts val="0"/>
              </a:spcBef>
              <a:spcAft>
                <a:spcPts val="0"/>
              </a:spcAft>
              <a:buClr>
                <a:schemeClr val="dk1"/>
              </a:buClr>
              <a:buSzPts val="1100"/>
              <a:buFont typeface="Arial"/>
              <a:buNone/>
            </a:pPr>
            <a:r>
              <a:rPr lang="en" sz="1700">
                <a:solidFill>
                  <a:schemeClr val="dk2"/>
                </a:solidFill>
              </a:rPr>
              <a:t>  * lower premiums with the intended outcome of average customer retention and prioritizing high investment income</a:t>
            </a:r>
            <a:endParaRPr sz="1700">
              <a:solidFill>
                <a:schemeClr val="dk2"/>
              </a:solidFill>
            </a:endParaRPr>
          </a:p>
          <a:p>
            <a:pPr indent="0" lvl="0" marL="0" rtl="0" algn="l">
              <a:spcBef>
                <a:spcPts val="0"/>
              </a:spcBef>
              <a:spcAft>
                <a:spcPts val="0"/>
              </a:spcAft>
              <a:buClr>
                <a:schemeClr val="dk1"/>
              </a:buClr>
              <a:buSzPts val="1100"/>
              <a:buFont typeface="Arial"/>
              <a:buNone/>
            </a:pPr>
            <a:r>
              <a:rPr lang="en" sz="1700">
                <a:solidFill>
                  <a:schemeClr val="dk2"/>
                </a:solidFill>
              </a:rPr>
              <a:t>  * higher premiums with the intended outcome of prioritized high customer retention and lower investment income  </a:t>
            </a:r>
            <a:endParaRPr sz="17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16" name="Shape 116"/>
        <p:cNvGrpSpPr/>
        <p:nvPr/>
      </p:nvGrpSpPr>
      <p:grpSpPr>
        <a:xfrm>
          <a:off x="0" y="0"/>
          <a:ext cx="0" cy="0"/>
          <a:chOff x="0" y="0"/>
          <a:chExt cx="0" cy="0"/>
        </a:xfrm>
      </p:grpSpPr>
      <p:pic>
        <p:nvPicPr>
          <p:cNvPr id="117" name="Google Shape;117;p24"/>
          <p:cNvPicPr preferRelativeResize="0"/>
          <p:nvPr/>
        </p:nvPicPr>
        <p:blipFill>
          <a:blip r:embed="rId3">
            <a:alphaModFix/>
          </a:blip>
          <a:stretch>
            <a:fillRect/>
          </a:stretch>
        </p:blipFill>
        <p:spPr>
          <a:xfrm>
            <a:off x="317350" y="314900"/>
            <a:ext cx="8509301" cy="465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460700" y="259150"/>
            <a:ext cx="8222599" cy="462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26" name="Shape 126"/>
        <p:cNvGrpSpPr/>
        <p:nvPr/>
      </p:nvGrpSpPr>
      <p:grpSpPr>
        <a:xfrm>
          <a:off x="0" y="0"/>
          <a:ext cx="0" cy="0"/>
          <a:chOff x="0" y="0"/>
          <a:chExt cx="0" cy="0"/>
        </a:xfrm>
      </p:grpSpPr>
      <p:sp>
        <p:nvSpPr>
          <p:cNvPr id="127" name="Google Shape;127;p26"/>
          <p:cNvSpPr txBox="1"/>
          <p:nvPr/>
        </p:nvSpPr>
        <p:spPr>
          <a:xfrm>
            <a:off x="262425" y="209950"/>
            <a:ext cx="8677500" cy="44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rPr>
              <a:t>Results</a:t>
            </a:r>
            <a:endParaRPr b="1" sz="2000">
              <a:solidFill>
                <a:schemeClr val="dk2"/>
              </a:solidFill>
            </a:endParaRPr>
          </a:p>
          <a:p>
            <a:pPr indent="0" lvl="0" marL="0" rtl="0" algn="l">
              <a:spcBef>
                <a:spcPts val="0"/>
              </a:spcBef>
              <a:spcAft>
                <a:spcPts val="0"/>
              </a:spcAft>
              <a:buNone/>
            </a:pPr>
            <a:r>
              <a:t/>
            </a:r>
            <a:endParaRPr sz="2000">
              <a:solidFill>
                <a:schemeClr val="dk2"/>
              </a:solidFill>
            </a:endParaRPr>
          </a:p>
          <a:p>
            <a:pPr indent="0" lvl="0" marL="0" rtl="0" algn="l">
              <a:spcBef>
                <a:spcPts val="0"/>
              </a:spcBef>
              <a:spcAft>
                <a:spcPts val="0"/>
              </a:spcAft>
              <a:buNone/>
            </a:pPr>
            <a:r>
              <a:rPr lang="en" sz="2000">
                <a:solidFill>
                  <a:schemeClr val="dk2"/>
                </a:solidFill>
              </a:rPr>
              <a:t>* While Progressive has also shown success in the underwriting sector, their investment income pales in comparison to State Farm's</a:t>
            </a:r>
            <a:endParaRPr sz="2000">
              <a:solidFill>
                <a:schemeClr val="dk2"/>
              </a:solidFill>
            </a:endParaRPr>
          </a:p>
          <a:p>
            <a:pPr indent="0" lvl="0" marL="0" rtl="0" algn="l">
              <a:spcBef>
                <a:spcPts val="0"/>
              </a:spcBef>
              <a:spcAft>
                <a:spcPts val="0"/>
              </a:spcAft>
              <a:buClr>
                <a:schemeClr val="dk1"/>
              </a:buClr>
              <a:buSzPts val="1100"/>
              <a:buFont typeface="Arial"/>
              <a:buNone/>
            </a:pPr>
            <a:r>
              <a:t/>
            </a:r>
            <a:endParaRPr sz="2000">
              <a:solidFill>
                <a:schemeClr val="dk2"/>
              </a:solidFill>
            </a:endParaRPr>
          </a:p>
          <a:p>
            <a:pPr indent="0" lvl="0" marL="0" rtl="0" algn="l">
              <a:spcBef>
                <a:spcPts val="0"/>
              </a:spcBef>
              <a:spcAft>
                <a:spcPts val="0"/>
              </a:spcAft>
              <a:buNone/>
            </a:pPr>
            <a:r>
              <a:rPr lang="en" sz="2000">
                <a:solidFill>
                  <a:schemeClr val="dk2"/>
                </a:solidFill>
              </a:rPr>
              <a:t>* This is due to State Farm's mututal company structure; State Farm is owned by policyholders rather than shareholders, which allows them to create a more diversified and patient portfolio with profitable long term investments.</a:t>
            </a:r>
            <a:endParaRPr sz="2000">
              <a:solidFill>
                <a:schemeClr val="dk2"/>
              </a:solidFill>
            </a:endParaRPr>
          </a:p>
          <a:p>
            <a:pPr indent="0" lvl="0" marL="0" rtl="0" algn="l">
              <a:spcBef>
                <a:spcPts val="0"/>
              </a:spcBef>
              <a:spcAft>
                <a:spcPts val="0"/>
              </a:spcAft>
              <a:buClr>
                <a:schemeClr val="dk1"/>
              </a:buClr>
              <a:buSzPts val="1100"/>
              <a:buFont typeface="Arial"/>
              <a:buNone/>
            </a:pPr>
            <a:r>
              <a:t/>
            </a:r>
            <a:endParaRPr sz="2000">
              <a:solidFill>
                <a:schemeClr val="dk2"/>
              </a:solidFill>
            </a:endParaRPr>
          </a:p>
          <a:p>
            <a:pPr indent="0" lvl="0" marL="0" rtl="0" algn="l">
              <a:spcBef>
                <a:spcPts val="0"/>
              </a:spcBef>
              <a:spcAft>
                <a:spcPts val="0"/>
              </a:spcAft>
              <a:buClr>
                <a:schemeClr val="dk1"/>
              </a:buClr>
              <a:buSzPts val="1100"/>
              <a:buFont typeface="Arial"/>
              <a:buNone/>
            </a:pPr>
            <a:r>
              <a:rPr lang="en" sz="2000">
                <a:solidFill>
                  <a:schemeClr val="dk2"/>
                </a:solidFill>
              </a:rPr>
              <a:t>* However, when looking at percent increases for each company, Progressive has shown the most increase in the past year of investment income: a tribute to their very successful marketing and financial management</a:t>
            </a:r>
            <a:endParaRPr sz="20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31" name="Shape 131"/>
        <p:cNvGrpSpPr/>
        <p:nvPr/>
      </p:nvGrpSpPr>
      <p:grpSpPr>
        <a:xfrm>
          <a:off x="0" y="0"/>
          <a:ext cx="0" cy="0"/>
          <a:chOff x="0" y="0"/>
          <a:chExt cx="0" cy="0"/>
        </a:xfrm>
      </p:grpSpPr>
      <p:sp>
        <p:nvSpPr>
          <p:cNvPr id="132" name="Google Shape;132;p27"/>
          <p:cNvSpPr txBox="1"/>
          <p:nvPr/>
        </p:nvSpPr>
        <p:spPr>
          <a:xfrm>
            <a:off x="507350" y="262425"/>
            <a:ext cx="8117700" cy="42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2"/>
                </a:solidFill>
              </a:rPr>
              <a:t>Policies In Force Baseline Scenario</a:t>
            </a:r>
            <a:endParaRPr b="1"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2300">
                <a:solidFill>
                  <a:schemeClr val="dk2"/>
                </a:solidFill>
              </a:rPr>
              <a:t>- PIF is a key indicator of market share, and a company with a large number of policies has greater market leverage </a:t>
            </a:r>
            <a:endParaRPr sz="2300">
              <a:solidFill>
                <a:schemeClr val="dk2"/>
              </a:solidFill>
            </a:endParaRPr>
          </a:p>
          <a:p>
            <a:pPr indent="0" lvl="0" marL="0" rtl="0" algn="l">
              <a:spcBef>
                <a:spcPts val="0"/>
              </a:spcBef>
              <a:spcAft>
                <a:spcPts val="0"/>
              </a:spcAft>
              <a:buClr>
                <a:schemeClr val="dk1"/>
              </a:buClr>
              <a:buSzPts val="1100"/>
              <a:buFont typeface="Arial"/>
              <a:buNone/>
            </a:pPr>
            <a:r>
              <a:t/>
            </a:r>
            <a:endParaRPr sz="2300">
              <a:solidFill>
                <a:schemeClr val="dk2"/>
              </a:solidFill>
            </a:endParaRPr>
          </a:p>
          <a:p>
            <a:pPr indent="0" lvl="0" marL="0" rtl="0" algn="l">
              <a:spcBef>
                <a:spcPts val="0"/>
              </a:spcBef>
              <a:spcAft>
                <a:spcPts val="0"/>
              </a:spcAft>
              <a:buNone/>
            </a:pPr>
            <a:r>
              <a:rPr lang="en" sz="2300">
                <a:solidFill>
                  <a:schemeClr val="dk2"/>
                </a:solidFill>
              </a:rPr>
              <a:t>- If a company has a strong market share, it may have more pricing flexibility to offer competitive premiums while still maintaining profitability</a:t>
            </a:r>
            <a:endParaRPr sz="2300">
              <a:solidFill>
                <a:schemeClr val="dk2"/>
              </a:solidFill>
            </a:endParaRPr>
          </a:p>
          <a:p>
            <a:pPr indent="0" lvl="0" marL="0" rtl="0" algn="l">
              <a:spcBef>
                <a:spcPts val="0"/>
              </a:spcBef>
              <a:spcAft>
                <a:spcPts val="0"/>
              </a:spcAft>
              <a:buNone/>
            </a:pPr>
            <a:r>
              <a:t/>
            </a:r>
            <a:endParaRPr sz="2300">
              <a:solidFill>
                <a:schemeClr val="dk2"/>
              </a:solidFill>
            </a:endParaRPr>
          </a:p>
          <a:p>
            <a:pPr indent="0" lvl="0" marL="0" rtl="0" algn="l">
              <a:spcBef>
                <a:spcPts val="0"/>
              </a:spcBef>
              <a:spcAft>
                <a:spcPts val="0"/>
              </a:spcAft>
              <a:buNone/>
            </a:pPr>
            <a:r>
              <a:rPr lang="en" sz="2300">
                <a:solidFill>
                  <a:schemeClr val="dk2"/>
                </a:solidFill>
              </a:rPr>
              <a:t>- More PIF would also indicate that a company is succeeding in marketing and advertising their products.</a:t>
            </a:r>
            <a:endParaRPr sz="23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36" name="Shape 136"/>
        <p:cNvGrpSpPr/>
        <p:nvPr/>
      </p:nvGrpSpPr>
      <p:grpSpPr>
        <a:xfrm>
          <a:off x="0" y="0"/>
          <a:ext cx="0" cy="0"/>
          <a:chOff x="0" y="0"/>
          <a:chExt cx="0" cy="0"/>
        </a:xfrm>
      </p:grpSpPr>
      <p:pic>
        <p:nvPicPr>
          <p:cNvPr id="137" name="Google Shape;137;p28"/>
          <p:cNvPicPr preferRelativeResize="0"/>
          <p:nvPr/>
        </p:nvPicPr>
        <p:blipFill>
          <a:blip r:embed="rId3">
            <a:alphaModFix/>
          </a:blip>
          <a:stretch>
            <a:fillRect/>
          </a:stretch>
        </p:blipFill>
        <p:spPr>
          <a:xfrm>
            <a:off x="717275" y="357550"/>
            <a:ext cx="7872701" cy="442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41" name="Shape 141"/>
        <p:cNvGrpSpPr/>
        <p:nvPr/>
      </p:nvGrpSpPr>
      <p:grpSpPr>
        <a:xfrm>
          <a:off x="0" y="0"/>
          <a:ext cx="0" cy="0"/>
          <a:chOff x="0" y="0"/>
          <a:chExt cx="0" cy="0"/>
        </a:xfrm>
      </p:grpSpPr>
      <p:pic>
        <p:nvPicPr>
          <p:cNvPr id="142" name="Google Shape;142;p29"/>
          <p:cNvPicPr preferRelativeResize="0"/>
          <p:nvPr/>
        </p:nvPicPr>
        <p:blipFill>
          <a:blip r:embed="rId3">
            <a:alphaModFix/>
          </a:blip>
          <a:stretch>
            <a:fillRect/>
          </a:stretch>
        </p:blipFill>
        <p:spPr>
          <a:xfrm>
            <a:off x="717275" y="299600"/>
            <a:ext cx="7709450" cy="4336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46" name="Shape 146"/>
        <p:cNvGrpSpPr/>
        <p:nvPr/>
      </p:nvGrpSpPr>
      <p:grpSpPr>
        <a:xfrm>
          <a:off x="0" y="0"/>
          <a:ext cx="0" cy="0"/>
          <a:chOff x="0" y="0"/>
          <a:chExt cx="0" cy="0"/>
        </a:xfrm>
      </p:grpSpPr>
      <p:sp>
        <p:nvSpPr>
          <p:cNvPr id="147" name="Google Shape;147;p30"/>
          <p:cNvSpPr txBox="1"/>
          <p:nvPr/>
        </p:nvSpPr>
        <p:spPr>
          <a:xfrm>
            <a:off x="367400" y="279925"/>
            <a:ext cx="8555100" cy="44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2"/>
                </a:solidFill>
              </a:rPr>
              <a:t>Results</a:t>
            </a:r>
            <a:endParaRPr b="1" sz="2100">
              <a:solidFill>
                <a:schemeClr val="dk2"/>
              </a:solidFill>
            </a:endParaRPr>
          </a:p>
          <a:p>
            <a:pPr indent="0" lvl="0" marL="0" rtl="0" algn="l">
              <a:spcBef>
                <a:spcPts val="0"/>
              </a:spcBef>
              <a:spcAft>
                <a:spcPts val="0"/>
              </a:spcAft>
              <a:buNone/>
            </a:pPr>
            <a:r>
              <a:t/>
            </a:r>
            <a:endParaRPr b="1" sz="2100">
              <a:solidFill>
                <a:schemeClr val="dk2"/>
              </a:solidFill>
            </a:endParaRPr>
          </a:p>
          <a:p>
            <a:pPr indent="0" lvl="0" marL="0" rtl="0" algn="l">
              <a:spcBef>
                <a:spcPts val="0"/>
              </a:spcBef>
              <a:spcAft>
                <a:spcPts val="0"/>
              </a:spcAft>
              <a:buNone/>
            </a:pPr>
            <a:r>
              <a:rPr lang="en" sz="1900">
                <a:solidFill>
                  <a:schemeClr val="dk2"/>
                </a:solidFill>
              </a:rPr>
              <a:t>- Progressive dominates the field of policies in force and, when given the data above, this seems rather shocking, considering that the claims incurred by Progressive is relatively similar to that of Geico and State Farm and the increase in claims incurred, if anything, should only hinder Progressive in this field</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rPr lang="en" sz="1900">
                <a:solidFill>
                  <a:schemeClr val="dk2"/>
                </a:solidFill>
              </a:rPr>
              <a:t>- Progressive's underwriting profits have certainly </a:t>
            </a:r>
            <a:r>
              <a:rPr lang="en" sz="1900">
                <a:solidFill>
                  <a:schemeClr val="dk2"/>
                </a:solidFill>
              </a:rPr>
              <a:t>benefited</a:t>
            </a:r>
            <a:r>
              <a:rPr lang="en" sz="1900">
                <a:solidFill>
                  <a:schemeClr val="dk2"/>
                </a:solidFill>
              </a:rPr>
              <a:t> them in this regard as they seem to reinvest this money into profitable marketing schemes which combat consumer attrition</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rPr lang="en" sz="1900">
                <a:solidFill>
                  <a:schemeClr val="dk2"/>
                </a:solidFill>
              </a:rPr>
              <a:t>- Although this is not represented in the data above, the aforementioned conclusion can be inferred due to the stark contrast in percent increase between Progressive and its competitors</a:t>
            </a:r>
            <a:endParaRPr sz="1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51" name="Shape 151"/>
        <p:cNvGrpSpPr/>
        <p:nvPr/>
      </p:nvGrpSpPr>
      <p:grpSpPr>
        <a:xfrm>
          <a:off x="0" y="0"/>
          <a:ext cx="0" cy="0"/>
          <a:chOff x="0" y="0"/>
          <a:chExt cx="0" cy="0"/>
        </a:xfrm>
      </p:grpSpPr>
      <p:sp>
        <p:nvSpPr>
          <p:cNvPr id="152" name="Google Shape;152;p31"/>
          <p:cNvSpPr txBox="1"/>
          <p:nvPr/>
        </p:nvSpPr>
        <p:spPr>
          <a:xfrm>
            <a:off x="244925" y="174950"/>
            <a:ext cx="8520000" cy="4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2"/>
                </a:solidFill>
              </a:rPr>
              <a:t>Reserves for Claims Baseline Scenario</a:t>
            </a:r>
            <a:endParaRPr b="1" sz="2100">
              <a:solidFill>
                <a:schemeClr val="dk2"/>
              </a:solidFill>
            </a:endParaRPr>
          </a:p>
          <a:p>
            <a:pPr indent="0" lvl="0" marL="0" rtl="0" algn="l">
              <a:spcBef>
                <a:spcPts val="0"/>
              </a:spcBef>
              <a:spcAft>
                <a:spcPts val="0"/>
              </a:spcAft>
              <a:buClr>
                <a:schemeClr val="dk1"/>
              </a:buClr>
              <a:buSzPts val="1100"/>
              <a:buFont typeface="Arial"/>
              <a:buNone/>
            </a:pPr>
            <a:r>
              <a:t/>
            </a:r>
            <a:endParaRPr b="1" sz="2100">
              <a:solidFill>
                <a:schemeClr val="dk2"/>
              </a:solidFill>
            </a:endParaRPr>
          </a:p>
          <a:p>
            <a:pPr indent="0" lvl="0" marL="0" rtl="0" algn="l">
              <a:spcBef>
                <a:spcPts val="0"/>
              </a:spcBef>
              <a:spcAft>
                <a:spcPts val="0"/>
              </a:spcAft>
              <a:buNone/>
            </a:pPr>
            <a:r>
              <a:rPr lang="en" sz="2100">
                <a:solidFill>
                  <a:schemeClr val="dk2"/>
                </a:solidFill>
              </a:rPr>
              <a:t>- Reserves for claims function as a financial safety net, ensuring that an insurer can meet its obligations to policyholders without overly relying on fluctuating underwriting profits</a:t>
            </a:r>
            <a:endParaRPr sz="2100">
              <a:solidFill>
                <a:schemeClr val="dk2"/>
              </a:solidFill>
            </a:endParaRPr>
          </a:p>
          <a:p>
            <a:pPr indent="0" lvl="0" marL="0" rtl="0" algn="l">
              <a:spcBef>
                <a:spcPts val="0"/>
              </a:spcBef>
              <a:spcAft>
                <a:spcPts val="0"/>
              </a:spcAft>
              <a:buClr>
                <a:schemeClr val="dk1"/>
              </a:buClr>
              <a:buSzPts val="1100"/>
              <a:buFont typeface="Arial"/>
              <a:buNone/>
            </a:pPr>
            <a:r>
              <a:t/>
            </a:r>
            <a:endParaRPr sz="2100">
              <a:solidFill>
                <a:schemeClr val="dk2"/>
              </a:solidFill>
            </a:endParaRPr>
          </a:p>
          <a:p>
            <a:pPr indent="0" lvl="0" marL="0" rtl="0" algn="l">
              <a:spcBef>
                <a:spcPts val="0"/>
              </a:spcBef>
              <a:spcAft>
                <a:spcPts val="0"/>
              </a:spcAft>
              <a:buNone/>
            </a:pPr>
            <a:r>
              <a:rPr lang="en" sz="2100">
                <a:solidFill>
                  <a:schemeClr val="dk2"/>
                </a:solidFill>
              </a:rPr>
              <a:t>- By maintaining healthy reserves, a company is better equipped to absorb shocks from unexpected losses and smooth out financial volatility</a:t>
            </a:r>
            <a:endParaRPr sz="2100">
              <a:solidFill>
                <a:schemeClr val="dk2"/>
              </a:solidFill>
            </a:endParaRPr>
          </a:p>
          <a:p>
            <a:pPr indent="0" lvl="0" marL="0" rtl="0" algn="l">
              <a:spcBef>
                <a:spcPts val="0"/>
              </a:spcBef>
              <a:spcAft>
                <a:spcPts val="0"/>
              </a:spcAft>
              <a:buNone/>
            </a:pPr>
            <a:r>
              <a:t/>
            </a:r>
            <a:endParaRPr sz="2100">
              <a:solidFill>
                <a:schemeClr val="dk2"/>
              </a:solidFill>
            </a:endParaRPr>
          </a:p>
          <a:p>
            <a:pPr indent="0" lvl="0" marL="0" rtl="0" algn="l">
              <a:spcBef>
                <a:spcPts val="0"/>
              </a:spcBef>
              <a:spcAft>
                <a:spcPts val="0"/>
              </a:spcAft>
              <a:buNone/>
            </a:pPr>
            <a:r>
              <a:rPr lang="en" sz="2100">
                <a:solidFill>
                  <a:schemeClr val="dk2"/>
                </a:solidFill>
              </a:rPr>
              <a:t>- A high quantity of reserves can also give flexibility to a company that is looking to keep their premiums competitive and take more financial risk</a:t>
            </a:r>
            <a:endParaRPr sz="21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goal of this project is to compare optimal pricing strategies of Progressive, State Farm, Geico and Allstate as competitors </a:t>
            </a:r>
            <a:r>
              <a:rPr lang="en"/>
              <a:t>through</a:t>
            </a:r>
            <a:r>
              <a:rPr lang="en"/>
              <a:t> various measures produced on their 2022-2023 annual financial statements</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The project will display baseline scenarios for various standards of measure from all four companies and analyze statistically significant or outlying resulting data points  </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This project requires a strong knowledge of probability theory and game theory concepts, as well as an intuitive understanding of insurance, financial statements and competitive pricing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56" name="Shape 156"/>
        <p:cNvGrpSpPr/>
        <p:nvPr/>
      </p:nvGrpSpPr>
      <p:grpSpPr>
        <a:xfrm>
          <a:off x="0" y="0"/>
          <a:ext cx="0" cy="0"/>
          <a:chOff x="0" y="0"/>
          <a:chExt cx="0" cy="0"/>
        </a:xfrm>
      </p:grpSpPr>
      <p:pic>
        <p:nvPicPr>
          <p:cNvPr id="157" name="Google Shape;157;p32"/>
          <p:cNvPicPr preferRelativeResize="0"/>
          <p:nvPr/>
        </p:nvPicPr>
        <p:blipFill>
          <a:blip r:embed="rId3">
            <a:alphaModFix/>
          </a:blip>
          <a:stretch>
            <a:fillRect/>
          </a:stretch>
        </p:blipFill>
        <p:spPr>
          <a:xfrm>
            <a:off x="664800" y="305075"/>
            <a:ext cx="7767751" cy="4348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61" name="Shape 161"/>
        <p:cNvGrpSpPr/>
        <p:nvPr/>
      </p:nvGrpSpPr>
      <p:grpSpPr>
        <a:xfrm>
          <a:off x="0" y="0"/>
          <a:ext cx="0" cy="0"/>
          <a:chOff x="0" y="0"/>
          <a:chExt cx="0" cy="0"/>
        </a:xfrm>
      </p:grpSpPr>
      <p:pic>
        <p:nvPicPr>
          <p:cNvPr id="162" name="Google Shape;162;p33"/>
          <p:cNvPicPr preferRelativeResize="0"/>
          <p:nvPr/>
        </p:nvPicPr>
        <p:blipFill>
          <a:blip r:embed="rId3">
            <a:alphaModFix/>
          </a:blip>
          <a:stretch>
            <a:fillRect/>
          </a:stretch>
        </p:blipFill>
        <p:spPr>
          <a:xfrm>
            <a:off x="611838" y="215975"/>
            <a:ext cx="7920324" cy="4455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166" name="Shape 166"/>
        <p:cNvGrpSpPr/>
        <p:nvPr/>
      </p:nvGrpSpPr>
      <p:grpSpPr>
        <a:xfrm>
          <a:off x="0" y="0"/>
          <a:ext cx="0" cy="0"/>
          <a:chOff x="0" y="0"/>
          <a:chExt cx="0" cy="0"/>
        </a:xfrm>
      </p:grpSpPr>
      <p:sp>
        <p:nvSpPr>
          <p:cNvPr id="167" name="Google Shape;167;p34"/>
          <p:cNvSpPr txBox="1"/>
          <p:nvPr/>
        </p:nvSpPr>
        <p:spPr>
          <a:xfrm>
            <a:off x="297425" y="244925"/>
            <a:ext cx="8607600" cy="44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2"/>
                </a:solidFill>
              </a:rPr>
              <a:t>Results</a:t>
            </a:r>
            <a:endParaRPr b="1" sz="2100">
              <a:solidFill>
                <a:schemeClr val="dk2"/>
              </a:solidFill>
            </a:endParaRPr>
          </a:p>
          <a:p>
            <a:pPr indent="0" lvl="0" marL="0" rtl="0" algn="l">
              <a:spcBef>
                <a:spcPts val="0"/>
              </a:spcBef>
              <a:spcAft>
                <a:spcPts val="0"/>
              </a:spcAft>
              <a:buNone/>
            </a:pPr>
            <a:r>
              <a:t/>
            </a:r>
            <a:endParaRPr sz="2100">
              <a:solidFill>
                <a:schemeClr val="dk2"/>
              </a:solidFill>
            </a:endParaRPr>
          </a:p>
          <a:p>
            <a:pPr indent="0" lvl="0" marL="0" rtl="0" algn="l">
              <a:spcBef>
                <a:spcPts val="0"/>
              </a:spcBef>
              <a:spcAft>
                <a:spcPts val="0"/>
              </a:spcAft>
              <a:buNone/>
            </a:pPr>
            <a:r>
              <a:rPr lang="en" sz="2100">
                <a:solidFill>
                  <a:schemeClr val="dk2"/>
                </a:solidFill>
              </a:rPr>
              <a:t>- Claims reserves are an essential indicator of a company's expectations of the value of future premiums</a:t>
            </a:r>
            <a:endParaRPr sz="2100">
              <a:solidFill>
                <a:schemeClr val="dk2"/>
              </a:solidFill>
            </a:endParaRPr>
          </a:p>
          <a:p>
            <a:pPr indent="0" lvl="0" marL="0" rtl="0" algn="l">
              <a:spcBef>
                <a:spcPts val="0"/>
              </a:spcBef>
              <a:spcAft>
                <a:spcPts val="0"/>
              </a:spcAft>
              <a:buClr>
                <a:schemeClr val="dk1"/>
              </a:buClr>
              <a:buSzPts val="1100"/>
              <a:buFont typeface="Arial"/>
              <a:buNone/>
            </a:pPr>
            <a:r>
              <a:t/>
            </a:r>
            <a:endParaRPr sz="2100">
              <a:solidFill>
                <a:schemeClr val="dk2"/>
              </a:solidFill>
            </a:endParaRPr>
          </a:p>
          <a:p>
            <a:pPr indent="0" lvl="0" marL="0" rtl="0" algn="l">
              <a:spcBef>
                <a:spcPts val="0"/>
              </a:spcBef>
              <a:spcAft>
                <a:spcPts val="0"/>
              </a:spcAft>
              <a:buNone/>
            </a:pPr>
            <a:r>
              <a:rPr lang="en" sz="2100">
                <a:solidFill>
                  <a:schemeClr val="dk2"/>
                </a:solidFill>
              </a:rPr>
              <a:t>- Allstate has increased their claims reserves by more than 40%, signaling preparation for a large increase in amount of claims in the next coming year; this foresight is most likely the cause of their drop in underwriting profits as well as State Farm's.</a:t>
            </a:r>
            <a:endParaRPr sz="2100">
              <a:solidFill>
                <a:schemeClr val="dk2"/>
              </a:solidFill>
            </a:endParaRPr>
          </a:p>
          <a:p>
            <a:pPr indent="0" lvl="0" marL="0" rtl="0" algn="l">
              <a:spcBef>
                <a:spcPts val="0"/>
              </a:spcBef>
              <a:spcAft>
                <a:spcPts val="0"/>
              </a:spcAft>
              <a:buClr>
                <a:schemeClr val="dk1"/>
              </a:buClr>
              <a:buSzPts val="1100"/>
              <a:buFont typeface="Arial"/>
              <a:buNone/>
            </a:pPr>
            <a:r>
              <a:t/>
            </a:r>
            <a:endParaRPr sz="2100">
              <a:solidFill>
                <a:schemeClr val="dk2"/>
              </a:solidFill>
            </a:endParaRPr>
          </a:p>
          <a:p>
            <a:pPr indent="0" lvl="0" marL="0" rtl="0" algn="l">
              <a:spcBef>
                <a:spcPts val="0"/>
              </a:spcBef>
              <a:spcAft>
                <a:spcPts val="0"/>
              </a:spcAft>
              <a:buClr>
                <a:schemeClr val="dk1"/>
              </a:buClr>
              <a:buSzPts val="1100"/>
              <a:buFont typeface="Arial"/>
              <a:buNone/>
            </a:pPr>
            <a:r>
              <a:rPr lang="en" sz="2100">
                <a:solidFill>
                  <a:schemeClr val="dk2"/>
                </a:solidFill>
              </a:rPr>
              <a:t>- State Farm, Progressive and Geico have kept their reserves moderate; they are most likely content with their business strategies and their premium price.</a:t>
            </a:r>
            <a:endParaRPr sz="21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82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Standards for measure</a:t>
            </a:r>
            <a:endParaRPr/>
          </a:p>
        </p:txBody>
      </p:sp>
      <p:sp>
        <p:nvSpPr>
          <p:cNvPr id="67" name="Google Shape;67;p15"/>
          <p:cNvSpPr txBox="1"/>
          <p:nvPr>
            <p:ph idx="1" type="body"/>
          </p:nvPr>
        </p:nvSpPr>
        <p:spPr>
          <a:xfrm>
            <a:off x="311700" y="755300"/>
            <a:ext cx="8520600" cy="438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gain the best insight into each company’s background, reported </a:t>
            </a:r>
            <a:r>
              <a:rPr lang="en"/>
              <a:t>annual</a:t>
            </a:r>
            <a:r>
              <a:rPr lang="en"/>
              <a:t> financial </a:t>
            </a:r>
            <a:r>
              <a:rPr lang="en"/>
              <a:t>statements</a:t>
            </a:r>
            <a:r>
              <a:rPr lang="en"/>
              <a:t> were analyzed thoroughly for 11 different measures</a:t>
            </a:r>
            <a:endParaRPr/>
          </a:p>
          <a:p>
            <a:pPr indent="-317500" lvl="1" marL="914400" rtl="0" algn="l">
              <a:spcBef>
                <a:spcPts val="0"/>
              </a:spcBef>
              <a:spcAft>
                <a:spcPts val="0"/>
              </a:spcAft>
              <a:buSzPts val="1400"/>
              <a:buChar char="○"/>
            </a:pPr>
            <a:r>
              <a:rPr lang="en"/>
              <a:t>Premiums earned	Claims Incurred	Expense Ratio	Underwriting profit/loss</a:t>
            </a:r>
            <a:endParaRPr/>
          </a:p>
          <a:p>
            <a:pPr indent="-317500" lvl="1" marL="914400" rtl="0" algn="l">
              <a:spcBef>
                <a:spcPts val="0"/>
              </a:spcBef>
              <a:spcAft>
                <a:spcPts val="0"/>
              </a:spcAft>
              <a:buSzPts val="1400"/>
              <a:buChar char="○"/>
            </a:pPr>
            <a:r>
              <a:rPr lang="en"/>
              <a:t>Premiums written 	Loss Ratio		Combined Ratio	Avg Premium per Policy</a:t>
            </a:r>
            <a:endParaRPr/>
          </a:p>
          <a:p>
            <a:pPr indent="-317500" lvl="1" marL="914400" rtl="0" algn="l">
              <a:spcBef>
                <a:spcPts val="0"/>
              </a:spcBef>
              <a:spcAft>
                <a:spcPts val="0"/>
              </a:spcAft>
              <a:buSzPts val="1400"/>
              <a:buChar char="○"/>
            </a:pPr>
            <a:r>
              <a:rPr lang="en"/>
              <a:t>Investment Incomes	Policies in Force	 </a:t>
            </a:r>
            <a:r>
              <a:rPr lang="en"/>
              <a:t>Reserves for Claims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Each of these 11 measures plays a key part in understanding the past, present and future stability/volatility of each company.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Values not explicitly available in financial reports were approximated using probabilistic models, incorporating trend analysis and industry benchmarks from competitor data to ensure a reliable estimation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Lognormal Estimated Number of Claims and Claim Frequency</a:t>
            </a:r>
            <a:endParaRPr sz="2320"/>
          </a:p>
        </p:txBody>
      </p:sp>
      <p:sp>
        <p:nvSpPr>
          <p:cNvPr id="73" name="Google Shape;73;p16"/>
          <p:cNvSpPr txBox="1"/>
          <p:nvPr>
            <p:ph idx="1" type="body"/>
          </p:nvPr>
        </p:nvSpPr>
        <p:spPr>
          <a:xfrm>
            <a:off x="311700" y="1152475"/>
            <a:ext cx="8520600" cy="3816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As the number of annual claims filed for each company is not public information, rough evaluations of this metric were made on a lognormal distribution with parameters of shape (</a:t>
            </a:r>
            <a:r>
              <a:rPr lang="en" sz="1750">
                <a:solidFill>
                  <a:srgbClr val="1F1F1F"/>
                </a:solidFill>
                <a:highlight>
                  <a:srgbClr val="FFFFFF"/>
                </a:highlight>
                <a:latin typeface="Roboto"/>
                <a:ea typeface="Roboto"/>
                <a:cs typeface="Roboto"/>
                <a:sym typeface="Roboto"/>
              </a:rPr>
              <a:t>σ)</a:t>
            </a:r>
            <a:r>
              <a:rPr lang="en"/>
              <a:t>, location (floc=0) and scale (</a:t>
            </a:r>
            <a:r>
              <a:rPr lang="en" sz="1750">
                <a:solidFill>
                  <a:srgbClr val="1F1F1F"/>
                </a:solidFill>
                <a:highlight>
                  <a:srgbClr val="FFFFFF"/>
                </a:highlight>
                <a:latin typeface="Roboto"/>
                <a:ea typeface="Roboto"/>
                <a:cs typeface="Roboto"/>
                <a:sym typeface="Roboto"/>
              </a:rPr>
              <a:t>μ)</a:t>
            </a:r>
            <a:endParaRPr sz="1750">
              <a:solidFill>
                <a:srgbClr val="1F1F1F"/>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750">
              <a:solidFill>
                <a:srgbClr val="1F1F1F"/>
              </a:solidFill>
              <a:highlight>
                <a:srgbClr val="FFFFFF"/>
              </a:highlight>
              <a:latin typeface="Roboto"/>
              <a:ea typeface="Roboto"/>
              <a:cs typeface="Roboto"/>
              <a:sym typeface="Roboto"/>
            </a:endParaRPr>
          </a:p>
          <a:p>
            <a:pPr indent="-342900" lvl="0" marL="457200" rtl="0" algn="l">
              <a:spcBef>
                <a:spcPts val="1200"/>
              </a:spcBef>
              <a:spcAft>
                <a:spcPts val="0"/>
              </a:spcAft>
              <a:buSzPts val="1800"/>
              <a:buChar char="●"/>
            </a:pPr>
            <a:r>
              <a:rPr lang="en"/>
              <a:t>This distribution estimated the number of claims using a range of claim severities from 3000 to 10000 along with the number of annual policies in force for each company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Claim frequency was then calculated by dividing the number of claims by the amount of policies in force.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7"/>
          <p:cNvSpPr txBox="1"/>
          <p:nvPr/>
        </p:nvSpPr>
        <p:spPr>
          <a:xfrm>
            <a:off x="734775" y="1539550"/>
            <a:ext cx="8117700" cy="30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0">
                <a:solidFill>
                  <a:schemeClr val="dk1"/>
                </a:solidFill>
              </a:rPr>
              <a:t>Baseline Scenarios</a:t>
            </a:r>
            <a:endParaRPr sz="7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2755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200"/>
              <a:t>Underwriting Profits Baseline Scenario</a:t>
            </a:r>
            <a:endParaRPr b="1" sz="3200"/>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chemeClr val="dk1"/>
                </a:solidFill>
              </a:rPr>
              <a:t>- The first sensitivity analysis focuses on underwriting profit, a critical indicator of a company's financial health and ability to manage risk effectively.</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A company with a strong underwriting profit can afford to take on more risk, reinvest in the business, reward long-term stakeholders, and maintain a cushion for future claims.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In this baseline scenario, we will use key metrics related to underwriting profit to assess a company’s financial stability and its capacity to manage resources efficiently while planning for future growth.</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88" name="Shape 88"/>
        <p:cNvGrpSpPr/>
        <p:nvPr/>
      </p:nvGrpSpPr>
      <p:grpSpPr>
        <a:xfrm>
          <a:off x="0" y="0"/>
          <a:ext cx="0" cy="0"/>
          <a:chOff x="0" y="0"/>
          <a:chExt cx="0" cy="0"/>
        </a:xfrm>
      </p:grpSpPr>
      <p:pic>
        <p:nvPicPr>
          <p:cNvPr id="89" name="Google Shape;89;p19"/>
          <p:cNvPicPr preferRelativeResize="0"/>
          <p:nvPr/>
        </p:nvPicPr>
        <p:blipFill rotWithShape="1">
          <a:blip r:embed="rId3">
            <a:alphaModFix/>
          </a:blip>
          <a:srcRect b="0" l="-1150" r="1150" t="0"/>
          <a:stretch/>
        </p:blipFill>
        <p:spPr>
          <a:xfrm>
            <a:off x="460663" y="332400"/>
            <a:ext cx="8222676" cy="413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452075" y="139950"/>
            <a:ext cx="5703324" cy="2431800"/>
          </a:xfrm>
          <a:prstGeom prst="rect">
            <a:avLst/>
          </a:prstGeom>
          <a:noFill/>
          <a:ln>
            <a:noFill/>
          </a:ln>
        </p:spPr>
      </p:pic>
      <p:pic>
        <p:nvPicPr>
          <p:cNvPr id="95" name="Google Shape;95;p20"/>
          <p:cNvPicPr preferRelativeResize="0"/>
          <p:nvPr/>
        </p:nvPicPr>
        <p:blipFill>
          <a:blip r:embed="rId4">
            <a:alphaModFix/>
          </a:blip>
          <a:stretch>
            <a:fillRect/>
          </a:stretch>
        </p:blipFill>
        <p:spPr>
          <a:xfrm>
            <a:off x="1452075" y="2724150"/>
            <a:ext cx="5703326" cy="2266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9" name="Shape 99"/>
        <p:cNvGrpSpPr/>
        <p:nvPr/>
      </p:nvGrpSpPr>
      <p:grpSpPr>
        <a:xfrm>
          <a:off x="0" y="0"/>
          <a:ext cx="0" cy="0"/>
          <a:chOff x="0" y="0"/>
          <a:chExt cx="0" cy="0"/>
        </a:xfrm>
      </p:grpSpPr>
      <p:pic>
        <p:nvPicPr>
          <p:cNvPr id="100" name="Google Shape;100;p21"/>
          <p:cNvPicPr preferRelativeResize="0"/>
          <p:nvPr/>
        </p:nvPicPr>
        <p:blipFill>
          <a:blip r:embed="rId3">
            <a:alphaModFix/>
          </a:blip>
          <a:stretch>
            <a:fillRect/>
          </a:stretch>
        </p:blipFill>
        <p:spPr>
          <a:xfrm>
            <a:off x="1749500" y="139950"/>
            <a:ext cx="5475900" cy="2431799"/>
          </a:xfrm>
          <a:prstGeom prst="rect">
            <a:avLst/>
          </a:prstGeom>
          <a:noFill/>
          <a:ln>
            <a:noFill/>
          </a:ln>
        </p:spPr>
      </p:pic>
      <p:pic>
        <p:nvPicPr>
          <p:cNvPr id="101" name="Google Shape;101;p21"/>
          <p:cNvPicPr preferRelativeResize="0"/>
          <p:nvPr/>
        </p:nvPicPr>
        <p:blipFill>
          <a:blip r:embed="rId4">
            <a:alphaModFix/>
          </a:blip>
          <a:stretch>
            <a:fillRect/>
          </a:stretch>
        </p:blipFill>
        <p:spPr>
          <a:xfrm>
            <a:off x="1749500" y="2711700"/>
            <a:ext cx="5475900" cy="243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