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Lato" panose="020B0604020202020204" charset="0"/>
      <p:regular r:id="rId16"/>
      <p:bold r:id="rId17"/>
      <p:italic r:id="rId18"/>
      <p:boldItalic r:id="rId19"/>
    </p:embeddedFont>
    <p:embeddedFont>
      <p:font typeface="Montserrat"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99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f278c5a3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f278c5a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In de vorige workshops hebben we allemaal gezien hoe ontzettend sterk neurale netwerken zijn. Een “normaal” neuraal netwerk werkt echter niet altijd even goed, er zitten een aantal limieten aan waardoor ze niet in iedere scenario bruikbaar zijn. De belangrijkste scenario waarin een NN niet werkt, is image recognition. Ten eerste is een normaal NN ‘fully connected’, iedere node is verbonden aan iedere andere node. Dat betekent dat een plaatje van 28x28, 784 nodes heeft. Als het plaatje ook nog is in kleur is, komen daar nog drie dimensies bij, dat komt neer tot 2352 nodes. Een plaatje van 28x28 is heel klein, meeste plaatjes waarmee je werkt met image recognition zullen velen maten groter zijn. </a:t>
            </a:r>
            <a:endParaRPr/>
          </a:p>
          <a:p>
            <a:pPr marL="0" lvl="0" indent="0" algn="l" rtl="0">
              <a:spcBef>
                <a:spcPts val="0"/>
              </a:spcBef>
              <a:spcAft>
                <a:spcPts val="0"/>
              </a:spcAft>
              <a:buNone/>
            </a:pPr>
            <a:endParaRPr/>
          </a:p>
          <a:p>
            <a:pPr marL="0" lvl="0" indent="0" algn="l" rtl="0">
              <a:spcBef>
                <a:spcPts val="0"/>
              </a:spcBef>
              <a:spcAft>
                <a:spcPts val="0"/>
              </a:spcAft>
              <a:buNone/>
            </a:pPr>
            <a:r>
              <a:rPr lang="nl"/>
              <a:t>Aangezien een neuraal netwerk ‘fully connected’, betekent dat dat er ook heel veel weights zijn. Iedere node in de input layer moet verbonden zijn met iedere node in de eerstvolgende dense layer. Een grote hoeveelheid weights betekent dat het erg lang kan duren om te trainen, en dat het neurale netwerk veel geheugen in gebruik neemt.</a:t>
            </a:r>
            <a:endParaRPr/>
          </a:p>
          <a:p>
            <a:pPr marL="0" lvl="0" indent="0" algn="l" rtl="0">
              <a:spcBef>
                <a:spcPts val="0"/>
              </a:spcBef>
              <a:spcAft>
                <a:spcPts val="0"/>
              </a:spcAft>
              <a:buNone/>
            </a:pPr>
            <a:endParaRPr/>
          </a:p>
          <a:p>
            <a:pPr marL="0" lvl="0" indent="0" algn="l" rtl="0">
              <a:spcBef>
                <a:spcPts val="0"/>
              </a:spcBef>
              <a:spcAft>
                <a:spcPts val="0"/>
              </a:spcAft>
              <a:buNone/>
            </a:pPr>
            <a:r>
              <a:rPr lang="nl"/>
              <a:t>Het tweede nadeel van neurale netwerken bij image recognition, is dat een NN ruimtelijk bepaald is. Het zoekt op bepaalde patronen op specifieke plekken, een normaal neuraal netwerk getraind op plaatjes als rechtsboven, zou heel makkelijk de foute voorspelling kunnen maken op het plaatje rechtsonder. </a:t>
            </a:r>
            <a:endParaRPr/>
          </a:p>
          <a:p>
            <a:pPr marL="0" lvl="0" indent="0" algn="l" rtl="0">
              <a:spcBef>
                <a:spcPts val="0"/>
              </a:spcBef>
              <a:spcAft>
                <a:spcPts val="0"/>
              </a:spcAft>
              <a:buNone/>
            </a:pPr>
            <a:endParaRPr/>
          </a:p>
          <a:p>
            <a:pPr marL="0" lvl="0" indent="0" algn="l" rtl="0">
              <a:spcBef>
                <a:spcPts val="0"/>
              </a:spcBef>
              <a:spcAft>
                <a:spcPts val="0"/>
              </a:spcAft>
              <a:buNone/>
            </a:pPr>
            <a:r>
              <a:rPr lang="nl"/>
              <a:t>Met de eerste notebook “RegularNN.ipynb”, kom je achter een van deze limieten.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7f278c5a3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7f278c5a3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nl"/>
              <a:t>Dus een CNN is veel beter geschikt voor taken zoals foto herkenning en taalpatronen, omdat je dus niet eindigt met een gigantisch aantal weights en omdat de positie van een afbeelding voor een CNN niet uitmaakt.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7f278c5a3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7f278c5a3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nl" sz="1200"/>
              <a:t>Net als in elke andere laag ontvangt een convolutional layer een bepaalde input, het transformeert de input op een bepaalde manier en stuurt het resultaat van de transformatie door naar de volgende laag. </a:t>
            </a:r>
            <a:endParaRPr sz="1200"/>
          </a:p>
          <a:p>
            <a:pPr marL="0" lvl="0" indent="0" algn="l" rtl="0">
              <a:lnSpc>
                <a:spcPct val="115000"/>
              </a:lnSpc>
              <a:spcBef>
                <a:spcPts val="1200"/>
              </a:spcBef>
              <a:spcAft>
                <a:spcPts val="0"/>
              </a:spcAft>
              <a:buNone/>
            </a:pPr>
            <a:r>
              <a:rPr lang="nl" sz="1200"/>
              <a:t>Convolution lagen bestaan uit een set van leerbare filters (ook wel kernels genoemd). Iedere filter is in de ruimtelijke zin klein (qua hoogte en breedte), maar strekt zich uit over de volledige diepte van de input. De input kan hier gelezen worden als een afbeelding wat op zijn beurt weer een matrix van pixels is. </a:t>
            </a:r>
            <a:endParaRPr sz="1200"/>
          </a:p>
          <a:p>
            <a:pPr marL="0" lvl="0" indent="0" algn="l" rtl="0">
              <a:lnSpc>
                <a:spcPct val="115000"/>
              </a:lnSpc>
              <a:spcBef>
                <a:spcPts val="1200"/>
              </a:spcBef>
              <a:spcAft>
                <a:spcPts val="0"/>
              </a:spcAft>
              <a:buNone/>
            </a:pPr>
            <a:r>
              <a:rPr lang="nl" sz="1200"/>
              <a:t>Tijdens de forward propagation glijdt elke filter over de hoogte en breedte van de input en berekent de Dot Product het filter en de input op iedere positie.</a:t>
            </a:r>
            <a:endParaRPr sz="1200"/>
          </a:p>
          <a:p>
            <a:pPr marL="0" lvl="0" indent="0" algn="l" rtl="0">
              <a:spcBef>
                <a:spcPts val="1200"/>
              </a:spcBef>
              <a:spcAft>
                <a:spcPts val="0"/>
              </a:spcAft>
              <a:buNone/>
            </a:pPr>
            <a:r>
              <a:rPr lang="nl" sz="1200">
                <a:latin typeface="Calibri"/>
                <a:ea typeface="Calibri"/>
                <a:cs typeface="Calibri"/>
                <a:sym typeface="Calibri"/>
              </a:rPr>
              <a:t>Aangezien het filter over de hoogte en de breedte van de input heen glijdt en de dot product berekend op iedere plek, zal er als output een 2-dimensionale kaart van activaties gecreëerd worden. Deze map geeft dus de reactie weer van de filter op ieder punt.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7f2d6b76b5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7f2d6b76b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nl" sz="1200"/>
              <a:t>Het netwerk leert uiteindelijk dus filters die activeren wanneer ze een bepaalde visuele feature ‘zien’ zoals een edge of een corner of bijvoorbeeld een bepaalde kleurencombinatie. Dit komt door het feit dat pixels gerelateerd zijn aan pixels die vlak bij hun liggen. Door convolutie kunnen de relaties tussen verschillende delen van de afbeelding gepreserveerd worden.</a:t>
            </a:r>
            <a:endParaRPr sz="1200"/>
          </a:p>
          <a:p>
            <a:pPr marL="0" lvl="0" indent="0" algn="l" rtl="0">
              <a:lnSpc>
                <a:spcPct val="115000"/>
              </a:lnSpc>
              <a:spcBef>
                <a:spcPts val="1200"/>
              </a:spcBef>
              <a:spcAft>
                <a:spcPts val="0"/>
              </a:spcAft>
              <a:buNone/>
            </a:pPr>
            <a:r>
              <a:rPr lang="nl" sz="1200"/>
              <a:t>Door het gebruik van meerdere filters kunnen meerdere features uit een afbeelding gehaald worden. Aan het begin van het netwerk zouden het kleine dingen zijn zoals, rechte lijnen en schuine lijnen, maar later in het netwerk, op latere convolution layers zal het netwerk dan combinaties van dit soort features aan kunnen leren. </a:t>
            </a:r>
            <a:endParaRPr sz="1200"/>
          </a:p>
          <a:p>
            <a:pPr marL="0" lvl="0" indent="0" algn="l" rtl="0">
              <a:lnSpc>
                <a:spcPct val="115000"/>
              </a:lnSpc>
              <a:spcBef>
                <a:spcPts val="1200"/>
              </a:spcBef>
              <a:spcAft>
                <a:spcPts val="0"/>
              </a:spcAft>
              <a:buNone/>
            </a:pPr>
            <a:r>
              <a:rPr lang="nl" sz="1200"/>
              <a:t>Een convolution laag wordt dus voornamelijk gebruikt om bepaalde features uit een afbeelding te halen.</a:t>
            </a:r>
            <a:endParaRPr sz="1200"/>
          </a:p>
          <a:p>
            <a:pPr marL="0" lvl="0" indent="0" algn="l" rtl="0">
              <a:lnSpc>
                <a:spcPct val="115000"/>
              </a:lnSpc>
              <a:spcBef>
                <a:spcPts val="1200"/>
              </a:spcBef>
              <a:spcAft>
                <a:spcPts val="0"/>
              </a:spcAft>
              <a:buNone/>
            </a:pPr>
            <a:r>
              <a:rPr lang="nl" sz="1200"/>
              <a:t> </a:t>
            </a:r>
            <a:endParaRPr sz="1200"/>
          </a:p>
          <a:p>
            <a:pPr marL="0" lvl="0" indent="0" algn="l" rtl="0">
              <a:lnSpc>
                <a:spcPct val="115000"/>
              </a:lnSpc>
              <a:spcBef>
                <a:spcPts val="1200"/>
              </a:spcBef>
              <a:spcAft>
                <a:spcPts val="0"/>
              </a:spcAft>
              <a:buNone/>
            </a:pPr>
            <a:r>
              <a:rPr lang="nl" sz="1200"/>
              <a:t>In de praktijk leert een CNN de waardes van de filters zichzelf aan tijdens het trainen. Desalniettemin moeten we wel aan het begin een aantal parameters meegeven. Wat betreft parameters kunnen de volgende instellingen gekozen worden. </a:t>
            </a:r>
            <a:endParaRPr sz="1200"/>
          </a:p>
          <a:p>
            <a:pPr marL="0" lvl="0" indent="0" algn="l" rtl="0">
              <a:spcBef>
                <a:spcPts val="120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7f2d6b76b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7f2d6b76b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nl" sz="1200"/>
              <a:t>Een eventuele extra berekening kan uitgevoerd worden na iedere Convolution operation.</a:t>
            </a:r>
            <a:endParaRPr sz="1200"/>
          </a:p>
          <a:p>
            <a:pPr marL="0" lvl="0" indent="0" algn="l" rtl="0">
              <a:lnSpc>
                <a:spcPct val="115000"/>
              </a:lnSpc>
              <a:spcBef>
                <a:spcPts val="1200"/>
              </a:spcBef>
              <a:spcAft>
                <a:spcPts val="0"/>
              </a:spcAft>
              <a:buNone/>
            </a:pPr>
            <a:r>
              <a:rPr lang="nl" sz="1200"/>
              <a:t>De ReLu (Rectified Linear Unit) laag past per element de activatie functie toe. </a:t>
            </a:r>
            <a:endParaRPr sz="1200"/>
          </a:p>
          <a:p>
            <a:pPr marL="0" lvl="0" indent="0" algn="l" rtl="0">
              <a:lnSpc>
                <a:spcPct val="115000"/>
              </a:lnSpc>
              <a:spcBef>
                <a:spcPts val="1200"/>
              </a:spcBef>
              <a:spcAft>
                <a:spcPts val="0"/>
              </a:spcAft>
              <a:buNone/>
            </a:pPr>
            <a:r>
              <a:rPr lang="nl" sz="1200"/>
              <a:t>De ReLu laag wordt voornamelijk gebruikt om de non-lineariteit in de afbeeldingen te verhogen. In afbeeldingen bevinden zich een hoge hoeveelheid non-lineaire features zoals de transitie tussen pixels, kleuren en grenzen. De ReLu functie breekt de eventuele lineariteit die kan ontstaan bij de convolutie operatie af.</a:t>
            </a:r>
            <a:endParaRPr sz="1200"/>
          </a:p>
          <a:p>
            <a:pPr marL="0" lvl="0" indent="0" algn="l" rtl="0">
              <a:spcBef>
                <a:spcPts val="1200"/>
              </a:spcBef>
              <a:spcAft>
                <a:spcPts val="0"/>
              </a:spcAft>
              <a:buNone/>
            </a:pPr>
            <a:r>
              <a:rPr lang="nl" sz="1200">
                <a:latin typeface="Calibri"/>
                <a:ea typeface="Calibri"/>
                <a:cs typeface="Calibri"/>
                <a:sym typeface="Calibri"/>
              </a:rPr>
              <a:t>De ReLu functie heeft in de bovenstaande voorbeeld alle negatieve waarden weggehaald. Hierdoor is het verschil tussen de afbeelding voor en na ReLu activatie dat na de activatie de waardes veel abrupter veranderen (qua kleur). De lineaire verandering is vrijwel weggehaald.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7f2d6b76b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7f2d6b76b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nl"/>
              <a:t>Pooling layers worden over het algemeen toegevoegd na convolution layers. De functie van een pooling layer is om de dimensionaliteit te verkleinen (downsampling). Dit wordt gedaan door de hoeveelheid pixels uit de output van de vorige convolution layer te verminderen. Tegelijkertijd zorgt het ervoor dat alle belangrijke informatie behouden blijft.</a:t>
            </a:r>
            <a:endParaRPr/>
          </a:p>
          <a:p>
            <a:pPr marL="0" lvl="0" indent="0" algn="l" rtl="0">
              <a:lnSpc>
                <a:spcPct val="115000"/>
              </a:lnSpc>
              <a:spcBef>
                <a:spcPts val="1200"/>
              </a:spcBef>
              <a:spcAft>
                <a:spcPts val="0"/>
              </a:spcAft>
              <a:buNone/>
            </a:pPr>
            <a:r>
              <a:rPr lang="nl"/>
              <a:t>Doordat pooling voor een reductie in de dimensionaliseit zorgt zullen tegelijkertijd ook de hoeveelheid parameters die getweakt moeten worden afnemen waardoor het netwerk computatief minder belastend zal zijn.</a:t>
            </a:r>
            <a:endParaRPr/>
          </a:p>
          <a:p>
            <a:pPr marL="0" lvl="0" indent="0" algn="l" rtl="0">
              <a:spcBef>
                <a:spcPts val="120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f2d6b76b5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f2d6b76b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nl" sz="1200"/>
              <a:t>Allereerst wordt een n x n regio gedefinieerd als filter voor de max pooling operatie. Hierna wordt er een bepaalde ‘stride’ gekozen (Hoe snel beweegt de filter over de afbeelding).</a:t>
            </a:r>
            <a:endParaRPr sz="1200"/>
          </a:p>
          <a:p>
            <a:pPr marL="0" lvl="0" indent="0" algn="l" rtl="0">
              <a:lnSpc>
                <a:spcPct val="115000"/>
              </a:lnSpc>
              <a:spcBef>
                <a:spcPts val="1200"/>
              </a:spcBef>
              <a:spcAft>
                <a:spcPts val="0"/>
              </a:spcAft>
              <a:buNone/>
            </a:pPr>
            <a:r>
              <a:rPr lang="nl" sz="1200"/>
              <a:t>Uiteindelijk schuift de filter over de output van de convolutional layer en berekent het per regio de maximale waarde, die uiteindelijk dan ook opgeslagen wordt. Alle maximale waarden worden opgeslagen en al deze waardes zijn uiteindelijk de output van de pooling layer. Uiteindelijk wordt er dus per regio (een pool van nummers) de maximale (max) waarde meegenomen.</a:t>
            </a:r>
            <a:endParaRPr sz="1200"/>
          </a:p>
          <a:p>
            <a:pPr marL="0" lvl="0" indent="0" algn="l" rtl="0">
              <a:lnSpc>
                <a:spcPct val="115000"/>
              </a:lnSpc>
              <a:spcBef>
                <a:spcPts val="1200"/>
              </a:spcBef>
              <a:spcAft>
                <a:spcPts val="0"/>
              </a:spcAft>
              <a:buNone/>
            </a:pPr>
            <a:r>
              <a:rPr lang="nl" sz="1200"/>
              <a:t>Aangezien max pooling de resolutie van de output van de convolutional layer verkleint, zal het netwerk uiteindelijk met minder parameters om hoeven te gaan wat op zijn beurt ook de benodigde rekenkracht verkleint.</a:t>
            </a:r>
            <a:endParaRPr sz="1200"/>
          </a:p>
          <a:p>
            <a:pPr marL="0" lvl="0" indent="0" algn="l" rtl="0">
              <a:lnSpc>
                <a:spcPct val="115000"/>
              </a:lnSpc>
              <a:spcBef>
                <a:spcPts val="1200"/>
              </a:spcBef>
              <a:spcAft>
                <a:spcPts val="0"/>
              </a:spcAft>
              <a:buNone/>
            </a:pPr>
            <a:r>
              <a:rPr lang="nl" sz="1200"/>
              <a:t>Verder kan max pooling eventuele overfitting voorkomen. De denkwijze hierachter is dat het netwerk voor een afbeelding bepaalde features eruit wilt halen. In de output van de convolutional layer kunnen de pixels met een hogere waarde gezien worden als het meest geactiveerd. Met max pooling wordt hierbij dus per regio de meest geactiveerde pixel eruit gehaald terwijl de minder geactiveerde pixels achtergelaten worden. Hierdoor worden dus uiteindelijk de hogere waardes gepreserveerd. Hierbij werkt de max pooling filter dus als een Noise Suppressant.</a:t>
            </a:r>
            <a:endParaRPr sz="1200"/>
          </a:p>
          <a:p>
            <a:pPr marL="0" lvl="0" indent="0" algn="l" rtl="0">
              <a:spcBef>
                <a:spcPts val="120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7f2d6b76b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7f2d6b76b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nl" sz="900"/>
              <a:t>Om uiteindelijk een totaal plaatje te krijgen van een CNN, moet het programma</a:t>
            </a:r>
            <a:endParaRPr sz="900"/>
          </a:p>
          <a:p>
            <a:pPr marL="0" lvl="0" indent="0" algn="l" rtl="0">
              <a:lnSpc>
                <a:spcPct val="115000"/>
              </a:lnSpc>
              <a:spcBef>
                <a:spcPts val="0"/>
              </a:spcBef>
              <a:spcAft>
                <a:spcPts val="0"/>
              </a:spcAft>
              <a:buNone/>
            </a:pPr>
            <a:r>
              <a:rPr lang="nl" sz="900"/>
              <a:t>ook voorspellingen kunnen maken aan de hand van kansen. Dit wordt gedaan door </a:t>
            </a:r>
            <a:endParaRPr sz="900"/>
          </a:p>
          <a:p>
            <a:pPr marL="0" lvl="0" indent="0" algn="l" rtl="0">
              <a:lnSpc>
                <a:spcPct val="115000"/>
              </a:lnSpc>
              <a:spcBef>
                <a:spcPts val="0"/>
              </a:spcBef>
              <a:spcAft>
                <a:spcPts val="0"/>
              </a:spcAft>
              <a:buNone/>
            </a:pPr>
            <a:r>
              <a:rPr lang="nl" sz="900"/>
              <a:t>de laatste layer genaamd de </a:t>
            </a:r>
            <a:r>
              <a:rPr lang="nl" sz="900" b="1"/>
              <a:t>soft max. </a:t>
            </a:r>
            <a:r>
              <a:rPr lang="nl" sz="900"/>
              <a:t>Dit is een dense layer (volledig verbonden) wat </a:t>
            </a:r>
            <a:endParaRPr sz="900"/>
          </a:p>
          <a:p>
            <a:pPr marL="0" lvl="0" indent="0" algn="l" rtl="0">
              <a:lnSpc>
                <a:spcPct val="115000"/>
              </a:lnSpc>
              <a:spcBef>
                <a:spcPts val="0"/>
              </a:spcBef>
              <a:spcAft>
                <a:spcPts val="0"/>
              </a:spcAft>
              <a:buNone/>
            </a:pPr>
            <a:r>
              <a:rPr lang="nl" sz="900"/>
              <a:t>gebruik maakt van de </a:t>
            </a:r>
            <a:r>
              <a:rPr lang="nl" sz="900" b="1"/>
              <a:t>softmax functie, </a:t>
            </a:r>
            <a:r>
              <a:rPr lang="nl" sz="900"/>
              <a:t>ook wel </a:t>
            </a:r>
            <a:r>
              <a:rPr lang="nl" sz="900" b="1"/>
              <a:t>activatie functie</a:t>
            </a:r>
            <a:r>
              <a:rPr lang="nl" sz="900"/>
              <a:t> genoemd zoals je die </a:t>
            </a:r>
            <a:endParaRPr sz="900"/>
          </a:p>
          <a:p>
            <a:pPr marL="0" lvl="0" indent="0" algn="l" rtl="0">
              <a:lnSpc>
                <a:spcPct val="115000"/>
              </a:lnSpc>
              <a:spcBef>
                <a:spcPts val="0"/>
              </a:spcBef>
              <a:spcAft>
                <a:spcPts val="0"/>
              </a:spcAft>
              <a:buNone/>
            </a:pPr>
            <a:r>
              <a:rPr lang="nl" sz="900"/>
              <a:t>misschien wel kent als </a:t>
            </a:r>
            <a:r>
              <a:rPr lang="nl" sz="900" b="1"/>
              <a:t>sigmoid, tanh </a:t>
            </a:r>
            <a:r>
              <a:rPr lang="nl" sz="900"/>
              <a:t>of </a:t>
            </a:r>
            <a:r>
              <a:rPr lang="nl" sz="900" b="1"/>
              <a:t>ReLu.</a:t>
            </a:r>
            <a:endParaRPr sz="900" b="1"/>
          </a:p>
          <a:p>
            <a:pPr marL="0" lvl="0" indent="0" algn="l" rtl="0">
              <a:lnSpc>
                <a:spcPct val="115000"/>
              </a:lnSpc>
              <a:spcBef>
                <a:spcPts val="0"/>
              </a:spcBef>
              <a:spcAft>
                <a:spcPts val="0"/>
              </a:spcAft>
              <a:buNone/>
            </a:pPr>
            <a:endParaRPr b="1"/>
          </a:p>
          <a:p>
            <a:pPr marL="0" lvl="0" indent="0" algn="l" rtl="0">
              <a:lnSpc>
                <a:spcPct val="115000"/>
              </a:lnSpc>
              <a:spcBef>
                <a:spcPts val="0"/>
              </a:spcBef>
              <a:spcAft>
                <a:spcPts val="0"/>
              </a:spcAft>
              <a:buNone/>
            </a:pPr>
            <a:r>
              <a:rPr lang="nl" sz="900">
                <a:solidFill>
                  <a:srgbClr val="A1003F"/>
                </a:solidFill>
              </a:rPr>
              <a:t>	</a:t>
            </a:r>
            <a:r>
              <a:rPr lang="nl" sz="1000" b="1"/>
              <a:t>Wat kunnen we hier verder mee?</a:t>
            </a:r>
            <a:endParaRPr sz="1000" b="1"/>
          </a:p>
          <a:p>
            <a:pPr marL="0" lvl="0" indent="0" algn="l" rtl="0">
              <a:lnSpc>
                <a:spcPct val="115000"/>
              </a:lnSpc>
              <a:spcBef>
                <a:spcPts val="0"/>
              </a:spcBef>
              <a:spcAft>
                <a:spcPts val="0"/>
              </a:spcAft>
              <a:buNone/>
            </a:pPr>
            <a:r>
              <a:rPr lang="nl" sz="1000" b="1"/>
              <a:t>	</a:t>
            </a:r>
            <a:r>
              <a:rPr lang="nl" sz="1000"/>
              <a:t>Zodra je alles door de softmax functie hebt gehaald krijg je bepaalde kansen terug</a:t>
            </a:r>
            <a:endParaRPr sz="1000"/>
          </a:p>
          <a:p>
            <a:pPr marL="0" lvl="0" indent="0" algn="l" rtl="0">
              <a:lnSpc>
                <a:spcPct val="115000"/>
              </a:lnSpc>
              <a:spcBef>
                <a:spcPts val="0"/>
              </a:spcBef>
              <a:spcAft>
                <a:spcPts val="0"/>
              </a:spcAft>
              <a:buNone/>
            </a:pPr>
            <a:r>
              <a:rPr lang="nl" sz="1000"/>
              <a:t>	die je meer kunnen vertellen. Hoeveel is de kans dat het plaatje een auto of een fiets is bijvoorbeeld. </a:t>
            </a:r>
            <a:endParaRPr sz="1000"/>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nl"/>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Workshop</a:t>
            </a:r>
            <a:endParaRPr/>
          </a:p>
          <a:p>
            <a:pPr marL="0" lvl="0" indent="0" algn="l" rtl="0">
              <a:spcBef>
                <a:spcPts val="0"/>
              </a:spcBef>
              <a:spcAft>
                <a:spcPts val="0"/>
              </a:spcAft>
              <a:buNone/>
            </a:pPr>
            <a:r>
              <a:rPr lang="nl"/>
              <a:t>CNN</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Casper Smet, Esmeralda de Wolf, Sinem Ertem en Stan Meyberg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RNN’s</a:t>
            </a:r>
            <a:endParaRPr/>
          </a:p>
          <a:p>
            <a:pPr marL="0" lvl="0" indent="0" algn="l" rtl="0">
              <a:spcBef>
                <a:spcPts val="0"/>
              </a:spcBef>
              <a:spcAft>
                <a:spcPts val="0"/>
              </a:spcAft>
              <a:buNone/>
            </a:pPr>
            <a:endParaRPr/>
          </a:p>
        </p:txBody>
      </p:sp>
      <p:sp>
        <p:nvSpPr>
          <p:cNvPr id="141" name="Google Shape;141;p14"/>
          <p:cNvSpPr txBox="1">
            <a:spLocks noGrp="1"/>
          </p:cNvSpPr>
          <p:nvPr>
            <p:ph type="body" idx="1"/>
          </p:nvPr>
        </p:nvSpPr>
        <p:spPr>
          <a:xfrm>
            <a:off x="383100" y="1424675"/>
            <a:ext cx="39792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nl"/>
              <a:t>Neurale netwerken zijn super sterk</a:t>
            </a:r>
            <a:endParaRPr/>
          </a:p>
          <a:p>
            <a:pPr marL="457200" lvl="0" indent="-311150" algn="l" rtl="0">
              <a:spcBef>
                <a:spcPts val="0"/>
              </a:spcBef>
              <a:spcAft>
                <a:spcPts val="0"/>
              </a:spcAft>
              <a:buSzPts val="1300"/>
              <a:buChar char="●"/>
            </a:pPr>
            <a:r>
              <a:rPr lang="nl"/>
              <a:t>Een “normale” werkt niet altijd even goed</a:t>
            </a:r>
            <a:endParaRPr/>
          </a:p>
          <a:p>
            <a:pPr marL="457200" lvl="0" indent="-311150" algn="l" rtl="0">
              <a:spcBef>
                <a:spcPts val="0"/>
              </a:spcBef>
              <a:spcAft>
                <a:spcPts val="0"/>
              </a:spcAft>
              <a:buSzPts val="1300"/>
              <a:buChar char="●"/>
            </a:pPr>
            <a:r>
              <a:rPr lang="nl"/>
              <a:t>Een normaal NN is niet bruikbaar bij bepaalde scenario’s </a:t>
            </a:r>
            <a:endParaRPr/>
          </a:p>
          <a:p>
            <a:pPr marL="457200" lvl="0" indent="-311150" algn="l" rtl="0">
              <a:spcBef>
                <a:spcPts val="0"/>
              </a:spcBef>
              <a:spcAft>
                <a:spcPts val="0"/>
              </a:spcAft>
              <a:buSzPts val="1300"/>
              <a:buChar char="●"/>
            </a:pPr>
            <a:r>
              <a:rPr lang="nl"/>
              <a:t>Bij image recognition, veel weights</a:t>
            </a:r>
            <a:endParaRPr/>
          </a:p>
          <a:p>
            <a:pPr marL="457200" lvl="0" indent="-311150" algn="l" rtl="0">
              <a:spcBef>
                <a:spcPts val="0"/>
              </a:spcBef>
              <a:spcAft>
                <a:spcPts val="0"/>
              </a:spcAft>
              <a:buSzPts val="1300"/>
              <a:buChar char="●"/>
            </a:pPr>
            <a:r>
              <a:rPr lang="nl"/>
              <a:t>Ruimtelijk bepaald</a:t>
            </a:r>
            <a:endParaRPr/>
          </a:p>
          <a:p>
            <a:pPr marL="457200" lvl="0" indent="-311150" algn="l" rtl="0">
              <a:spcBef>
                <a:spcPts val="0"/>
              </a:spcBef>
              <a:spcAft>
                <a:spcPts val="0"/>
              </a:spcAft>
              <a:buSzPts val="1300"/>
              <a:buChar char="●"/>
            </a:pPr>
            <a:r>
              <a:rPr lang="nl"/>
              <a:t>Ontdek deze limieten bij het eerste notebook “RegularNN.ipynb”</a:t>
            </a:r>
            <a:endParaRPr/>
          </a:p>
        </p:txBody>
      </p:sp>
      <p:pic>
        <p:nvPicPr>
          <p:cNvPr id="142" name="Google Shape;142;p14"/>
          <p:cNvPicPr preferRelativeResize="0"/>
          <p:nvPr/>
        </p:nvPicPr>
        <p:blipFill>
          <a:blip r:embed="rId3">
            <a:alphaModFix/>
          </a:blip>
          <a:stretch>
            <a:fillRect/>
          </a:stretch>
        </p:blipFill>
        <p:spPr>
          <a:xfrm>
            <a:off x="5257650" y="2946150"/>
            <a:ext cx="3143400" cy="1768151"/>
          </a:xfrm>
          <a:prstGeom prst="rect">
            <a:avLst/>
          </a:prstGeom>
          <a:noFill/>
          <a:ln>
            <a:noFill/>
          </a:ln>
        </p:spPr>
      </p:pic>
      <p:pic>
        <p:nvPicPr>
          <p:cNvPr id="143" name="Google Shape;143;p14"/>
          <p:cNvPicPr preferRelativeResize="0"/>
          <p:nvPr/>
        </p:nvPicPr>
        <p:blipFill>
          <a:blip r:embed="rId4">
            <a:alphaModFix/>
          </a:blip>
          <a:stretch>
            <a:fillRect/>
          </a:stretch>
        </p:blipFill>
        <p:spPr>
          <a:xfrm>
            <a:off x="5257654" y="803600"/>
            <a:ext cx="3143397" cy="17681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Voordelen CNN</a:t>
            </a:r>
            <a:endParaRPr/>
          </a:p>
        </p:txBody>
      </p:sp>
      <p:sp>
        <p:nvSpPr>
          <p:cNvPr id="149" name="Google Shape;149;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nl"/>
              <a:t>CNN heeft niet het probleem dat je heel snel kan eindigen met 150+ miljoen weights; een CNN is dus makkelijker te trainen dan een NN</a:t>
            </a:r>
            <a:endParaRPr/>
          </a:p>
          <a:p>
            <a:pPr marL="457200" lvl="0" indent="-311150" algn="l" rtl="0">
              <a:spcBef>
                <a:spcPts val="0"/>
              </a:spcBef>
              <a:spcAft>
                <a:spcPts val="0"/>
              </a:spcAft>
              <a:buSzPts val="1300"/>
              <a:buChar char="●"/>
            </a:pPr>
            <a:r>
              <a:rPr lang="nl"/>
              <a:t>Voor een CNN maakt het niet uit of een hond linksboven of rechtsonder staat in de foto. Een CNN focused niet op iedere pixel maar kijkt eerder naar pixels in de context van hun buren om zo een afbeelding te herkennen.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CNN Explained</a:t>
            </a:r>
            <a:endParaRPr/>
          </a:p>
          <a:p>
            <a:pPr marL="0" lvl="0" indent="0" algn="l" rtl="0">
              <a:spcBef>
                <a:spcPts val="0"/>
              </a:spcBef>
              <a:spcAft>
                <a:spcPts val="0"/>
              </a:spcAft>
              <a:buNone/>
            </a:pPr>
            <a:r>
              <a:rPr lang="nl" sz="1800"/>
              <a:t>Convolution layer</a:t>
            </a:r>
            <a:endParaRPr sz="1800"/>
          </a:p>
        </p:txBody>
      </p:sp>
      <p:sp>
        <p:nvSpPr>
          <p:cNvPr id="155" name="Google Shape;155;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nl"/>
              <a:t>Set van leerbare filters</a:t>
            </a:r>
            <a:endParaRPr/>
          </a:p>
          <a:p>
            <a:pPr marL="457200" lvl="0" indent="-311150" algn="l" rtl="0">
              <a:spcBef>
                <a:spcPts val="0"/>
              </a:spcBef>
              <a:spcAft>
                <a:spcPts val="0"/>
              </a:spcAft>
              <a:buSzPts val="1300"/>
              <a:buChar char="●"/>
            </a:pPr>
            <a:r>
              <a:rPr lang="nl"/>
              <a:t>Matrix van pixels</a:t>
            </a:r>
            <a:endParaRPr/>
          </a:p>
          <a:p>
            <a:pPr marL="457200" lvl="0" indent="-311150" algn="l" rtl="0">
              <a:spcBef>
                <a:spcPts val="0"/>
              </a:spcBef>
              <a:spcAft>
                <a:spcPts val="0"/>
              </a:spcAft>
              <a:buSzPts val="1300"/>
              <a:buChar char="●"/>
            </a:pPr>
            <a:r>
              <a:rPr lang="nl"/>
              <a:t>Filter glijdt over input</a:t>
            </a:r>
            <a:endParaRPr/>
          </a:p>
          <a:p>
            <a:pPr marL="457200" lvl="0" indent="-311150" algn="l" rtl="0">
              <a:spcBef>
                <a:spcPts val="0"/>
              </a:spcBef>
              <a:spcAft>
                <a:spcPts val="0"/>
              </a:spcAft>
              <a:buSzPts val="1300"/>
              <a:buChar char="●"/>
            </a:pPr>
            <a:r>
              <a:rPr lang="nl"/>
              <a:t>Voert dot product uit</a:t>
            </a:r>
            <a:endParaRPr/>
          </a:p>
          <a:p>
            <a:pPr marL="457200" lvl="0" indent="-311150" algn="l" rtl="0">
              <a:spcBef>
                <a:spcPts val="0"/>
              </a:spcBef>
              <a:spcAft>
                <a:spcPts val="0"/>
              </a:spcAft>
              <a:buSzPts val="1300"/>
              <a:buChar char="●"/>
            </a:pPr>
            <a:r>
              <a:rPr lang="nl"/>
              <a:t>Summatie hierover</a:t>
            </a:r>
            <a:endParaRPr/>
          </a:p>
          <a:p>
            <a:pPr marL="457200" lvl="0" indent="-311150" algn="l" rtl="0">
              <a:spcBef>
                <a:spcPts val="0"/>
              </a:spcBef>
              <a:spcAft>
                <a:spcPts val="0"/>
              </a:spcAft>
              <a:buSzPts val="1300"/>
              <a:buChar char="●"/>
            </a:pPr>
            <a:r>
              <a:rPr lang="nl"/>
              <a:t>2-dimensionale ‘map’ van activaties</a:t>
            </a:r>
            <a:endParaRPr/>
          </a:p>
        </p:txBody>
      </p:sp>
      <p:pic>
        <p:nvPicPr>
          <p:cNvPr id="156" name="Google Shape;156;p16"/>
          <p:cNvPicPr preferRelativeResize="0"/>
          <p:nvPr/>
        </p:nvPicPr>
        <p:blipFill>
          <a:blip r:embed="rId3">
            <a:alphaModFix/>
          </a:blip>
          <a:stretch>
            <a:fillRect/>
          </a:stretch>
        </p:blipFill>
        <p:spPr>
          <a:xfrm>
            <a:off x="5155650" y="1949525"/>
            <a:ext cx="2936050" cy="2147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CNN Explained</a:t>
            </a:r>
            <a:endParaRPr/>
          </a:p>
          <a:p>
            <a:pPr marL="0" lvl="0" indent="0" algn="l" rtl="0">
              <a:spcBef>
                <a:spcPts val="0"/>
              </a:spcBef>
              <a:spcAft>
                <a:spcPts val="0"/>
              </a:spcAft>
              <a:buNone/>
            </a:pPr>
            <a:r>
              <a:rPr lang="nl" sz="1800"/>
              <a:t>Convolution layer</a:t>
            </a:r>
            <a:endParaRPr/>
          </a:p>
        </p:txBody>
      </p:sp>
      <p:sp>
        <p:nvSpPr>
          <p:cNvPr id="162" name="Google Shape;162;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nl"/>
              <a:t>Netwerk leert filters die activeren bij bepaalde ‘features’</a:t>
            </a:r>
            <a:endParaRPr/>
          </a:p>
          <a:p>
            <a:pPr marL="457200" lvl="0" indent="-311150" algn="l" rtl="0">
              <a:spcBef>
                <a:spcPts val="0"/>
              </a:spcBef>
              <a:spcAft>
                <a:spcPts val="0"/>
              </a:spcAft>
              <a:buSzPts val="1300"/>
              <a:buChar char="●"/>
            </a:pPr>
            <a:r>
              <a:rPr lang="nl"/>
              <a:t>meerdere filters -&gt; meerdere features</a:t>
            </a:r>
            <a:endParaRPr/>
          </a:p>
          <a:p>
            <a:pPr marL="0" lvl="0" indent="0" algn="l" rtl="0">
              <a:spcBef>
                <a:spcPts val="1600"/>
              </a:spcBef>
              <a:spcAft>
                <a:spcPts val="0"/>
              </a:spcAft>
              <a:buNone/>
            </a:pPr>
            <a:endParaRPr/>
          </a:p>
          <a:p>
            <a:pPr marL="0" lvl="0" indent="0" algn="l" rtl="0">
              <a:spcBef>
                <a:spcPts val="1600"/>
              </a:spcBef>
              <a:spcAft>
                <a:spcPts val="0"/>
              </a:spcAft>
              <a:buNone/>
            </a:pPr>
            <a:r>
              <a:rPr lang="nl" b="1" u="sng"/>
              <a:t>Hyperparameters</a:t>
            </a:r>
            <a:endParaRPr b="1" u="sng"/>
          </a:p>
          <a:p>
            <a:pPr marL="457200" lvl="0" indent="-311150" algn="l" rtl="0">
              <a:spcBef>
                <a:spcPts val="1600"/>
              </a:spcBef>
              <a:spcAft>
                <a:spcPts val="0"/>
              </a:spcAft>
              <a:buSzPts val="1300"/>
              <a:buChar char="●"/>
            </a:pPr>
            <a:r>
              <a:rPr lang="nl"/>
              <a:t>Filter size</a:t>
            </a:r>
            <a:endParaRPr/>
          </a:p>
          <a:p>
            <a:pPr marL="457200" lvl="0" indent="-311150" algn="l" rtl="0">
              <a:spcBef>
                <a:spcPts val="0"/>
              </a:spcBef>
              <a:spcAft>
                <a:spcPts val="0"/>
              </a:spcAft>
              <a:buSzPts val="1300"/>
              <a:buChar char="●"/>
            </a:pPr>
            <a:r>
              <a:rPr lang="nl"/>
              <a:t>Depth</a:t>
            </a:r>
            <a:endParaRPr/>
          </a:p>
          <a:p>
            <a:pPr marL="457200" lvl="0" indent="-311150" algn="l" rtl="0">
              <a:spcBef>
                <a:spcPts val="0"/>
              </a:spcBef>
              <a:spcAft>
                <a:spcPts val="0"/>
              </a:spcAft>
              <a:buSzPts val="1300"/>
              <a:buChar char="●"/>
            </a:pPr>
            <a:r>
              <a:rPr lang="nl"/>
              <a:t>Stride</a:t>
            </a:r>
            <a:endParaRPr/>
          </a:p>
          <a:p>
            <a:pPr marL="457200" lvl="0" indent="-311150" algn="l" rtl="0">
              <a:spcBef>
                <a:spcPts val="0"/>
              </a:spcBef>
              <a:spcAft>
                <a:spcPts val="0"/>
              </a:spcAft>
              <a:buSzPts val="1300"/>
              <a:buChar char="●"/>
            </a:pPr>
            <a:r>
              <a:rPr lang="nl"/>
              <a:t>Padding</a:t>
            </a:r>
            <a:endParaRPr/>
          </a:p>
        </p:txBody>
      </p:sp>
      <p:pic>
        <p:nvPicPr>
          <p:cNvPr id="163" name="Google Shape;163;p17"/>
          <p:cNvPicPr preferRelativeResize="0"/>
          <p:nvPr/>
        </p:nvPicPr>
        <p:blipFill>
          <a:blip r:embed="rId3">
            <a:alphaModFix/>
          </a:blip>
          <a:stretch>
            <a:fillRect/>
          </a:stretch>
        </p:blipFill>
        <p:spPr>
          <a:xfrm>
            <a:off x="5770375" y="2049863"/>
            <a:ext cx="2305050" cy="2428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CNN Explained</a:t>
            </a:r>
            <a:endParaRPr/>
          </a:p>
          <a:p>
            <a:pPr marL="0" lvl="0" indent="0" algn="l" rtl="0">
              <a:spcBef>
                <a:spcPts val="0"/>
              </a:spcBef>
              <a:spcAft>
                <a:spcPts val="0"/>
              </a:spcAft>
              <a:buNone/>
            </a:pPr>
            <a:r>
              <a:rPr lang="nl" sz="1800"/>
              <a:t>ReLu activatie</a:t>
            </a:r>
            <a:endParaRPr/>
          </a:p>
        </p:txBody>
      </p:sp>
      <p:sp>
        <p:nvSpPr>
          <p:cNvPr id="169" name="Google Shape;169;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nl"/>
              <a:t>Een extra berekening na een conv layer</a:t>
            </a:r>
            <a:endParaRPr/>
          </a:p>
          <a:p>
            <a:pPr marL="457200" lvl="0" indent="-311150" algn="l" rtl="0">
              <a:spcBef>
                <a:spcPts val="0"/>
              </a:spcBef>
              <a:spcAft>
                <a:spcPts val="0"/>
              </a:spcAft>
              <a:buSzPts val="1300"/>
              <a:buChar char="●"/>
            </a:pPr>
            <a:r>
              <a:rPr lang="nl"/>
              <a:t>Per element de ReLu activatie</a:t>
            </a:r>
            <a:endParaRPr/>
          </a:p>
          <a:p>
            <a:pPr marL="457200" lvl="0" indent="-311150" algn="l" rtl="0">
              <a:spcBef>
                <a:spcPts val="0"/>
              </a:spcBef>
              <a:spcAft>
                <a:spcPts val="0"/>
              </a:spcAft>
              <a:buSzPts val="1300"/>
              <a:buChar char="●"/>
            </a:pPr>
            <a:r>
              <a:rPr lang="nl"/>
              <a:t>verhogen non-lineariteit afbeelding</a:t>
            </a:r>
            <a:endParaRPr/>
          </a:p>
          <a:p>
            <a:pPr marL="457200" lvl="0" indent="-311150" algn="l" rtl="0">
              <a:spcBef>
                <a:spcPts val="0"/>
              </a:spcBef>
              <a:spcAft>
                <a:spcPts val="0"/>
              </a:spcAft>
              <a:buSzPts val="1300"/>
              <a:buChar char="●"/>
            </a:pPr>
            <a:r>
              <a:rPr lang="nl"/>
              <a:t>ReLu breekt eventuele lineariteit na de conv operatie af</a:t>
            </a:r>
            <a:endParaRPr/>
          </a:p>
        </p:txBody>
      </p:sp>
      <p:pic>
        <p:nvPicPr>
          <p:cNvPr id="170" name="Google Shape;170;p18"/>
          <p:cNvPicPr preferRelativeResize="0"/>
          <p:nvPr/>
        </p:nvPicPr>
        <p:blipFill>
          <a:blip r:embed="rId3">
            <a:alphaModFix/>
          </a:blip>
          <a:stretch>
            <a:fillRect/>
          </a:stretch>
        </p:blipFill>
        <p:spPr>
          <a:xfrm>
            <a:off x="1547175" y="2784650"/>
            <a:ext cx="6049625" cy="1806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CNN Explained</a:t>
            </a:r>
            <a:endParaRPr/>
          </a:p>
          <a:p>
            <a:pPr marL="0" lvl="0" indent="0" algn="l" rtl="0">
              <a:spcBef>
                <a:spcPts val="0"/>
              </a:spcBef>
              <a:spcAft>
                <a:spcPts val="0"/>
              </a:spcAft>
              <a:buNone/>
            </a:pPr>
            <a:r>
              <a:rPr lang="nl" sz="1800"/>
              <a:t>Pooling layer</a:t>
            </a:r>
            <a:endParaRPr/>
          </a:p>
        </p:txBody>
      </p:sp>
      <p:sp>
        <p:nvSpPr>
          <p:cNvPr id="176" name="Google Shape;176;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nl"/>
              <a:t>na convolution layers</a:t>
            </a:r>
            <a:endParaRPr/>
          </a:p>
          <a:p>
            <a:pPr marL="457200" lvl="0" indent="-311150" algn="l" rtl="0">
              <a:spcBef>
                <a:spcPts val="0"/>
              </a:spcBef>
              <a:spcAft>
                <a:spcPts val="0"/>
              </a:spcAft>
              <a:buSzPts val="1300"/>
              <a:buChar char="●"/>
            </a:pPr>
            <a:r>
              <a:rPr lang="nl"/>
              <a:t>verkleinen dimensionaliteit (downsampling)</a:t>
            </a:r>
            <a:endParaRPr/>
          </a:p>
          <a:p>
            <a:pPr marL="457200" lvl="0" indent="-311150" algn="l" rtl="0">
              <a:spcBef>
                <a:spcPts val="0"/>
              </a:spcBef>
              <a:spcAft>
                <a:spcPts val="0"/>
              </a:spcAft>
              <a:buSzPts val="1300"/>
              <a:buChar char="●"/>
            </a:pPr>
            <a:r>
              <a:rPr lang="nl"/>
              <a:t>behouden van belangrijke informatie</a:t>
            </a:r>
            <a:endParaRPr/>
          </a:p>
          <a:p>
            <a:pPr marL="457200" lvl="0" indent="-311150" algn="l" rtl="0">
              <a:spcBef>
                <a:spcPts val="0"/>
              </a:spcBef>
              <a:spcAft>
                <a:spcPts val="0"/>
              </a:spcAft>
              <a:buSzPts val="1300"/>
              <a:buChar char="●"/>
            </a:pPr>
            <a:r>
              <a:rPr lang="nl"/>
              <a:t>afnemen parameters</a:t>
            </a:r>
            <a:endParaRPr/>
          </a:p>
        </p:txBody>
      </p:sp>
      <p:pic>
        <p:nvPicPr>
          <p:cNvPr id="177" name="Google Shape;177;p19"/>
          <p:cNvPicPr preferRelativeResize="0"/>
          <p:nvPr/>
        </p:nvPicPr>
        <p:blipFill>
          <a:blip r:embed="rId3">
            <a:alphaModFix/>
          </a:blip>
          <a:stretch>
            <a:fillRect/>
          </a:stretch>
        </p:blipFill>
        <p:spPr>
          <a:xfrm>
            <a:off x="2128100" y="2982575"/>
            <a:ext cx="4504325" cy="1586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CNN Explained</a:t>
            </a:r>
            <a:endParaRPr/>
          </a:p>
          <a:p>
            <a:pPr marL="0" lvl="0" indent="0" algn="l" rtl="0">
              <a:spcBef>
                <a:spcPts val="0"/>
              </a:spcBef>
              <a:spcAft>
                <a:spcPts val="0"/>
              </a:spcAft>
              <a:buNone/>
            </a:pPr>
            <a:r>
              <a:rPr lang="nl" sz="1800"/>
              <a:t>Pooling layer</a:t>
            </a:r>
            <a:endParaRPr/>
          </a:p>
        </p:txBody>
      </p:sp>
      <p:sp>
        <p:nvSpPr>
          <p:cNvPr id="183" name="Google Shape;183;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Max pooling</a:t>
            </a:r>
            <a:endParaRPr/>
          </a:p>
          <a:p>
            <a:pPr marL="457200" lvl="0" indent="-311150" algn="l" rtl="0">
              <a:spcBef>
                <a:spcPts val="1600"/>
              </a:spcBef>
              <a:spcAft>
                <a:spcPts val="0"/>
              </a:spcAft>
              <a:buSzPts val="1300"/>
              <a:buChar char="●"/>
            </a:pPr>
            <a:r>
              <a:rPr lang="nl"/>
              <a:t>Verkleint dimensionaliteit</a:t>
            </a:r>
            <a:endParaRPr/>
          </a:p>
          <a:p>
            <a:pPr marL="457200" lvl="0" indent="-311150" algn="l" rtl="0">
              <a:spcBef>
                <a:spcPts val="0"/>
              </a:spcBef>
              <a:spcAft>
                <a:spcPts val="0"/>
              </a:spcAft>
              <a:buSzPts val="1300"/>
              <a:buChar char="●"/>
            </a:pPr>
            <a:r>
              <a:rPr lang="nl"/>
              <a:t>Per regio de meest geactiveerde pixel</a:t>
            </a:r>
            <a:endParaRPr/>
          </a:p>
          <a:p>
            <a:pPr marL="457200" lvl="0" indent="-311150" algn="l" rtl="0">
              <a:spcBef>
                <a:spcPts val="0"/>
              </a:spcBef>
              <a:spcAft>
                <a:spcPts val="0"/>
              </a:spcAft>
              <a:buSzPts val="1300"/>
              <a:buChar char="●"/>
            </a:pPr>
            <a:r>
              <a:rPr lang="nl"/>
              <a:t>Hogere waardes gepreserveerd</a:t>
            </a:r>
            <a:endParaRPr/>
          </a:p>
          <a:p>
            <a:pPr marL="457200" lvl="0" indent="-311150" algn="l" rtl="0">
              <a:spcBef>
                <a:spcPts val="0"/>
              </a:spcBef>
              <a:spcAft>
                <a:spcPts val="0"/>
              </a:spcAft>
              <a:buSzPts val="1300"/>
              <a:buChar char="●"/>
            </a:pPr>
            <a:r>
              <a:rPr lang="nl"/>
              <a:t>Voorkomen overfitting</a:t>
            </a:r>
            <a:endParaRPr/>
          </a:p>
        </p:txBody>
      </p:sp>
      <p:pic>
        <p:nvPicPr>
          <p:cNvPr id="184" name="Google Shape;184;p20"/>
          <p:cNvPicPr preferRelativeResize="0"/>
          <p:nvPr/>
        </p:nvPicPr>
        <p:blipFill>
          <a:blip r:embed="rId3">
            <a:alphaModFix/>
          </a:blip>
          <a:stretch>
            <a:fillRect/>
          </a:stretch>
        </p:blipFill>
        <p:spPr>
          <a:xfrm>
            <a:off x="5368125" y="1949092"/>
            <a:ext cx="2968276" cy="25296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CNN Explained</a:t>
            </a:r>
            <a:endParaRPr/>
          </a:p>
          <a:p>
            <a:pPr marL="0" lvl="0" indent="0" algn="l" rtl="0">
              <a:spcBef>
                <a:spcPts val="0"/>
              </a:spcBef>
              <a:spcAft>
                <a:spcPts val="0"/>
              </a:spcAft>
              <a:buNone/>
            </a:pPr>
            <a:r>
              <a:rPr lang="nl" sz="1800">
                <a:solidFill>
                  <a:srgbClr val="FFFFFF"/>
                </a:solidFill>
                <a:latin typeface="Arial"/>
                <a:ea typeface="Arial"/>
                <a:cs typeface="Arial"/>
                <a:sym typeface="Arial"/>
              </a:rPr>
              <a:t>Softmax functie</a:t>
            </a:r>
            <a:endParaRPr sz="1400">
              <a:solidFill>
                <a:srgbClr val="FFFFFF"/>
              </a:solidFill>
              <a:latin typeface="Arial"/>
              <a:ea typeface="Arial"/>
              <a:cs typeface="Arial"/>
              <a:sym typeface="Arial"/>
            </a:endParaRPr>
          </a:p>
          <a:p>
            <a:pPr marL="0" lvl="0" indent="0" algn="l" rtl="0">
              <a:spcBef>
                <a:spcPts val="0"/>
              </a:spcBef>
              <a:spcAft>
                <a:spcPts val="0"/>
              </a:spcAft>
              <a:buNone/>
            </a:pPr>
            <a:endParaRPr/>
          </a:p>
        </p:txBody>
      </p:sp>
      <p:sp>
        <p:nvSpPr>
          <p:cNvPr id="190" name="Google Shape;190;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nl"/>
              <a:t>Dit is een activatie  functie  die vaak wordt gebruikt in de eindlaag van een neuraal netwerk.</a:t>
            </a:r>
            <a:endParaRPr/>
          </a:p>
          <a:p>
            <a:pPr marL="914400" lvl="0" indent="457200" algn="ctr" rtl="0">
              <a:spcBef>
                <a:spcPts val="1600"/>
              </a:spcBef>
              <a:spcAft>
                <a:spcPts val="0"/>
              </a:spcAft>
              <a:buNone/>
            </a:pPr>
            <a:r>
              <a:rPr lang="nl"/>
              <a:t>“</a:t>
            </a:r>
            <a:r>
              <a:rPr lang="nl" i="1"/>
              <a:t>Het omzetten van absolute waarden naar relatieve waarden (ten opzichte van elkaar, zodat de som van de waarden 1 is)”</a:t>
            </a:r>
            <a:endParaRPr i="1"/>
          </a:p>
          <a:p>
            <a:pPr marL="457200" lvl="0" indent="0" algn="l" rtl="0">
              <a:spcBef>
                <a:spcPts val="1600"/>
              </a:spcBef>
              <a:spcAft>
                <a:spcPts val="0"/>
              </a:spcAft>
              <a:buNone/>
            </a:pPr>
            <a:endParaRPr/>
          </a:p>
          <a:p>
            <a:pPr marL="457200" lvl="0" indent="0" algn="l" rtl="0">
              <a:spcBef>
                <a:spcPts val="1600"/>
              </a:spcBef>
              <a:spcAft>
                <a:spcPts val="1600"/>
              </a:spcAft>
              <a:buNone/>
            </a:pPr>
            <a:endParaRPr/>
          </a:p>
        </p:txBody>
      </p:sp>
      <p:pic>
        <p:nvPicPr>
          <p:cNvPr id="191" name="Google Shape;191;p21"/>
          <p:cNvPicPr preferRelativeResize="0"/>
          <p:nvPr/>
        </p:nvPicPr>
        <p:blipFill>
          <a:blip r:embed="rId3">
            <a:alphaModFix/>
          </a:blip>
          <a:stretch>
            <a:fillRect/>
          </a:stretch>
        </p:blipFill>
        <p:spPr>
          <a:xfrm>
            <a:off x="884000" y="3183350"/>
            <a:ext cx="3688000" cy="1472900"/>
          </a:xfrm>
          <a:prstGeom prst="rect">
            <a:avLst/>
          </a:prstGeom>
          <a:noFill/>
          <a:ln>
            <a:noFill/>
          </a:ln>
        </p:spPr>
      </p:pic>
      <p:pic>
        <p:nvPicPr>
          <p:cNvPr id="192" name="Google Shape;192;p21"/>
          <p:cNvPicPr preferRelativeResize="0"/>
          <p:nvPr/>
        </p:nvPicPr>
        <p:blipFill>
          <a:blip r:embed="rId4">
            <a:alphaModFix/>
          </a:blip>
          <a:stretch>
            <a:fillRect/>
          </a:stretch>
        </p:blipFill>
        <p:spPr>
          <a:xfrm>
            <a:off x="5045975" y="3183350"/>
            <a:ext cx="3710303" cy="1472900"/>
          </a:xfrm>
          <a:prstGeom prst="rect">
            <a:avLst/>
          </a:prstGeom>
          <a:noFill/>
          <a:ln>
            <a:noFill/>
          </a:ln>
        </p:spPr>
      </p:pic>
      <p:sp>
        <p:nvSpPr>
          <p:cNvPr id="193" name="Google Shape;193;p21"/>
          <p:cNvSpPr/>
          <p:nvPr/>
        </p:nvSpPr>
        <p:spPr>
          <a:xfrm>
            <a:off x="2986850" y="2734175"/>
            <a:ext cx="2616600" cy="449100"/>
          </a:xfrm>
          <a:prstGeom prst="curvedDownArrow">
            <a:avLst>
              <a:gd name="adj1" fmla="val 25000"/>
              <a:gd name="adj2" fmla="val 50000"/>
              <a:gd name="adj3" fmla="val 26496"/>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3C78D8"/>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1485</Words>
  <Application>Microsoft Office PowerPoint</Application>
  <PresentationFormat>Diavoorstelling (16:9)</PresentationFormat>
  <Paragraphs>91</Paragraphs>
  <Slides>9</Slides>
  <Notes>9</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9</vt:i4>
      </vt:variant>
    </vt:vector>
  </HeadingPairs>
  <TitlesOfParts>
    <vt:vector size="14" baseType="lpstr">
      <vt:lpstr>Montserrat</vt:lpstr>
      <vt:lpstr>Lato</vt:lpstr>
      <vt:lpstr>Arial</vt:lpstr>
      <vt:lpstr>Calibri</vt:lpstr>
      <vt:lpstr>Focus</vt:lpstr>
      <vt:lpstr>Workshop CNN</vt:lpstr>
      <vt:lpstr>RNN’s </vt:lpstr>
      <vt:lpstr>Voordelen CNN</vt:lpstr>
      <vt:lpstr>CNN Explained Convolution layer</vt:lpstr>
      <vt:lpstr>CNN Explained Convolution layer</vt:lpstr>
      <vt:lpstr>CNN Explained ReLu activatie</vt:lpstr>
      <vt:lpstr>CNN Explained Pooling layer</vt:lpstr>
      <vt:lpstr>CNN Explained Pooling layer</vt:lpstr>
      <vt:lpstr>CNN Explained Softmax functie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CNN</dc:title>
  <cp:lastModifiedBy>Stan M</cp:lastModifiedBy>
  <cp:revision>1</cp:revision>
  <dcterms:modified xsi:type="dcterms:W3CDTF">2020-03-17T17:56:03Z</dcterms:modified>
</cp:coreProperties>
</file>