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5" r:id="rId9"/>
    <p:sldId id="260" r:id="rId10"/>
    <p:sldId id="261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CAD37-58AF-47C3-8147-52E0A92A4C87}" v="14" dt="2020-10-13T13:33:37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44183" autoAdjust="0"/>
  </p:normalViewPr>
  <p:slideViewPr>
    <p:cSldViewPr>
      <p:cViewPr varScale="1">
        <p:scale>
          <a:sx n="78" d="100"/>
          <a:sy n="78" d="100"/>
        </p:scale>
        <p:origin x="1594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378C6-ED41-4F03-ADCD-8363D8DFB88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93ECC-8629-46E1-A700-5B4EFEDED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AD02-E62E-4B28-83A4-284DE9827CA7}" type="datetimeFigureOut">
              <a:rPr lang="en-US" smtClean="0"/>
              <a:pPr/>
              <a:t>20-May-25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348" y="10001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FPGA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FPGA Design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Program binary file into FPGA configuration flash (using JTAG for example)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714620"/>
            <a:ext cx="2571768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FPGA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5984" y="2714620"/>
            <a:ext cx="100013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Config Flash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86116" y="3429000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86116" y="3643314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86116" y="3000372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86116" y="3214686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348" y="4357694"/>
            <a:ext cx="257176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JTAG Programmer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86116" y="4500570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86116" y="4714884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0" y="4357694"/>
            <a:ext cx="1000132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JTAG 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</a:t>
            </a:r>
            <a:r>
              <a:rPr kumimoji="0" lang="en-GB" sz="5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Summary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Configurable Logic Block (CLB)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FPGA Architecture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When to use an FPGA? 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What are FPGAs good at?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When might you not use an FPGA?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Overview of FPGA programming languages.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Typical FPGA design flow.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endParaRPr lang="en-GB" sz="2800" dirty="0"/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an FPGA?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857232"/>
            <a:ext cx="8786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Field Programmable Gate Array.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Contains: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Logic gates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Registers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Configurable Routing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Memory (RAMs, ROMs)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PLLs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Arithmetic &amp; DSP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Hard IP Blocks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Fully programmable.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214414" y="1071546"/>
            <a:ext cx="6643734" cy="4786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Configurable Logic</a:t>
            </a:r>
            <a:r>
              <a:rPr kumimoji="0" lang="en-GB" sz="5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Block (CLB)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80" y="1571612"/>
            <a:ext cx="2000264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Up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3438" y="3643314"/>
            <a:ext cx="1285884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Type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 Flop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34" y="1928802"/>
            <a:ext cx="128588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0034" y="2355842"/>
            <a:ext cx="128588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034" y="2855908"/>
            <a:ext cx="128588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0034" y="3284536"/>
            <a:ext cx="128588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0034" y="4929198"/>
            <a:ext cx="414340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0034" y="5429264"/>
            <a:ext cx="414340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14744" y="2928934"/>
            <a:ext cx="307183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00496" y="3998916"/>
            <a:ext cx="642942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498556" y="3463925"/>
            <a:ext cx="1071570" cy="1588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29322" y="4000504"/>
            <a:ext cx="857256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5679289" y="2964653"/>
            <a:ext cx="3000396" cy="785818"/>
          </a:xfrm>
          <a:prstGeom prst="trapezoid">
            <a:avLst>
              <a:gd name="adj" fmla="val 68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572396" y="3357562"/>
            <a:ext cx="857256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596" y="457200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Clock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596" y="507207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Reset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596" y="150017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8596" y="200024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8596" y="250030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8596" y="29289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01024" y="28574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43372" y="5929330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CLB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051872" y="1357298"/>
            <a:ext cx="5734838" cy="4572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Simplified FPGA Architecture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1174" y="1928802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71174" y="2784470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-569840" y="3284430"/>
            <a:ext cx="278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FPGA IO PINS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71174" y="3641726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71174" y="4498982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71174" y="5356238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1285852" y="1643050"/>
            <a:ext cx="357190" cy="4000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3785388" y="3643314"/>
            <a:ext cx="4287074" cy="7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1571604" y="3643314"/>
            <a:ext cx="4286280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3714744" y="5784865"/>
            <a:ext cx="2214578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3714744" y="1500174"/>
            <a:ext cx="2214578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3071803" y="3643314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3071802" y="4572008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3071802" y="535782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3071802" y="2786058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3071802" y="1959793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5929322" y="2285992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>
            <a:off x="5929322" y="3643314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>
            <a:off x="5929322" y="500063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3376" y="1643050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23376" y="2500306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23376" y="3357562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3376" y="4214818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23376" y="5072074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29388" y="1785926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429388" y="3143248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29388" y="4500570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00232" y="6000768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Programmable Routing</a:t>
            </a:r>
          </a:p>
        </p:txBody>
      </p:sp>
      <p:sp>
        <p:nvSpPr>
          <p:cNvPr id="82" name="Freeform 81"/>
          <p:cNvSpPr/>
          <p:nvPr/>
        </p:nvSpPr>
        <p:spPr>
          <a:xfrm>
            <a:off x="5993176" y="5166911"/>
            <a:ext cx="317653" cy="958467"/>
          </a:xfrm>
          <a:custGeom>
            <a:avLst/>
            <a:gdLst>
              <a:gd name="connsiteX0" fmla="*/ 253388 w 317653"/>
              <a:gd name="connsiteY0" fmla="*/ 958467 h 958467"/>
              <a:gd name="connsiteX1" fmla="*/ 275422 w 317653"/>
              <a:gd name="connsiteY1" fmla="*/ 462708 h 958467"/>
              <a:gd name="connsiteX2" fmla="*/ 0 w 317653"/>
              <a:gd name="connsiteY2" fmla="*/ 0 h 95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653" h="958467">
                <a:moveTo>
                  <a:pt x="253388" y="958467"/>
                </a:moveTo>
                <a:cubicBezTo>
                  <a:pt x="285520" y="790460"/>
                  <a:pt x="317653" y="622453"/>
                  <a:pt x="275422" y="462708"/>
                </a:cubicBezTo>
                <a:cubicBezTo>
                  <a:pt x="233191" y="302964"/>
                  <a:pt x="116595" y="151482"/>
                  <a:pt x="0" y="0"/>
                </a:cubicBezTo>
              </a:path>
            </a:pathLst>
          </a:cu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3714744" y="214311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286380" y="214311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3714744" y="357187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286380" y="357187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3714744" y="500063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5286380" y="500063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266482" y="1643050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66482" y="3071810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66482" y="4500570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Use An</a:t>
            </a:r>
            <a:r>
              <a:rPr kumimoji="0" lang="en-GB" sz="5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FPGA?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857232"/>
            <a:ext cx="878687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Used for implementing Digital Systems.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Extremely Flexible.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No limit to timers, counters, peripherals etc.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Does not have a fixed hardware structure.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Change whole design without changing layout.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Very fast.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Parallel processing (</a:t>
            </a:r>
            <a:r>
              <a:rPr lang="en-GB" sz="2800" dirty="0"/>
              <a:t>Doesn’t execute sequentially</a:t>
            </a:r>
            <a:r>
              <a:rPr lang="en-GB" sz="3200" dirty="0"/>
              <a:t>).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Large bandwidth (</a:t>
            </a:r>
            <a:r>
              <a:rPr lang="en-GB" sz="2800" dirty="0"/>
              <a:t>Data width configurable</a:t>
            </a:r>
            <a:r>
              <a:rPr lang="en-GB" sz="3200" dirty="0"/>
              <a:t>).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Intensive data processing (</a:t>
            </a:r>
            <a:r>
              <a:rPr lang="en-GB" sz="2800" dirty="0"/>
              <a:t>Video, DSP, FFT etc</a:t>
            </a:r>
            <a:r>
              <a:rPr lang="en-GB" sz="32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 Not To Use An</a:t>
            </a:r>
            <a:r>
              <a:rPr kumimoji="0" lang="en-GB" sz="5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FPGA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500174"/>
            <a:ext cx="878687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In cost sensitive applications.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Carrying out infrequent tasks that are sequential in nature (</a:t>
            </a:r>
            <a:r>
              <a:rPr lang="en-GB" sz="3200" dirty="0" err="1"/>
              <a:t>eg</a:t>
            </a:r>
            <a:r>
              <a:rPr lang="en-GB" sz="3200" dirty="0"/>
              <a:t> : search / sort algorithms).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When speed and latency are not that important.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FPGA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Hardware </a:t>
            </a:r>
            <a:r>
              <a:rPr lang="en-IN" sz="3200" dirty="0"/>
              <a:t>Description</a:t>
            </a:r>
            <a:r>
              <a:rPr lang="en-GB" sz="3200" dirty="0"/>
              <a:t> Languages (HDL)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C/C++ using HLS (High Level Synthesis)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Popular HDL Languages :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GB" sz="3200" dirty="0"/>
          </a:p>
          <a:p>
            <a:pPr marL="800100" lvl="1" indent="-342900">
              <a:spcBef>
                <a:spcPts val="1200"/>
              </a:spcBef>
            </a:pPr>
            <a:endParaRPr lang="en-GB" sz="2400" dirty="0"/>
          </a:p>
          <a:p>
            <a:pPr marL="800100" lvl="1" indent="-342900">
              <a:spcBef>
                <a:spcPts val="1200"/>
              </a:spcBef>
            </a:pPr>
            <a:endParaRPr lang="en-GB" sz="2400" dirty="0"/>
          </a:p>
          <a:p>
            <a:pPr marL="800100" lvl="1" indent="-342900">
              <a:spcBef>
                <a:spcPts val="1200"/>
              </a:spcBef>
            </a:pPr>
            <a:endParaRPr lang="en-GB" sz="2400" dirty="0"/>
          </a:p>
          <a:p>
            <a:pPr marL="800100" lvl="1" indent="-342900">
              <a:spcBef>
                <a:spcPts val="1200"/>
              </a:spcBef>
            </a:pPr>
            <a:endParaRPr lang="en-GB" sz="2400" dirty="0"/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GB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3000372"/>
          <a:ext cx="8143932" cy="300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993">
                <a:tc>
                  <a:txBody>
                    <a:bodyPr/>
                    <a:lstStyle/>
                    <a:p>
                      <a:r>
                        <a:rPr lang="en-GB" sz="2400" dirty="0"/>
                        <a:t>VHDL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Verilog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993">
                <a:tc>
                  <a:txBody>
                    <a:bodyPr/>
                    <a:lstStyle/>
                    <a:p>
                      <a:r>
                        <a:rPr lang="en-GB" sz="2400" dirty="0"/>
                        <a:t>Strongly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Weakly Typed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425">
                <a:tc>
                  <a:txBody>
                    <a:bodyPr/>
                    <a:lstStyle/>
                    <a:p>
                      <a:r>
                        <a:rPr lang="en-GB" sz="2400" dirty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Only Deterministic</a:t>
                      </a:r>
                      <a:r>
                        <a:rPr lang="en-GB" sz="2400" baseline="0" dirty="0"/>
                        <a:t> If you Follow Rules Carefully.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993">
                <a:tc>
                  <a:txBody>
                    <a:bodyPr/>
                    <a:lstStyle/>
                    <a:p>
                      <a:r>
                        <a:rPr lang="en-GB" sz="2400" dirty="0"/>
                        <a:t>Verbose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Concise</a:t>
                      </a:r>
                      <a:r>
                        <a:rPr lang="en-GB" sz="2400" baseline="0" dirty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993">
                <a:tc>
                  <a:txBody>
                    <a:bodyPr/>
                    <a:lstStyle/>
                    <a:p>
                      <a:r>
                        <a:rPr lang="en-GB" sz="2400" dirty="0"/>
                        <a:t>Non</a:t>
                      </a:r>
                      <a:r>
                        <a:rPr lang="en-GB" sz="2400" baseline="0" dirty="0"/>
                        <a:t> C Like Syntax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More C Like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GB" sz="5400" dirty="0"/>
              <a:t>RTL (Register Transfer Level)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Can be simulated, synthesised &amp; implemented on an FPGA.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Describes hardware in terms of registers and combinational logic that sits between them.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Need to have an idea of the digital circuit.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No explicit delays.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All timing described in terms of clock edges.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Used as input to a synthesis tool.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FPGA Design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Start from the </a:t>
            </a:r>
            <a:r>
              <a:rPr lang="en-GB" sz="2400" b="1" dirty="0"/>
              <a:t>Design Specification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Use Verilog HDL Editor To :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Write Verilog HDL (RTL)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Write </a:t>
            </a:r>
            <a:r>
              <a:rPr lang="en-GB" sz="2400" b="1" dirty="0"/>
              <a:t>Test-Bench </a:t>
            </a:r>
            <a:endParaRPr lang="en-GB" sz="2400" dirty="0"/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b="1" dirty="0"/>
              <a:t>Simulate</a:t>
            </a:r>
            <a:r>
              <a:rPr lang="en-GB" sz="2400" dirty="0"/>
              <a:t> to ensure correct behaviour.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Write </a:t>
            </a:r>
            <a:r>
              <a:rPr lang="en-GB" sz="2400" b="1" dirty="0"/>
              <a:t>Timing Constraints.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b="1" dirty="0"/>
              <a:t>Synthesis</a:t>
            </a:r>
            <a:r>
              <a:rPr lang="en-GB" sz="2400" dirty="0"/>
              <a:t> tool to generate a netlist.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b="1" dirty="0"/>
              <a:t>Implementation</a:t>
            </a:r>
            <a:r>
              <a:rPr lang="en-GB" sz="2400" dirty="0"/>
              <a:t> tool to take netlist and perform placement, routing and optimisation.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Make sure designs meets </a:t>
            </a:r>
            <a:r>
              <a:rPr lang="en-GB" sz="2400" b="1" dirty="0"/>
              <a:t>Timing</a:t>
            </a:r>
            <a:r>
              <a:rPr lang="en-GB" sz="2400" dirty="0"/>
              <a:t>. If not go back to VHDL code.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Implementation creates a </a:t>
            </a:r>
            <a:r>
              <a:rPr lang="en-GB" sz="2400" b="1" dirty="0"/>
              <a:t>binary file</a:t>
            </a:r>
            <a:r>
              <a:rPr lang="en-GB" sz="2400" dirty="0"/>
              <a:t> used to configure the FPGA.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On-screen Show (4:3)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2020-12-17T09:04:13Z</dcterms:created>
  <dcterms:modified xsi:type="dcterms:W3CDTF">2025-05-20T17:29:19Z</dcterms:modified>
</cp:coreProperties>
</file>