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F60A7-A442-4497-9B52-367C519CFEEB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AB326-54AF-4897-93E3-F8E43A8FE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8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FDBA-D109-9473-918F-8A355658A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997B4-CF6C-AB32-5433-8C9602B40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D87E-05F9-9A14-185C-AFB2EFE9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628B-1239-0864-1F72-2811BE36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ECB97-83B9-B9E6-207F-9FE582E5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8815F-12B4-E023-C8A9-C27024F018B1}"/>
              </a:ext>
            </a:extLst>
          </p:cNvPr>
          <p:cNvSpPr txBox="1"/>
          <p:nvPr userDrawn="1"/>
        </p:nvSpPr>
        <p:spPr>
          <a:xfrm rot="20207927">
            <a:off x="2390775" y="2594243"/>
            <a:ext cx="72202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VLSI Excellence</a:t>
            </a:r>
            <a:endParaRPr lang="en-IN" sz="80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DDBE-FBDD-FA9D-4246-C604F4F5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19E12-74D8-CF15-A5EC-0695BB60E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A0DA-6E8B-562A-417C-DA1AA534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7158D-9617-6DE0-0DA1-66CB3BFF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6BB5-B2FA-AEC1-290F-602D6BF6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6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9498A-DD1D-60FC-BFEC-6A50840AA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3C158-F36E-FBE2-1B06-2A7B55763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D08A-B57F-D7D8-9B22-CFEADC1A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21C1-6039-402A-925C-DE52CE16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D2EB9-2199-5028-CA19-9A666B24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83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EBF6-F2AF-1D76-D9D5-FE73F113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A681-7D52-BCA0-FDA1-68B06399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2A3C7-8F06-FE17-9760-09201865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8445-26ED-D839-A8FF-C49C3454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A1CB-0065-7912-E946-08A1994A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3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24E6-FEED-0AAF-E3E5-0A352344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9F34E-65D9-D01D-0C23-41A355DE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2731-F7BE-2AB4-DEEA-8A49B023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94A8-1D4D-D15B-5BEC-6E36C037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3267-13E8-468D-CD36-73D59AE2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F550-F91C-65FD-CDA0-25EF67FD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B171-ACA8-298A-9F97-B842A0408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F4F2D-C399-F45A-CF5C-1383857F2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7B18-3383-3D50-8C20-5BEC077F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882ED-B56B-9A80-5F85-FAA1E18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6C168-F5FA-C4E7-AC97-EBD89DF9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78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67B3-5D4D-BC5B-6B99-D84201FA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CEEC-9640-6650-D69F-30A453932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197E8-FD60-0396-F1A1-0FE7597A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EC8F6-4EB6-3A80-A622-1901DEA74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FF20E-5145-B9F1-4AB8-8DF45C452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04750-1C8D-0ED3-59FC-C3A62933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1BD15-8105-C43D-E326-C3EA9663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DCF71-B75A-3FB9-851B-5E54C939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49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94C9-B9BD-F09B-AEAD-B1F27EB5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B320D-ECA2-4FD2-641D-6E5F810F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52687-2408-7C9F-45CC-B7ED5A0D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45A00-7664-57C2-AC57-E3ABE5F0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11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34D5A-ADF9-6D2D-8428-1EE3665B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783A-1879-D93E-AF3A-280CB953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395A4-0573-4C99-C148-2BC2ABD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3C09-84E2-A219-2553-86ED7663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87A6-25A6-B0C0-5E70-E805F510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D1365-243F-4749-C3D6-6E5299BDF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D28BF-4530-85B8-AA65-13CAB6AE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4E479-3CC9-9947-E7EF-D085CDCE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B88E0-C65B-867D-0BA1-9020251A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9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59F3-62B6-B951-6F8D-3B385570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EE285-7F85-7503-61D1-D7B077FC2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CF0A4-25E6-340B-D976-750937A57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665D-1243-1A6F-9680-DCFBC400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E0F62-51F1-AD53-744B-F86D5D14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C314-F2C0-9CA9-DA39-8BAA321F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87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E831D-36AC-33B8-C7B9-0FD913C9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B1E9F-55C2-176E-5E69-9942721A3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FAFF-D42A-0EC3-92D3-B394938A8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26-11-2022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6287F-EA0B-142D-7556-A9623A706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VLSI Excellence - Gyan Chand Dhaka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968B-544C-68CD-3782-6267FC2C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2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378" y="504838"/>
            <a:ext cx="7879882" cy="70719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#01 : Introduction to Verilog HDL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001C1-BFC0-4BB7-DBC4-BA9823A19AEF}"/>
              </a:ext>
            </a:extLst>
          </p:cNvPr>
          <p:cNvSpPr txBox="1"/>
          <p:nvPr/>
        </p:nvSpPr>
        <p:spPr>
          <a:xfrm>
            <a:off x="796489" y="1429699"/>
            <a:ext cx="1086932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 is one of the two most common Hardware Description Languages (HDL) used by integrated circuit (IC) designers. The other one is VHDL.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Designs described in HDL are technology-independent, easy to design and debug, and are usually more readable than schematics, particularly for large circuits.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is used as an input for synthesis programs which will generate a gate-level description (a netlist) for the circuit.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the code is written will greatly effect the size and speed of the synthesized circuit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Verilog constructs are not synthesizable. (eg. delay)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Non-synthesizable constructs should be used only for test benches.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“Verilog is NOT a Programming Language. It is a Hardware Description Language !!!”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the hardware perform a particular function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that Hardware !!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7EFA8-7888-30F8-E86B-99BE10B7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5989D-2F45-33C4-44E3-DEF3C078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FA1D-A207-CA8D-8D6D-4979D0E6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1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3390" y="472691"/>
            <a:ext cx="7879882" cy="56403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#01 : Introduction to Verilog HDL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001C1-BFC0-4BB7-DBC4-BA9823A19AEF}"/>
              </a:ext>
            </a:extLst>
          </p:cNvPr>
          <p:cNvSpPr txBox="1"/>
          <p:nvPr/>
        </p:nvSpPr>
        <p:spPr>
          <a:xfrm>
            <a:off x="767613" y="1420074"/>
            <a:ext cx="1124471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code in most HDLs: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1)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a verbal wiring diagram without storage.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1.1: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assign a=b &amp; c | d;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assign d = e &amp; (~c);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2)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used for circuits with storage,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convenient way to write conditional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1.2: 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always @(posedge clk) </a:t>
            </a:r>
            <a:r>
              <a:rPr lang="en-US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Execute the next statement on every rising clock edge.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count &lt;= count+1;</a:t>
            </a:r>
          </a:p>
          <a:p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statements are only allowed in procedural code. As a result, the synthesizers have been constructed which can recognize certain styles of procedural code as actually combinational.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25972-32CE-FCB4-0D60-B873028A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0C480-E827-7042-81BF-5BF074F7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D85E4-0758-4490-966D-D95F13AA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53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266" y="265715"/>
            <a:ext cx="7879882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#01 : Introduction to Verilog HDL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001C1-BFC0-4BB7-DBC4-BA9823A19AEF}"/>
              </a:ext>
            </a:extLst>
          </p:cNvPr>
          <p:cNvSpPr txBox="1"/>
          <p:nvPr/>
        </p:nvSpPr>
        <p:spPr>
          <a:xfrm>
            <a:off x="767613" y="1420074"/>
            <a:ext cx="1124471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Verilog can be used to describe designs at four levels of abstraction:</a:t>
            </a:r>
          </a:p>
          <a:p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(i) Switch level (the switches are MOS transistors inside gates).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(ii) Gate level (interconnected AND, NOR etc.).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(iii) Register transfer level/Data Flow Level (RTL uses registers connected by Boolean equations).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(iv) Algorithmic level/Behavioral Level (much like c code with if, case and loop statements).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BBEFF-D2B1-AF8F-A68F-D899336C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B6233-76A5-D531-947F-81704709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0FA5-D606-C6D0-B2CE-82B472B8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3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266" y="265715"/>
            <a:ext cx="7879882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#01 : Introduction to Verilog HDL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001C1-BFC0-4BB7-DBC4-BA9823A19AEF}"/>
              </a:ext>
            </a:extLst>
          </p:cNvPr>
          <p:cNvSpPr txBox="1"/>
          <p:nvPr/>
        </p:nvSpPr>
        <p:spPr>
          <a:xfrm>
            <a:off x="767613" y="1420074"/>
            <a:ext cx="11244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Switch level (the switches are MOS transistors inside gates).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187BF-EBEB-5AD6-1605-E72F1A771BCF}"/>
              </a:ext>
            </a:extLst>
          </p:cNvPr>
          <p:cNvSpPr txBox="1"/>
          <p:nvPr/>
        </p:nvSpPr>
        <p:spPr>
          <a:xfrm>
            <a:off x="1164657" y="2338939"/>
            <a:ext cx="304442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1.3: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inverter (IN, OUT);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input IN;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output OUT;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supply0 VSS;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supply1 VDD;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pmos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p(OUT, VDD, IN);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(OUT, VSS, IN);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  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03C91-6D6E-ED9A-BC0D-C027C2D1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070" y="1944592"/>
            <a:ext cx="3240543" cy="383496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E074A0-0C20-DD36-6958-944D2A2A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040391-84B0-D056-A5D5-48DE7187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03DF85-6640-C078-ADAB-B95B1AE6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37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266" y="265715"/>
            <a:ext cx="7879882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#01 : Introduction to Verilog HDL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001C1-BFC0-4BB7-DBC4-BA9823A19AEF}"/>
              </a:ext>
            </a:extLst>
          </p:cNvPr>
          <p:cNvSpPr txBox="1"/>
          <p:nvPr/>
        </p:nvSpPr>
        <p:spPr>
          <a:xfrm>
            <a:off x="767613" y="1420074"/>
            <a:ext cx="11244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 Gate level (interconnected AND, NOR etc.).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187BF-EBEB-5AD6-1605-E72F1A771BCF}"/>
              </a:ext>
            </a:extLst>
          </p:cNvPr>
          <p:cNvSpPr txBox="1"/>
          <p:nvPr/>
        </p:nvSpPr>
        <p:spPr>
          <a:xfrm>
            <a:off x="1843672" y="2379339"/>
            <a:ext cx="29979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1.4: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myDesign(A, B, Y);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A;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B;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Y;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A1(Y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A,B);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NA1(Y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B);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O1(Y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A,B);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EE682E2E-6445-6BAE-BEB7-19FB06817307}"/>
              </a:ext>
            </a:extLst>
          </p:cNvPr>
          <p:cNvSpPr/>
          <p:nvPr/>
        </p:nvSpPr>
        <p:spPr>
          <a:xfrm>
            <a:off x="8849360" y="2346960"/>
            <a:ext cx="904240" cy="791981"/>
          </a:xfrm>
          <a:prstGeom prst="flowChartDelay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765F384A-36B8-703C-AEB6-5AD46B6A0C78}"/>
              </a:ext>
            </a:extLst>
          </p:cNvPr>
          <p:cNvSpPr/>
          <p:nvPr/>
        </p:nvSpPr>
        <p:spPr>
          <a:xfrm rot="10800000">
            <a:off x="8803640" y="4641827"/>
            <a:ext cx="995680" cy="791980"/>
          </a:xfrm>
          <a:prstGeom prst="flowChartOnlineStorage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87DBBBE7-884E-DF72-AE36-9980E0C0256B}"/>
              </a:ext>
            </a:extLst>
          </p:cNvPr>
          <p:cNvSpPr/>
          <p:nvPr/>
        </p:nvSpPr>
        <p:spPr>
          <a:xfrm>
            <a:off x="8849360" y="3438750"/>
            <a:ext cx="904240" cy="791981"/>
          </a:xfrm>
          <a:prstGeom prst="flowChartDelay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5EEB3B-6964-8A95-1CF9-52F33AB91450}"/>
              </a:ext>
            </a:extLst>
          </p:cNvPr>
          <p:cNvSpPr/>
          <p:nvPr/>
        </p:nvSpPr>
        <p:spPr>
          <a:xfrm>
            <a:off x="9747448" y="3759700"/>
            <a:ext cx="183550" cy="1016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59B1F9-C256-6CF2-5B00-9D0CAEB38B46}"/>
              </a:ext>
            </a:extLst>
          </p:cNvPr>
          <p:cNvCxnSpPr/>
          <p:nvPr/>
        </p:nvCxnSpPr>
        <p:spPr>
          <a:xfrm>
            <a:off x="8300720" y="2590800"/>
            <a:ext cx="548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CBC0D4-B864-F021-A9AE-CD01D3B5206F}"/>
              </a:ext>
            </a:extLst>
          </p:cNvPr>
          <p:cNvCxnSpPr/>
          <p:nvPr/>
        </p:nvCxnSpPr>
        <p:spPr>
          <a:xfrm>
            <a:off x="8300720" y="2976880"/>
            <a:ext cx="548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FFC38B-F3A1-8551-79BC-629DDC9554E0}"/>
              </a:ext>
            </a:extLst>
          </p:cNvPr>
          <p:cNvCxnSpPr/>
          <p:nvPr/>
        </p:nvCxnSpPr>
        <p:spPr>
          <a:xfrm>
            <a:off x="9799588" y="5007337"/>
            <a:ext cx="548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56153D-6E1B-F26E-04A4-F9A80D42CA23}"/>
              </a:ext>
            </a:extLst>
          </p:cNvPr>
          <p:cNvCxnSpPr/>
          <p:nvPr/>
        </p:nvCxnSpPr>
        <p:spPr>
          <a:xfrm>
            <a:off x="9930998" y="3810500"/>
            <a:ext cx="548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560E85-4E59-F989-29FB-63BD357E4E46}"/>
              </a:ext>
            </a:extLst>
          </p:cNvPr>
          <p:cNvCxnSpPr/>
          <p:nvPr/>
        </p:nvCxnSpPr>
        <p:spPr>
          <a:xfrm>
            <a:off x="9748118" y="2742950"/>
            <a:ext cx="548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528938-3822-4B86-08C2-466126D21C44}"/>
              </a:ext>
            </a:extLst>
          </p:cNvPr>
          <p:cNvCxnSpPr/>
          <p:nvPr/>
        </p:nvCxnSpPr>
        <p:spPr>
          <a:xfrm>
            <a:off x="8321040" y="3586480"/>
            <a:ext cx="548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968509-A1F4-E5AD-3B42-58891577D9DB}"/>
              </a:ext>
            </a:extLst>
          </p:cNvPr>
          <p:cNvCxnSpPr/>
          <p:nvPr/>
        </p:nvCxnSpPr>
        <p:spPr>
          <a:xfrm>
            <a:off x="8321040" y="4033520"/>
            <a:ext cx="548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001F61-4F2F-E27F-B20C-9ED864B555C1}"/>
              </a:ext>
            </a:extLst>
          </p:cNvPr>
          <p:cNvCxnSpPr/>
          <p:nvPr/>
        </p:nvCxnSpPr>
        <p:spPr>
          <a:xfrm>
            <a:off x="8361680" y="4826000"/>
            <a:ext cx="548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E6A72D-C954-6BFB-98D8-D9A21058B5A6}"/>
              </a:ext>
            </a:extLst>
          </p:cNvPr>
          <p:cNvCxnSpPr/>
          <p:nvPr/>
        </p:nvCxnSpPr>
        <p:spPr>
          <a:xfrm>
            <a:off x="8361680" y="5293360"/>
            <a:ext cx="548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F3E9B9-3587-DCC5-D1E7-49242D2F41AA}"/>
              </a:ext>
            </a:extLst>
          </p:cNvPr>
          <p:cNvSpPr txBox="1"/>
          <p:nvPr/>
        </p:nvSpPr>
        <p:spPr>
          <a:xfrm>
            <a:off x="8037850" y="27641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365083-89B8-A87D-DE27-6B52223F00BE}"/>
              </a:ext>
            </a:extLst>
          </p:cNvPr>
          <p:cNvSpPr txBox="1"/>
          <p:nvPr/>
        </p:nvSpPr>
        <p:spPr>
          <a:xfrm>
            <a:off x="10479638" y="255046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1900C2-CFBB-593E-6285-4FFA3B30C1CB}"/>
              </a:ext>
            </a:extLst>
          </p:cNvPr>
          <p:cNvSpPr txBox="1"/>
          <p:nvPr/>
        </p:nvSpPr>
        <p:spPr>
          <a:xfrm>
            <a:off x="10483646" y="36500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B5AE3F-17D4-7184-33A7-341A2A62DFE4}"/>
              </a:ext>
            </a:extLst>
          </p:cNvPr>
          <p:cNvSpPr txBox="1"/>
          <p:nvPr/>
        </p:nvSpPr>
        <p:spPr>
          <a:xfrm>
            <a:off x="10479638" y="4826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8A1452-05C3-284F-A1B1-025F4D230A46}"/>
              </a:ext>
            </a:extLst>
          </p:cNvPr>
          <p:cNvSpPr txBox="1"/>
          <p:nvPr/>
        </p:nvSpPr>
        <p:spPr>
          <a:xfrm>
            <a:off x="8029834" y="24162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BAB8E-75BA-3A8C-3CCC-A83605D60DFE}"/>
              </a:ext>
            </a:extLst>
          </p:cNvPr>
          <p:cNvSpPr txBox="1"/>
          <p:nvPr/>
        </p:nvSpPr>
        <p:spPr>
          <a:xfrm>
            <a:off x="8043696" y="33832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7387D0-AF5E-85D0-8B04-9DB54D4C24CB}"/>
              </a:ext>
            </a:extLst>
          </p:cNvPr>
          <p:cNvSpPr txBox="1"/>
          <p:nvPr/>
        </p:nvSpPr>
        <p:spPr>
          <a:xfrm>
            <a:off x="8043696" y="464182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5ACD71-CC75-D908-88F7-A3EAC34CDECB}"/>
              </a:ext>
            </a:extLst>
          </p:cNvPr>
          <p:cNvSpPr txBox="1"/>
          <p:nvPr/>
        </p:nvSpPr>
        <p:spPr>
          <a:xfrm>
            <a:off x="8047704" y="38506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421EF1-FCFA-8009-3A38-EAE4B3773FF1}"/>
              </a:ext>
            </a:extLst>
          </p:cNvPr>
          <p:cNvSpPr txBox="1"/>
          <p:nvPr/>
        </p:nvSpPr>
        <p:spPr>
          <a:xfrm>
            <a:off x="8047704" y="51086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95B4E11-B054-E89E-CE74-DEA84E13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4DC2873F-491F-B3B8-29D0-A6F8EC1A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C8BBB509-FAEA-3755-C136-59B07156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8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266" y="265715"/>
            <a:ext cx="7879882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#01 : Introduction to Verilog HDL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001C1-BFC0-4BB7-DBC4-BA9823A19AEF}"/>
              </a:ext>
            </a:extLst>
          </p:cNvPr>
          <p:cNvSpPr txBox="1"/>
          <p:nvPr/>
        </p:nvSpPr>
        <p:spPr>
          <a:xfrm>
            <a:off x="767613" y="1420074"/>
            <a:ext cx="11244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(iii) Register transfer level/Data Flow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187BF-EBEB-5AD6-1605-E72F1A771BCF}"/>
              </a:ext>
            </a:extLst>
          </p:cNvPr>
          <p:cNvSpPr txBox="1"/>
          <p:nvPr/>
        </p:nvSpPr>
        <p:spPr>
          <a:xfrm>
            <a:off x="1301645" y="2634474"/>
            <a:ext cx="47135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1.5: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myDesign(A, B, SEL, mux_out);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input A, B, SEL;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output mux_out;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mux_out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(SEL` &amp; A) + (SEL &amp; B);</a:t>
            </a:r>
          </a:p>
          <a:p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7243F644-4664-5FD2-58A1-EA845AB8EBF5}"/>
              </a:ext>
            </a:extLst>
          </p:cNvPr>
          <p:cNvSpPr/>
          <p:nvPr/>
        </p:nvSpPr>
        <p:spPr>
          <a:xfrm rot="16200000">
            <a:off x="7810367" y="2973671"/>
            <a:ext cx="2579571" cy="529390"/>
          </a:xfrm>
          <a:prstGeom prst="flowChartManualOperation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C60EFD-4E0B-04C3-8311-2A494FA90B4D}"/>
              </a:ext>
            </a:extLst>
          </p:cNvPr>
          <p:cNvCxnSpPr/>
          <p:nvPr/>
        </p:nvCxnSpPr>
        <p:spPr>
          <a:xfrm>
            <a:off x="7934961" y="2595880"/>
            <a:ext cx="900496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F89B97-1181-47D8-B18E-71C79BE38E17}"/>
              </a:ext>
            </a:extLst>
          </p:cNvPr>
          <p:cNvCxnSpPr/>
          <p:nvPr/>
        </p:nvCxnSpPr>
        <p:spPr>
          <a:xfrm>
            <a:off x="9364848" y="3124200"/>
            <a:ext cx="900496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ED1F4C-AC23-E506-939B-23B8CD486BAA}"/>
              </a:ext>
            </a:extLst>
          </p:cNvPr>
          <p:cNvCxnSpPr/>
          <p:nvPr/>
        </p:nvCxnSpPr>
        <p:spPr>
          <a:xfrm>
            <a:off x="7934961" y="4018280"/>
            <a:ext cx="900496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5A776E7-14F0-147D-6943-87EDE906F3D6}"/>
              </a:ext>
            </a:extLst>
          </p:cNvPr>
          <p:cNvCxnSpPr>
            <a:endCxn id="5" idx="1"/>
          </p:cNvCxnSpPr>
          <p:nvPr/>
        </p:nvCxnSpPr>
        <p:spPr>
          <a:xfrm flipV="1">
            <a:off x="7934961" y="4270195"/>
            <a:ext cx="1165192" cy="6675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943EB0-BBB7-60B5-2C22-76350EF57F2F}"/>
              </a:ext>
            </a:extLst>
          </p:cNvPr>
          <p:cNvSpPr txBox="1"/>
          <p:nvPr/>
        </p:nvSpPr>
        <p:spPr>
          <a:xfrm>
            <a:off x="7617245" y="23859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IN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64914-60B6-1CDB-5F88-61BB92693B33}"/>
              </a:ext>
            </a:extLst>
          </p:cNvPr>
          <p:cNvSpPr txBox="1"/>
          <p:nvPr/>
        </p:nvSpPr>
        <p:spPr>
          <a:xfrm>
            <a:off x="8809131" y="2401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C8A27-4085-FBA4-B6CE-4946BD6CD29C}"/>
              </a:ext>
            </a:extLst>
          </p:cNvPr>
          <p:cNvSpPr txBox="1"/>
          <p:nvPr/>
        </p:nvSpPr>
        <p:spPr>
          <a:xfrm>
            <a:off x="8835457" y="3833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A0947-965F-CEA5-300F-7715B82F547D}"/>
              </a:ext>
            </a:extLst>
          </p:cNvPr>
          <p:cNvSpPr txBox="1"/>
          <p:nvPr/>
        </p:nvSpPr>
        <p:spPr>
          <a:xfrm>
            <a:off x="7434503" y="475309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FBCD4D-1AD3-8A5F-C2B7-2DDB96403F70}"/>
              </a:ext>
            </a:extLst>
          </p:cNvPr>
          <p:cNvSpPr txBox="1"/>
          <p:nvPr/>
        </p:nvSpPr>
        <p:spPr>
          <a:xfrm>
            <a:off x="7598735" y="38455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endParaRPr lang="en-IN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9C018-6AD6-922F-3AF1-C68FF8BCEF0E}"/>
              </a:ext>
            </a:extLst>
          </p:cNvPr>
          <p:cNvSpPr txBox="1"/>
          <p:nvPr/>
        </p:nvSpPr>
        <p:spPr>
          <a:xfrm>
            <a:off x="10291870" y="29395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mux_out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795AD04-25A8-1179-667A-ADD14670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B6C40E83-75AF-08F6-2D53-473F18DD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A66686E-F3FF-5176-1514-37D9C6E4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12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266" y="561667"/>
            <a:ext cx="7879882" cy="53561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#01 : Introduction to Verilog HDL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001C1-BFC0-4BB7-DBC4-BA9823A19AEF}"/>
              </a:ext>
            </a:extLst>
          </p:cNvPr>
          <p:cNvSpPr txBox="1"/>
          <p:nvPr/>
        </p:nvSpPr>
        <p:spPr>
          <a:xfrm>
            <a:off x="767613" y="1420074"/>
            <a:ext cx="11244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(iv) Algorithmic Level/Behavioral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187BF-EBEB-5AD6-1605-E72F1A771BCF}"/>
              </a:ext>
            </a:extLst>
          </p:cNvPr>
          <p:cNvSpPr txBox="1"/>
          <p:nvPr/>
        </p:nvSpPr>
        <p:spPr>
          <a:xfrm>
            <a:off x="1184536" y="2281187"/>
            <a:ext cx="42947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1.6: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myDesign(A, B, SEL, mux_out);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input A, B, SEL;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output  mux_out;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mux_out;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@(A, B, SEL)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begin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if(SEL)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mux_out = B;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else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mux_out = A;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0623F6-1BC4-795E-451C-679CDD30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26-11-2022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60FBD2E-3BD8-18EE-0C25-78927BE7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814C422-3C21-7D41-3220-03BB312F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7</a:t>
            </a:fld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F9B610-F0A3-7213-007E-49B4913971AB}"/>
              </a:ext>
            </a:extLst>
          </p:cNvPr>
          <p:cNvSpPr txBox="1"/>
          <p:nvPr/>
        </p:nvSpPr>
        <p:spPr>
          <a:xfrm>
            <a:off x="7126764" y="3941887"/>
            <a:ext cx="296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(SEL = 1)  mux_out = B;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mux_out = A;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B357F-1940-F000-EA1F-C2B586366593}"/>
              </a:ext>
            </a:extLst>
          </p:cNvPr>
          <p:cNvSpPr txBox="1"/>
          <p:nvPr/>
        </p:nvSpPr>
        <p:spPr>
          <a:xfrm>
            <a:off x="5825637" y="2510843"/>
            <a:ext cx="2062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 Modeling </a:t>
            </a:r>
            <a:endParaRPr lang="en-IN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1F11F7-DA17-36A2-90F5-BBDEBF0F2BF8}"/>
              </a:ext>
            </a:extLst>
          </p:cNvPr>
          <p:cNvSpPr txBox="1"/>
          <p:nvPr/>
        </p:nvSpPr>
        <p:spPr>
          <a:xfrm>
            <a:off x="8720855" y="2110733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Behavior </a:t>
            </a:r>
            <a:endParaRPr lang="en-IN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A9962C3-7A6D-056E-ED3A-618E3DAE7213}"/>
              </a:ext>
            </a:extLst>
          </p:cNvPr>
          <p:cNvCxnSpPr>
            <a:stCxn id="21" idx="2"/>
          </p:cNvCxnSpPr>
          <p:nvPr/>
        </p:nvCxnSpPr>
        <p:spPr>
          <a:xfrm rot="5400000">
            <a:off x="8567134" y="2798952"/>
            <a:ext cx="1431044" cy="854827"/>
          </a:xfrm>
          <a:prstGeom prst="curvedConnector3">
            <a:avLst>
              <a:gd name="adj1" fmla="val 59416"/>
            </a:avLst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968C184-9278-C099-DA83-C6027A4C3D3B}"/>
              </a:ext>
            </a:extLst>
          </p:cNvPr>
          <p:cNvCxnSpPr>
            <a:stCxn id="20" idx="2"/>
          </p:cNvCxnSpPr>
          <p:nvPr/>
        </p:nvCxnSpPr>
        <p:spPr>
          <a:xfrm rot="5400000">
            <a:off x="5066734" y="1979340"/>
            <a:ext cx="858407" cy="2721633"/>
          </a:xfrm>
          <a:prstGeom prst="curvedConnector2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3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788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Module #01 : Introduction to Verilog HDL</vt:lpstr>
      <vt:lpstr>Module #01 : Introduction to Verilog HDL</vt:lpstr>
      <vt:lpstr>Module #01 : Introduction to Verilog HDL</vt:lpstr>
      <vt:lpstr>Module #01 : Introduction to Verilog HDL</vt:lpstr>
      <vt:lpstr>Module #01 : Introduction to Verilog HDL</vt:lpstr>
      <vt:lpstr>Module #01 : Introduction to Verilog HDL</vt:lpstr>
      <vt:lpstr>Module #01 : Introduction to Verilog HDL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#01 : Introduction to Verilog HDL</dc:title>
  <dc:creator>Gyan Dhaka</dc:creator>
  <cp:lastModifiedBy>Gyan Dhaka</cp:lastModifiedBy>
  <cp:revision>41</cp:revision>
  <dcterms:created xsi:type="dcterms:W3CDTF">2022-09-17T10:42:56Z</dcterms:created>
  <dcterms:modified xsi:type="dcterms:W3CDTF">2022-11-26T10:46:39Z</dcterms:modified>
</cp:coreProperties>
</file>