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32AF22-4072-4D30-BC6E-9710242F291A}" type="datetimeFigureOut">
              <a:rPr lang="en-IN" smtClean="0"/>
              <a:t>26-11-2022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C6030E-8C1D-4F08-ADD8-5F6599DA57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7518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CFDBA-D109-9473-918F-8A355658AE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0997B4-CF6C-AB32-5433-8C9602B40A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ABD87E-05F9-9A14-185C-AFB2EFE99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B09E8-4B8D-4CED-9956-810D88B436BA}" type="datetime1">
              <a:rPr lang="en-IN" smtClean="0"/>
              <a:t>26-11-2022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E9628B-1239-0864-1F72-2811BE36B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VLSI Excellence - Gyan Chand Dhaka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8ECB97-83B9-B9E6-207F-9FE582E5F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60235-A85F-4B8D-9FD4-70931AA9A637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3A98DC-1506-4C57-7B3E-B77365468773}"/>
              </a:ext>
            </a:extLst>
          </p:cNvPr>
          <p:cNvSpPr txBox="1"/>
          <p:nvPr userDrawn="1"/>
        </p:nvSpPr>
        <p:spPr>
          <a:xfrm rot="20238651">
            <a:off x="2286000" y="2786687"/>
            <a:ext cx="792075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VLSI Excellence</a:t>
            </a:r>
            <a:endParaRPr lang="en-IN" sz="8800" dirty="0">
              <a:solidFill>
                <a:schemeClr val="tx2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2853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FDDBE-FBDD-FA9D-4246-C604F4F59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D19E12-74D8-CF15-A5EC-0695BB60EF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BA0DA-6E8B-562A-417C-DA1AA5343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0B443-5FE9-412A-9FB1-D3592485D9AB}" type="datetime1">
              <a:rPr lang="en-IN" smtClean="0"/>
              <a:t>26-11-2022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7158D-9617-6DE0-0DA1-66CB3BFF5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VLSI Excellence - Gyan Chand Dhaka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7B6BB5-B2FA-AEC1-290F-602D6BF67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60235-A85F-4B8D-9FD4-70931AA9A6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462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59498A-DD1D-60FC-BFEC-6A50840AA7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F3C158-F36E-FBE2-1B06-2A7B55763D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CD08A-B57F-D7D8-9B22-CFEADC1A7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973DC-441E-485B-8CB0-441D53A8C924}" type="datetime1">
              <a:rPr lang="en-IN" smtClean="0"/>
              <a:t>26-11-2022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CD21C1-6039-402A-925C-DE52CE16A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VLSI Excellence - Gyan Chand Dhaka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6D2EB9-2199-5028-CA19-9A666B243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60235-A85F-4B8D-9FD4-70931AA9A6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5833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9EBF6-F2AF-1D76-D9D5-FE73F113C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0A681-7D52-BCA0-FDA1-68B0639972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F2A3C7-8F06-FE17-9760-09201865C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945C2-F8E6-4903-908D-8BDFFA44270F}" type="datetime1">
              <a:rPr lang="en-IN" smtClean="0"/>
              <a:t>26-11-2022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458445-26ED-D839-A8FF-C49C34544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VLSI Excellence - Gyan Chand Dhaka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93A1CB-0065-7912-E946-08A1994A6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60235-A85F-4B8D-9FD4-70931AA9A6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2439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A24E6-FEED-0AAF-E3E5-0A3523448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49F34E-65D9-D01D-0C23-41A355DE70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02731-F7BE-2AB4-DEEA-8A49B023A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454E6-5395-4117-A9A0-C4FBDC925DE9}" type="datetime1">
              <a:rPr lang="en-IN" smtClean="0"/>
              <a:t>26-11-2022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0A94A8-1D4D-D15B-5BEC-6E36C0377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VLSI Excellence - Gyan Chand Dhaka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153267-13E8-468D-CD36-73D59AE2E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60235-A85F-4B8D-9FD4-70931AA9A6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3462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1F550-F91C-65FD-CDA0-25EF67FD4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8B171-ACA8-298A-9F97-B842A04086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6F4F2D-C399-F45A-CF5C-1383857F2C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287B18-3383-3D50-8C20-5BEC077F3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F4F9A-B29A-4CEA-B3E2-89B7233B4730}" type="datetime1">
              <a:rPr lang="en-IN" smtClean="0"/>
              <a:t>26-11-2022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1882ED-B56B-9A80-5F85-FAA1E18EB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VLSI Excellence - Gyan Chand Dhaka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6C168-F5FA-C4E7-AC97-EBD89DF97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60235-A85F-4B8D-9FD4-70931AA9A6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7780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C67B3-5D4D-BC5B-6B99-D84201FAB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A1CEEC-9640-6650-D69F-30A453932A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0197E8-FD60-0396-F1A1-0FE7597AC2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8EC8F6-4EB6-3A80-A622-1901DEA74F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1FF20E-5145-B9F1-4AB8-8DF45C4528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D04750-1C8D-0ED3-59FC-C3A62933D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3310B-9A41-498E-AE6A-F526BEF4866E}" type="datetime1">
              <a:rPr lang="en-IN" smtClean="0"/>
              <a:t>26-11-2022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E1BD15-8105-C43D-E326-C3EA96639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VLSI Excellence - Gyan Chand Dhaka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8DCF71-B75A-3FB9-851B-5E54C9393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60235-A85F-4B8D-9FD4-70931AA9A6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7497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C94C9-B9BD-F09B-AEAD-B1F27EB55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AB320D-ECA2-4FD2-641D-6E5F810FA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E2765-18A9-463C-BC4A-1AC3AAC25424}" type="datetime1">
              <a:rPr lang="en-IN" smtClean="0"/>
              <a:t>26-11-2022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252687-2408-7C9F-45CC-B7ED5A0DC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VLSI Excellence - Gyan Chand Dhaka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D45A00-7664-57C2-AC57-E3ABE5F0D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60235-A85F-4B8D-9FD4-70931AA9A6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8115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234D5A-ADF9-6D2D-8428-1EE3665B9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74BE8-9937-46FA-86E5-1D9F46F3E6F7}" type="datetime1">
              <a:rPr lang="en-IN" smtClean="0"/>
              <a:t>26-11-2022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5B783A-1879-D93E-AF3A-280CB9530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VLSI Excellence - Gyan Chand Dhaka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8395A4-0573-4C99-C148-2BC2ABD69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60235-A85F-4B8D-9FD4-70931AA9A6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4639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93C09-84E2-A219-2553-86ED7663B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F87A6-25A6-B0C0-5E70-E805F5100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1D1365-243F-4749-C3D6-6E5299BDF1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4D28BF-4530-85B8-AA65-13CAB6AE6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295A2-02C7-4785-BC51-BCB50157F390}" type="datetime1">
              <a:rPr lang="en-IN" smtClean="0"/>
              <a:t>26-11-2022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54E479-3CC9-9947-E7EF-D085CDCE5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VLSI Excellence - Gyan Chand Dhaka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6B88E0-C65B-867D-0BA1-9020251A5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60235-A85F-4B8D-9FD4-70931AA9A6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8397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859F3-62B6-B951-6F8D-3B3855709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8EE285-7F85-7503-61D1-D7B077FC22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1CF0A4-25E6-340B-D976-750937A573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12665D-1243-1A6F-9680-DCFBC4005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3A101-84AD-43BC-95C8-58D238B99B75}" type="datetime1">
              <a:rPr lang="en-IN" smtClean="0"/>
              <a:t>26-11-2022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FE0F62-51F1-AD53-744B-F86D5D14D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VLSI Excellence - Gyan Chand Dhaka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64C314-F2C0-9CA9-DA39-8BAA321F4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60235-A85F-4B8D-9FD4-70931AA9A6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1872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E831D-36AC-33B8-C7B9-0FD913C93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CB1E9F-55C2-176E-5E69-9942721A32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E5FAFF-D42A-0EC3-92D3-B394938A81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E732AD-3EA5-45B1-8889-8B032536B297}" type="datetime1">
              <a:rPr lang="en-IN" smtClean="0"/>
              <a:t>26-11-2022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56287F-EA0B-142D-7556-A9623A706B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VLSI Excellence - Gyan Chand Dhaka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B968B-544C-68CD-3782-6267FC2C96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A60235-A85F-4B8D-9FD4-70931AA9A6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1521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91A72-B460-8E16-4D37-5A297FC2A8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6228" y="111710"/>
            <a:ext cx="10497954" cy="831565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#02 : Lexical Tokens 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9866C0-BBA7-76D9-DA7E-F9A99AF75F0B}"/>
              </a:ext>
            </a:extLst>
          </p:cNvPr>
          <p:cNvSpPr txBox="1"/>
          <p:nvPr/>
        </p:nvSpPr>
        <p:spPr>
          <a:xfrm>
            <a:off x="838200" y="1117203"/>
            <a:ext cx="1128565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Verilog source text files consists of the following lexical tokens –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2.1. White Space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- Used to separate words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- Can contain spaces, tabs, new-lines and form feeds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- Thus a statement can be extended over multiple lines without any special continuation characters   </a:t>
            </a:r>
            <a:endParaRPr lang="en-IN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6D00AF-096C-FE6A-934D-65AC9586EB78}"/>
              </a:ext>
            </a:extLst>
          </p:cNvPr>
          <p:cNvSpPr txBox="1"/>
          <p:nvPr/>
        </p:nvSpPr>
        <p:spPr>
          <a:xfrm>
            <a:off x="1180700" y="3179033"/>
            <a:ext cx="804992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2.1 :</a:t>
            </a:r>
          </a:p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sample (a, b, c, d);</a:t>
            </a:r>
          </a:p>
          <a:p>
            <a:r>
              <a:rPr lang="en-US" sz="2000" i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a; // space in the start is ignored </a:t>
            </a:r>
          </a:p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 [8*6  :1] string = “Earth</a:t>
            </a:r>
            <a:r>
              <a:rPr lang="en-US" sz="2000" i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; // would not be ignored</a:t>
            </a:r>
          </a:p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wire temp;</a:t>
            </a:r>
          </a:p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  = (a &amp; b &amp;c) | (a &amp; b &amp;c) | (a &amp; b &amp;c) | (a &amp; b &amp;c) | (a &amp; b &amp;c) | (a &amp; b &amp;c) ; //Multiple line statement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B835BA-DE86-F538-883D-4A99BEE2D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B3ED8-0DC0-43D8-AE4C-0957F26B9E62}" type="datetime1">
              <a:rPr lang="en-IN" smtClean="0"/>
              <a:t>26-11-2022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177D01-0331-34BA-AA9E-DF63D85A0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VLSI Excellence - Gyan Chand Dhaka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AC89C4-2E89-1139-D53F-CDD66ED00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60235-A85F-4B8D-9FD4-70931AA9A637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7416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91A72-B460-8E16-4D37-5A297FC2A8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6228" y="111710"/>
            <a:ext cx="10497954" cy="831565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#02 : Lexical Tokens 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9866C0-BBA7-76D9-DA7E-F9A99AF75F0B}"/>
              </a:ext>
            </a:extLst>
          </p:cNvPr>
          <p:cNvSpPr txBox="1"/>
          <p:nvPr/>
        </p:nvSpPr>
        <p:spPr>
          <a:xfrm>
            <a:off x="696228" y="1056969"/>
            <a:ext cx="1059741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2.2. Comments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Specified in two ways –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- Begin the comment with double slashes (//) : All texts between these characters (//) and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the end of the lines will be ignored by the Verilog Simulators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- Enclose comments between the characters /* and */ : This method allows you to continue  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comments on more than one line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FFC786-E14A-74DB-61DA-2426D6FF6000}"/>
              </a:ext>
            </a:extLst>
          </p:cNvPr>
          <p:cNvSpPr txBox="1"/>
          <p:nvPr/>
        </p:nvSpPr>
        <p:spPr>
          <a:xfrm>
            <a:off x="1164657" y="3686476"/>
            <a:ext cx="922100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2.2:</a:t>
            </a:r>
          </a:p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 c = a &amp; b; //This is a simple comment </a:t>
            </a:r>
          </a:p>
          <a:p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/* this commnet continues on more than one lines !!!</a:t>
            </a:r>
          </a:p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 x = temp_reg;</a:t>
            </a:r>
          </a:p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 y = temp1_reg;</a:t>
            </a:r>
          </a:p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*/</a:t>
            </a:r>
          </a:p>
          <a:p>
            <a:endParaRPr lang="en-IN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B7D76D-047C-6597-B114-DCD1D17E6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CB8DD-7D1B-4361-A7B1-6C15F901181D}" type="datetime1">
              <a:rPr lang="en-IN" smtClean="0"/>
              <a:t>26-11-2022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082CA1-BFD0-E741-D166-0CE59D66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VLSI Excellence - Gyan Chand Dhaka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22E918-A18C-50E9-AC16-61D6897DD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60235-A85F-4B8D-9FD4-70931AA9A637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8540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91A72-B460-8E16-4D37-5A297FC2A8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6228" y="111710"/>
            <a:ext cx="10497954" cy="831565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#02 : Lexical Tokens 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9866C0-BBA7-76D9-DA7E-F9A99AF75F0B}"/>
              </a:ext>
            </a:extLst>
          </p:cNvPr>
          <p:cNvSpPr txBox="1"/>
          <p:nvPr/>
        </p:nvSpPr>
        <p:spPr>
          <a:xfrm>
            <a:off x="981776" y="1540042"/>
            <a:ext cx="828079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2.3. Numbers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- Number values can be specified in binary, octal, decimal or hexadecimal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- Number storage is defined as a number of bits 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BBA233-CE48-247C-EA92-505985DDF2EB}"/>
              </a:ext>
            </a:extLst>
          </p:cNvPr>
          <p:cNvSpPr txBox="1"/>
          <p:nvPr/>
        </p:nvSpPr>
        <p:spPr>
          <a:xfrm>
            <a:off x="1451008" y="3191122"/>
            <a:ext cx="6097604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2.3:  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3’b001, A 3-bit number </a:t>
            </a:r>
          </a:p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5’d30, (= 5’b11110)</a:t>
            </a:r>
          </a:p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16’h5ED4, (= 16’d24276)</a:t>
            </a:r>
            <a:endParaRPr lang="en-IN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BB43BE-8815-E354-5744-FC2472828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BEED9-ACF3-4345-8E0E-DCCE4C3510F2}" type="datetime1">
              <a:rPr lang="en-IN" smtClean="0"/>
              <a:t>26-11-2022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91F33F-268D-DDA6-1F66-ABE5607A8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VLSI Excellence - Gyan Chand Dhaka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50E97F-C6C7-493E-5C7C-5C57C324E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60235-A85F-4B8D-9FD4-70931AA9A637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4292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91A72-B460-8E16-4D37-5A297FC2A8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6228" y="111710"/>
            <a:ext cx="10497954" cy="831565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#02 : Lexical Tokens 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9866C0-BBA7-76D9-DA7E-F9A99AF75F0B}"/>
              </a:ext>
            </a:extLst>
          </p:cNvPr>
          <p:cNvSpPr txBox="1"/>
          <p:nvPr/>
        </p:nvSpPr>
        <p:spPr>
          <a:xfrm>
            <a:off x="981776" y="1540042"/>
            <a:ext cx="11372024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2.4. Identifiers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- User defined words for variables, function names, module names, block names and instance names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- Begins with a letter or underscore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- Never begins with a number and $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- Identifiers are case-sensitive in Verilog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630131-371C-E4F7-BA76-FB08375C67F6}"/>
              </a:ext>
            </a:extLst>
          </p:cNvPr>
          <p:cNvSpPr txBox="1"/>
          <p:nvPr/>
        </p:nvSpPr>
        <p:spPr>
          <a:xfrm>
            <a:off x="1325878" y="3429000"/>
            <a:ext cx="9868303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2.4: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Allowed Identifiers:  abcd, my_module, my_design_5, myDesign5, mydesign$ </a:t>
            </a:r>
          </a:p>
          <a:p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Not Allowed Identifiers : 5myDesign, $myDesign</a:t>
            </a:r>
            <a:endParaRPr lang="en-IN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F80591-EE5E-6D49-C83A-779D13756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61834-2918-416F-AA6F-D5D67CA80F22}" type="datetime1">
              <a:rPr lang="en-IN" smtClean="0"/>
              <a:t>26-11-2022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C0E6F6-CE30-9847-D3DF-EFB6ECB1B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VLSI Excellence - Gyan Chand Dhaka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AB52FC-D4D1-DF0E-6BD2-095D23D4E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60235-A85F-4B8D-9FD4-70931AA9A637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7124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91A72-B460-8E16-4D37-5A297FC2A8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6228" y="111710"/>
            <a:ext cx="10497954" cy="831565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#02 : Lexical Tokens 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9866C0-BBA7-76D9-DA7E-F9A99AF75F0B}"/>
              </a:ext>
            </a:extLst>
          </p:cNvPr>
          <p:cNvSpPr txBox="1"/>
          <p:nvPr/>
        </p:nvSpPr>
        <p:spPr>
          <a:xfrm>
            <a:off x="981776" y="1540042"/>
            <a:ext cx="667682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2.5. Operators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- Operators are one, two or sometimes three characters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- Used to performs operations on variables 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4686D0-F87E-03A7-66BD-6F696BA9CAE3}"/>
              </a:ext>
            </a:extLst>
          </p:cNvPr>
          <p:cNvSpPr txBox="1"/>
          <p:nvPr/>
        </p:nvSpPr>
        <p:spPr>
          <a:xfrm>
            <a:off x="1561000" y="3244334"/>
            <a:ext cx="609760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2.5: 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&gt;, +, -, ~, &amp;, !=, === 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F66E1C-6982-14E3-4031-14EAFE4D7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88B6C-F94A-4570-82E7-420EF5EAB29B}" type="datetime1">
              <a:rPr lang="en-IN" smtClean="0"/>
              <a:t>26-11-2022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875D86-FABD-9988-3DD2-25B10D18D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VLSI Excellence - Gyan Chand Dhaka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A7B41D-8CD3-04BB-831B-431E419F9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60235-A85F-4B8D-9FD4-70931AA9A637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8504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91A72-B460-8E16-4D37-5A297FC2A8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6228" y="111710"/>
            <a:ext cx="10497954" cy="831565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#02 : Lexical Tokens 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9866C0-BBA7-76D9-DA7E-F9A99AF75F0B}"/>
              </a:ext>
            </a:extLst>
          </p:cNvPr>
          <p:cNvSpPr txBox="1"/>
          <p:nvPr/>
        </p:nvSpPr>
        <p:spPr>
          <a:xfrm>
            <a:off x="981776" y="1540042"/>
            <a:ext cx="565975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2.6. Verilog Keywords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- Verilog Language Specific words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- They can not be used as Verilog identifiers 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F18583-887B-3128-AA59-4DFD2B896FC4}"/>
              </a:ext>
            </a:extLst>
          </p:cNvPr>
          <p:cNvSpPr txBox="1"/>
          <p:nvPr/>
        </p:nvSpPr>
        <p:spPr>
          <a:xfrm>
            <a:off x="1258502" y="3105834"/>
            <a:ext cx="10705700" cy="984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2.6: 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assign, always, case, while, wire, reg, and, or, module, begin, input, output, inout, posedge, negedge</a:t>
            </a:r>
            <a:endParaRPr lang="en-IN" i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6F113-64E4-7C35-19A8-56BBB7F1A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E6E33-E10D-44FD-9270-63F5863177A4}" type="datetime1">
              <a:rPr lang="en-IN" smtClean="0"/>
              <a:t>26-11-2022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E26975-FF11-2483-8C31-C55B3AB00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VLSI Excellence - Gyan Chand Dhaka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A65D99-764F-EDDD-132B-8B0F59D3D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60235-A85F-4B8D-9FD4-70931AA9A637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0161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91A72-B460-8E16-4D37-5A297FC2A8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6228" y="111710"/>
            <a:ext cx="10497954" cy="831565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#02 : Lexical Tokens 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9866C0-BBA7-76D9-DA7E-F9A99AF75F0B}"/>
              </a:ext>
            </a:extLst>
          </p:cNvPr>
          <p:cNvSpPr txBox="1"/>
          <p:nvPr/>
        </p:nvSpPr>
        <p:spPr>
          <a:xfrm>
            <a:off x="3696100" y="1078030"/>
            <a:ext cx="560190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myDesign(a_i, b_i, ctrl_i, clk_i, result_o);</a:t>
            </a:r>
          </a:p>
          <a:p>
            <a:r>
              <a:rPr lang="en-US" i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a_i;</a:t>
            </a:r>
          </a:p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input b_i;</a:t>
            </a:r>
          </a:p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input clk_i;</a:t>
            </a:r>
          </a:p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input [1:0] ctrl_i;</a:t>
            </a:r>
          </a:p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output result_o;</a:t>
            </a:r>
          </a:p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reg result_o; // Registered Output</a:t>
            </a:r>
          </a:p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/* A small ALU operations, based on the ctrl_i signal</a:t>
            </a:r>
          </a:p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values */</a:t>
            </a:r>
          </a:p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always @(posedge clk_i)</a:t>
            </a:r>
          </a:p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begin</a:t>
            </a:r>
          </a:p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case(ctrl_i)</a:t>
            </a:r>
          </a:p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2’b00 : result_o &lt;= a_i &amp; b_i;</a:t>
            </a:r>
          </a:p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2’b01 : result_o &lt;= a_i + 1’b1;</a:t>
            </a:r>
          </a:p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2’b10 : result_o &lt;= a_i | b_i;</a:t>
            </a:r>
          </a:p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2’b11 : result_o &lt;= a_i * b_i;</a:t>
            </a:r>
          </a:p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default : result_o &lt;= a_i;</a:t>
            </a:r>
          </a:p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endcase</a:t>
            </a:r>
          </a:p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end</a:t>
            </a:r>
          </a:p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endmodule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BFF377-EE9C-CFF5-5A09-76E587CE372B}"/>
              </a:ext>
            </a:extLst>
          </p:cNvPr>
          <p:cNvSpPr txBox="1"/>
          <p:nvPr/>
        </p:nvSpPr>
        <p:spPr>
          <a:xfrm>
            <a:off x="818595" y="1476248"/>
            <a:ext cx="1755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Verilog Keyword</a:t>
            </a:r>
            <a:endParaRPr lang="en-IN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0954EB-C1BC-856E-D07D-79BDA17441F4}"/>
              </a:ext>
            </a:extLst>
          </p:cNvPr>
          <p:cNvSpPr txBox="1"/>
          <p:nvPr/>
        </p:nvSpPr>
        <p:spPr>
          <a:xfrm>
            <a:off x="1060840" y="2749711"/>
            <a:ext cx="1249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whitespace</a:t>
            </a:r>
            <a:endParaRPr lang="en-IN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1C9BC5-8033-A209-AD2E-7F7753466568}"/>
              </a:ext>
            </a:extLst>
          </p:cNvPr>
          <p:cNvSpPr txBox="1"/>
          <p:nvPr/>
        </p:nvSpPr>
        <p:spPr>
          <a:xfrm>
            <a:off x="9753831" y="4021348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operator</a:t>
            </a:r>
            <a:endParaRPr lang="en-IN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8FA92E-238A-73CF-2ACC-63F174122443}"/>
              </a:ext>
            </a:extLst>
          </p:cNvPr>
          <p:cNvSpPr txBox="1"/>
          <p:nvPr/>
        </p:nvSpPr>
        <p:spPr>
          <a:xfrm>
            <a:off x="9907516" y="5306491"/>
            <a:ext cx="1024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C44288-82D9-5FE7-0A9D-1D1B75D9E817}"/>
              </a:ext>
            </a:extLst>
          </p:cNvPr>
          <p:cNvSpPr txBox="1"/>
          <p:nvPr/>
        </p:nvSpPr>
        <p:spPr>
          <a:xfrm>
            <a:off x="9689070" y="3652016"/>
            <a:ext cx="2114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 line comment </a:t>
            </a:r>
            <a:endParaRPr lang="en-IN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686F34-743E-43F5-251B-E6FAB9EB1407}"/>
              </a:ext>
            </a:extLst>
          </p:cNvPr>
          <p:cNvSpPr txBox="1"/>
          <p:nvPr/>
        </p:nvSpPr>
        <p:spPr>
          <a:xfrm>
            <a:off x="9626157" y="2195636"/>
            <a:ext cx="2191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 line comment </a:t>
            </a:r>
            <a:endParaRPr lang="en-IN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BE7346-3218-D83F-41A6-143C2900D9BE}"/>
              </a:ext>
            </a:extLst>
          </p:cNvPr>
          <p:cNvSpPr txBox="1"/>
          <p:nvPr/>
        </p:nvSpPr>
        <p:spPr>
          <a:xfrm>
            <a:off x="9626798" y="1660914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identifier</a:t>
            </a:r>
            <a:endParaRPr lang="en-IN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F00A8329-A5C0-5311-68E8-23F5EC55ACB2}"/>
              </a:ext>
            </a:extLst>
          </p:cNvPr>
          <p:cNvCxnSpPr>
            <a:stCxn id="4" idx="3"/>
          </p:cNvCxnSpPr>
          <p:nvPr/>
        </p:nvCxnSpPr>
        <p:spPr>
          <a:xfrm flipV="1">
            <a:off x="2574268" y="1270535"/>
            <a:ext cx="1121832" cy="390379"/>
          </a:xfrm>
          <a:prstGeom prst="curvedConnector3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8342B3FE-8C14-014D-599C-D29806DBC9AA}"/>
              </a:ext>
            </a:extLst>
          </p:cNvPr>
          <p:cNvCxnSpPr>
            <a:stCxn id="5" idx="3"/>
          </p:cNvCxnSpPr>
          <p:nvPr/>
        </p:nvCxnSpPr>
        <p:spPr>
          <a:xfrm flipV="1">
            <a:off x="2310606" y="1584960"/>
            <a:ext cx="1385494" cy="1349417"/>
          </a:xfrm>
          <a:prstGeom prst="curvedConnector3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C628567F-E18B-962E-11F6-121FDC73BCD4}"/>
              </a:ext>
            </a:extLst>
          </p:cNvPr>
          <p:cNvCxnSpPr>
            <a:cxnSpLocks/>
            <a:stCxn id="11" idx="1"/>
          </p:cNvCxnSpPr>
          <p:nvPr/>
        </p:nvCxnSpPr>
        <p:spPr>
          <a:xfrm rot="10800000">
            <a:off x="5233168" y="1403608"/>
            <a:ext cx="4393631" cy="441972"/>
          </a:xfrm>
          <a:prstGeom prst="curvedConnector3">
            <a:avLst>
              <a:gd name="adj1" fmla="val 99949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83D43E26-201E-7CC5-B1B4-F924EF5D46A8}"/>
              </a:ext>
            </a:extLst>
          </p:cNvPr>
          <p:cNvCxnSpPr>
            <a:stCxn id="10" idx="1"/>
          </p:cNvCxnSpPr>
          <p:nvPr/>
        </p:nvCxnSpPr>
        <p:spPr>
          <a:xfrm rot="10800000" flipV="1">
            <a:off x="6497053" y="2380301"/>
            <a:ext cx="3129105" cy="369409"/>
          </a:xfrm>
          <a:prstGeom prst="curvedConnector3">
            <a:avLst>
              <a:gd name="adj1" fmla="val 100003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CD394D70-C90D-B5B5-3197-0C50235BE181}"/>
              </a:ext>
            </a:extLst>
          </p:cNvPr>
          <p:cNvCxnSpPr>
            <a:stCxn id="9" idx="1"/>
          </p:cNvCxnSpPr>
          <p:nvPr/>
        </p:nvCxnSpPr>
        <p:spPr>
          <a:xfrm rot="10800000">
            <a:off x="5945206" y="3332480"/>
            <a:ext cx="3743865" cy="504202"/>
          </a:xfrm>
          <a:prstGeom prst="curvedConnector3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954AF8D7-A41F-6A8E-8C41-B8112508F1E4}"/>
              </a:ext>
            </a:extLst>
          </p:cNvPr>
          <p:cNvCxnSpPr>
            <a:stCxn id="7" idx="1"/>
          </p:cNvCxnSpPr>
          <p:nvPr/>
        </p:nvCxnSpPr>
        <p:spPr>
          <a:xfrm rot="10800000" flipV="1">
            <a:off x="6918961" y="4206014"/>
            <a:ext cx="2834871" cy="264386"/>
          </a:xfrm>
          <a:prstGeom prst="curvedConnector3">
            <a:avLst>
              <a:gd name="adj1" fmla="val 99817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Curved 36">
            <a:extLst>
              <a:ext uri="{FF2B5EF4-FFF2-40B4-BE49-F238E27FC236}">
                <a16:creationId xmlns:a16="http://schemas.microsoft.com/office/drawing/2014/main" id="{B6D6F975-B00C-FB57-BB76-0952DF27944F}"/>
              </a:ext>
            </a:extLst>
          </p:cNvPr>
          <p:cNvCxnSpPr>
            <a:cxnSpLocks/>
          </p:cNvCxnSpPr>
          <p:nvPr/>
        </p:nvCxnSpPr>
        <p:spPr>
          <a:xfrm rot="10800000">
            <a:off x="7350091" y="4889190"/>
            <a:ext cx="2586707" cy="601966"/>
          </a:xfrm>
          <a:prstGeom prst="curvedConnector3">
            <a:avLst>
              <a:gd name="adj1" fmla="val 100668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318F27C-A722-4271-4D5B-3BAD50B23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AE93F-0120-42AB-9925-504D859B0855}" type="datetime1">
              <a:rPr lang="en-IN" smtClean="0"/>
              <a:t>26-11-2022</a:t>
            </a:fld>
            <a:endParaRPr lang="en-IN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EF625FC6-196A-3FA5-4F44-40000AE6A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VLSI Excellence - Gyan Chand Dhaka 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F9BC08C3-B5D8-6A41-6AF1-9ADEB0171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60235-A85F-4B8D-9FD4-70931AA9A637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3049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3467</TotalTime>
  <Words>766</Words>
  <Application>Microsoft Office PowerPoint</Application>
  <PresentationFormat>Widescreen</PresentationFormat>
  <Paragraphs>113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Module #02 : Lexical Tokens </vt:lpstr>
      <vt:lpstr>Module #02 : Lexical Tokens </vt:lpstr>
      <vt:lpstr>Module #02 : Lexical Tokens </vt:lpstr>
      <vt:lpstr>Module #02 : Lexical Tokens </vt:lpstr>
      <vt:lpstr>Module #02 : Lexical Tokens </vt:lpstr>
      <vt:lpstr>Module #02 : Lexical Tokens </vt:lpstr>
      <vt:lpstr>Module #02 : Lexical Tokens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#01 : Introduction to Verilog HDL</dc:title>
  <dc:creator>Gyan Dhaka</dc:creator>
  <cp:lastModifiedBy>Gyan Dhaka</cp:lastModifiedBy>
  <cp:revision>33</cp:revision>
  <dcterms:created xsi:type="dcterms:W3CDTF">2022-09-17T10:42:56Z</dcterms:created>
  <dcterms:modified xsi:type="dcterms:W3CDTF">2022-11-26T11:00:03Z</dcterms:modified>
</cp:coreProperties>
</file>