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590A3-994B-420E-96A0-2FA84DFF4FA1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069FB-45D2-482E-9949-1AAC78116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75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FDBA-D109-9473-918F-8A355658A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997B4-CF6C-AB32-5433-8C9602B40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D87E-05F9-9A14-185C-AFB2EFE9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149-A103-4732-AEF4-8D2AC8B0096D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628B-1239-0864-1F72-2811BE36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ECB97-83B9-B9E6-207F-9FE582E5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39643-FF90-5A29-8A4C-C3D53E8A59CA}"/>
              </a:ext>
            </a:extLst>
          </p:cNvPr>
          <p:cNvSpPr txBox="1"/>
          <p:nvPr userDrawn="1"/>
        </p:nvSpPr>
        <p:spPr>
          <a:xfrm rot="20472748">
            <a:off x="2343151" y="2786688"/>
            <a:ext cx="79207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VLSI Excellence</a:t>
            </a:r>
            <a:endParaRPr lang="en-IN" sz="8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DDBE-FBDD-FA9D-4246-C604F4F5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19E12-74D8-CF15-A5EC-0695BB60E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A0DA-6E8B-562A-417C-DA1AA534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8D51-536D-4450-987C-90697C80B3C2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7158D-9617-6DE0-0DA1-66CB3BFF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6BB5-B2FA-AEC1-290F-602D6BF6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6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9498A-DD1D-60FC-BFEC-6A50840AA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3C158-F36E-FBE2-1B06-2A7B55763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D08A-B57F-D7D8-9B22-CFEADC1A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C21D-86FC-4FF8-B693-0680D7188250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21C1-6039-402A-925C-DE52CE16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D2EB9-2199-5028-CA19-9A666B24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83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EBF6-F2AF-1D76-D9D5-FE73F113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A681-7D52-BCA0-FDA1-68B06399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2A3C7-8F06-FE17-9760-09201865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12F3-0DF1-4BF1-B53D-E6DEF5B544E5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8445-26ED-D839-A8FF-C49C3454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A1CB-0065-7912-E946-08A1994A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3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24E6-FEED-0AAF-E3E5-0A352344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F34E-65D9-D01D-0C23-41A355DE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2731-F7BE-2AB4-DEEA-8A49B023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3402-73BE-409B-9874-E80D01020BB1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94A8-1D4D-D15B-5BEC-6E36C037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3267-13E8-468D-CD36-73D59AE2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F550-F91C-65FD-CDA0-25EF67FD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B171-ACA8-298A-9F97-B842A0408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F4F2D-C399-F45A-CF5C-1383857F2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7B18-3383-3D50-8C20-5BEC077F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AB5-A9F7-4D98-99BE-FEACF2DC7D02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882ED-B56B-9A80-5F85-FAA1E18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6C168-F5FA-C4E7-AC97-EBD89DF9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78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67B3-5D4D-BC5B-6B99-D84201FA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CEEC-9640-6650-D69F-30A453932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197E8-FD60-0396-F1A1-0FE7597A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EC8F6-4EB6-3A80-A622-1901DEA74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FF20E-5145-B9F1-4AB8-8DF45C452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04750-1C8D-0ED3-59FC-C3A62933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F69F-7445-44CA-A7D8-48AE21632197}" type="datetime1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1BD15-8105-C43D-E326-C3EA9663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DCF71-B75A-3FB9-851B-5E54C939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49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94C9-B9BD-F09B-AEAD-B1F27EB5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B320D-ECA2-4FD2-641D-6E5F810F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431A-2F6B-41F3-A093-685486D265B7}" type="datetime1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52687-2408-7C9F-45CC-B7ED5A0D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45A00-7664-57C2-AC57-E3ABE5F0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11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34D5A-ADF9-6D2D-8428-1EE3665B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69F8-E5A7-4968-97CE-E7F3196A81F6}" type="datetime1">
              <a:rPr lang="en-IN" smtClean="0"/>
              <a:t>26-11-2022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783A-1879-D93E-AF3A-280CB953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395A4-0573-4C99-C148-2BC2ABD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3C09-84E2-A219-2553-86ED766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87A6-25A6-B0C0-5E70-E805F510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D1365-243F-4749-C3D6-6E5299BDF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D28BF-4530-85B8-AA65-13CAB6AE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C0D5-2956-4921-80D4-D8FCB6E9E634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4E479-3CC9-9947-E7EF-D085CDCE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B88E0-C65B-867D-0BA1-9020251A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9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59F3-62B6-B951-6F8D-3B385570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EE285-7F85-7503-61D1-D7B077FC2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CF0A4-25E6-340B-D976-750937A57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665D-1243-1A6F-9680-DCFBC400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8250-3D14-46DF-96CF-7A9CEFE44CD7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E0F62-51F1-AD53-744B-F86D5D14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C314-F2C0-9CA9-DA39-8BAA321F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87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E831D-36AC-33B8-C7B9-0FD913C9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B1E9F-55C2-176E-5E69-9942721A3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FAFF-D42A-0EC3-92D3-B394938A8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41452-D10A-491A-B757-01543C556180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6287F-EA0B-142D-7556-A9623A706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VLSI Excellence - Gyan Chand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968B-544C-68CD-3782-6267FC2C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0235-A85F-4B8D-9FD4-70931AA9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2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6053" y="611922"/>
            <a:ext cx="6304547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#03 : Data Types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1954F-18D3-95DD-B5F2-6FC1DE590B0D}"/>
              </a:ext>
            </a:extLst>
          </p:cNvPr>
          <p:cNvSpPr txBox="1"/>
          <p:nvPr/>
        </p:nvSpPr>
        <p:spPr>
          <a:xfrm>
            <a:off x="1299411" y="1992429"/>
            <a:ext cx="100198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Value Set: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Verilog HDL consists only four basic values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Almost all Verilog data types store all these values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are –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A) 0 (Logic Zero or False Condition)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B) 1 (Logic One or True Condition)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C) X (Unknown Logic Value)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D) Z (High Impedance State)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3B61-2961-3771-652E-3835A9D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B425-8782-4CBB-98ED-475ED30236B2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B3D1-616A-C156-56F2-61A67FD6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5020-662D-6186-067B-1A042D40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1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468" y="400468"/>
            <a:ext cx="10497954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#03 : Data Types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1954F-18D3-95DD-B5F2-6FC1DE590B0D}"/>
              </a:ext>
            </a:extLst>
          </p:cNvPr>
          <p:cNvSpPr txBox="1"/>
          <p:nvPr/>
        </p:nvSpPr>
        <p:spPr>
          <a:xfrm>
            <a:off x="1299411" y="1992429"/>
            <a:ext cx="100198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Wire: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Represents a physical wire in a circuit and is used to connect gates or modules.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A value of a wire can be read but not assigned to, in a procedural block or in a function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A wire does not store its value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Must be driven by a continuous assignment statement  </a:t>
            </a:r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2CBF3-FD51-4F61-047E-35F47AF193AB}"/>
              </a:ext>
            </a:extLst>
          </p:cNvPr>
          <p:cNvSpPr txBox="1"/>
          <p:nvPr/>
        </p:nvSpPr>
        <p:spPr>
          <a:xfrm>
            <a:off x="1698859" y="3983700"/>
            <a:ext cx="4494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wire wire_variable_scaler;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wire [MSB : LSB] wire_variable_vector;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A835D-AC33-017E-A6DA-94342D42DC01}"/>
              </a:ext>
            </a:extLst>
          </p:cNvPr>
          <p:cNvSpPr txBox="1"/>
          <p:nvPr/>
        </p:nvSpPr>
        <p:spPr>
          <a:xfrm>
            <a:off x="7068152" y="3829696"/>
            <a:ext cx="4251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3.1: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wire a;     //simple 1 wire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wire b;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wire c;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wire [7:0] data; // A cable of 8 wires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assign c = a &amp; b;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9A75F7-7AED-4F9F-8881-1CE89398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8534-8700-4CFC-9A8C-358E42C6B9B0}" type="datetime1">
              <a:rPr lang="en-IN" smtClean="0"/>
              <a:t>26-11-2022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C1835-8292-7BB7-FC40-C389180D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6DAA39-8176-D591-A3BB-502E2D43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5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468" y="400468"/>
            <a:ext cx="10497954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#03 : Data Types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1954F-18D3-95DD-B5F2-6FC1DE590B0D}"/>
              </a:ext>
            </a:extLst>
          </p:cNvPr>
          <p:cNvSpPr txBox="1"/>
          <p:nvPr/>
        </p:nvSpPr>
        <p:spPr>
          <a:xfrm>
            <a:off x="1299411" y="1992429"/>
            <a:ext cx="100198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Reg: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Declare type reg for all data objects on the left hand side of expressions in procedural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blocks (initial and always) and functions.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Reg data type must be used for latches, flip-flops and memories</a:t>
            </a:r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57A43-09C5-7ED0-F9A1-6E2795FA4EBD}"/>
              </a:ext>
            </a:extLst>
          </p:cNvPr>
          <p:cNvSpPr txBox="1"/>
          <p:nvPr/>
        </p:nvSpPr>
        <p:spPr>
          <a:xfrm>
            <a:off x="1463040" y="4020880"/>
            <a:ext cx="3917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reg reg_variable_1_bit;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reg [MSB : LSB] reg_variable_vector;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5DD69-9F5C-D21E-568A-D24E0C26EE68}"/>
              </a:ext>
            </a:extLst>
          </p:cNvPr>
          <p:cNvSpPr txBox="1"/>
          <p:nvPr/>
        </p:nvSpPr>
        <p:spPr>
          <a:xfrm>
            <a:off x="7188467" y="4092523"/>
            <a:ext cx="400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3.2: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reg a;  // simple 1 bit reg variable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reg b;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reg [7:0] data;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852D9D-1550-21E7-A8E9-F311FBB3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72E9-B6A9-49D1-8C18-1A147D285302}" type="datetime1">
              <a:rPr lang="en-IN" smtClean="0"/>
              <a:t>26-11-2022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FBA20E-7AF1-B075-6C9A-C3323F29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C0FD3D-9133-09BF-894A-B2BCD626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08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468" y="400468"/>
            <a:ext cx="10497954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#03 : Data Types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1954F-18D3-95DD-B5F2-6FC1DE590B0D}"/>
              </a:ext>
            </a:extLst>
          </p:cNvPr>
          <p:cNvSpPr txBox="1"/>
          <p:nvPr/>
        </p:nvSpPr>
        <p:spPr>
          <a:xfrm>
            <a:off x="1299411" y="1992429"/>
            <a:ext cx="100198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 Input, Output, Inout: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These keywords declare input, output and bidirectional ports of a module or task.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Input and inout ports are of type wire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An output port can be configured to be of type wire or reg. The default type is wire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343BB-646F-2EA2-0DD5-DB2C2A67B5E1}"/>
              </a:ext>
            </a:extLst>
          </p:cNvPr>
          <p:cNvSpPr txBox="1"/>
          <p:nvPr/>
        </p:nvSpPr>
        <p:spPr>
          <a:xfrm>
            <a:off x="1594587" y="3830855"/>
            <a:ext cx="3984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input simple_port;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input [MSB : LSB] input_port_list;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output [MSB : LSB] output_port_list;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inout [MSB : LSB] inout_port_list;</a:t>
            </a:r>
          </a:p>
          <a:p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061C9-AB5F-A5B1-5C3D-595CD4457A1A}"/>
              </a:ext>
            </a:extLst>
          </p:cNvPr>
          <p:cNvSpPr txBox="1"/>
          <p:nvPr/>
        </p:nvSpPr>
        <p:spPr>
          <a:xfrm>
            <a:off x="5996539" y="3830855"/>
            <a:ext cx="6063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3.3: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module sample(a, b, c, d);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input a;  // input defaults to wire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input b;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output c;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output [2:0] d; /*two bit output, declare its output as reg */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reg [2:0] d;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0298E04-8A07-A310-83EA-486B6C1B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3A4D-71C8-4E9B-88F6-77C787069474}" type="datetime1">
              <a:rPr lang="en-IN" smtClean="0"/>
              <a:t>26-11-2022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1E1DBE-950D-A7FE-270F-E5E35D34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9517CF-5C84-B396-AA4E-9E472916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468" y="400468"/>
            <a:ext cx="10497954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#03 : Data Types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1954F-18D3-95DD-B5F2-6FC1DE590B0D}"/>
              </a:ext>
            </a:extLst>
          </p:cNvPr>
          <p:cNvSpPr txBox="1"/>
          <p:nvPr/>
        </p:nvSpPr>
        <p:spPr>
          <a:xfrm>
            <a:off x="1049152" y="1645918"/>
            <a:ext cx="1001989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 Integer: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 Integers are general purpose variables.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They are mainly used for loop indices, parameters, and constants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Implicitly they are type of reg but they store data as signed numbers however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explicitly declared reg types store data as unsigned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Default size is 32 bits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If they hold constants, during synthesis, synthesizer adjusts them to the minimum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width needed at compilation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D163B-A0B7-4337-61BB-A3716EBA1E2C}"/>
              </a:ext>
            </a:extLst>
          </p:cNvPr>
          <p:cNvSpPr txBox="1"/>
          <p:nvPr/>
        </p:nvSpPr>
        <p:spPr>
          <a:xfrm>
            <a:off x="1751797" y="4611917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integer integer_variable;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0B565-C8E3-465C-404D-4936BDB94F6D}"/>
              </a:ext>
            </a:extLst>
          </p:cNvPr>
          <p:cNvSpPr txBox="1"/>
          <p:nvPr/>
        </p:nvSpPr>
        <p:spPr>
          <a:xfrm>
            <a:off x="6476198" y="4611917"/>
            <a:ext cx="4689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3.4: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integer a; //single 32 bit integer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assign b= 63; // 63 defaults to a 7 bit variable 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FDE7CA-66DD-AD7F-F625-6418510F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32E0-B4A4-4898-8F81-EED83447B609}" type="datetime1">
              <a:rPr lang="en-IN" smtClean="0"/>
              <a:t>26-11-2022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6325AB-0488-4F36-7FB9-7ECDC194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F01235-4D22-8AB3-DD18-92B17D66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22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468" y="400468"/>
            <a:ext cx="10497954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#03 : Data Types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1954F-18D3-95DD-B5F2-6FC1DE590B0D}"/>
              </a:ext>
            </a:extLst>
          </p:cNvPr>
          <p:cNvSpPr txBox="1"/>
          <p:nvPr/>
        </p:nvSpPr>
        <p:spPr>
          <a:xfrm>
            <a:off x="1203159" y="1982803"/>
            <a:ext cx="100198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 Supply0, Supply1: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 Supply0 and Supply1 define wires tied to Logic 0 (Ground) and Logic 1 (Power),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8D3C2-559E-5179-D5EC-0C11B67EE93C}"/>
              </a:ext>
            </a:extLst>
          </p:cNvPr>
          <p:cNvSpPr txBox="1"/>
          <p:nvPr/>
        </p:nvSpPr>
        <p:spPr>
          <a:xfrm>
            <a:off x="1795112" y="3840479"/>
            <a:ext cx="3291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supply0 logic_0_wire;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Supply1 logic_1_wire;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E71AD-480D-8F99-322B-939539699987}"/>
              </a:ext>
            </a:extLst>
          </p:cNvPr>
          <p:cNvSpPr txBox="1"/>
          <p:nvPr/>
        </p:nvSpPr>
        <p:spPr>
          <a:xfrm>
            <a:off x="6724851" y="3840479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3.5: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supply0 gnd_wire;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supply1 pwr_wire;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6D56BF-1023-B65D-1D15-47A066F1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C180-0A0F-4149-8E15-FBCE8A01DBA8}" type="datetime1">
              <a:rPr lang="en-IN" smtClean="0"/>
              <a:t>26-11-2022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E548AA-5A35-6391-B79F-647DE795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C74BF3-629E-2D78-94C2-DF9D832A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5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468" y="400468"/>
            <a:ext cx="10497954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#03 : Data Types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1954F-18D3-95DD-B5F2-6FC1DE590B0D}"/>
              </a:ext>
            </a:extLst>
          </p:cNvPr>
          <p:cNvSpPr txBox="1"/>
          <p:nvPr/>
        </p:nvSpPr>
        <p:spPr>
          <a:xfrm>
            <a:off x="1203159" y="1982803"/>
            <a:ext cx="100198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 Time: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 A 64-bits quantity that can be used in conjunction with the $time system task to hold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simulation time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Time is not used for synthesis (Not Synthesizable) and hence only used for simulation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06C6B-0F8E-1613-5191-9DD4C6F9C6F2}"/>
              </a:ext>
            </a:extLst>
          </p:cNvPr>
          <p:cNvSpPr txBox="1"/>
          <p:nvPr/>
        </p:nvSpPr>
        <p:spPr>
          <a:xfrm>
            <a:off x="1809549" y="4312118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time time_variable;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F8E55-67A4-233E-EDD3-5ABE7E40D474}"/>
              </a:ext>
            </a:extLst>
          </p:cNvPr>
          <p:cNvSpPr txBox="1"/>
          <p:nvPr/>
        </p:nvSpPr>
        <p:spPr>
          <a:xfrm>
            <a:off x="7090613" y="4312118"/>
            <a:ext cx="3824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3.6: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time current_simulation_time;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current_simulation_time = $time;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636A22-69BD-C56F-51F7-BF7A4EC6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10B8-4769-4A4C-900E-AFA0947F30E2}" type="datetime1">
              <a:rPr lang="en-IN" smtClean="0"/>
              <a:t>26-11-2022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B443DB-B8E8-C77D-6219-946F465A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E2E2DF-9ADB-943C-905E-6E313331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44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1A72-B460-8E16-4D37-5A297FC2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468" y="400468"/>
            <a:ext cx="10497954" cy="831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#03 : Data Types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1954F-18D3-95DD-B5F2-6FC1DE590B0D}"/>
              </a:ext>
            </a:extLst>
          </p:cNvPr>
          <p:cNvSpPr txBox="1"/>
          <p:nvPr/>
        </p:nvSpPr>
        <p:spPr>
          <a:xfrm>
            <a:off x="1203159" y="1982803"/>
            <a:ext cx="100198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3.8. Parameter: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Parameters allows constants like word length to be defined symbolically in one place.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This makes it easy to change the word length later, by changing only the parameter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A9AC9-DD81-B20F-1D4E-C25588244A72}"/>
              </a:ext>
            </a:extLst>
          </p:cNvPr>
          <p:cNvSpPr txBox="1"/>
          <p:nvPr/>
        </p:nvSpPr>
        <p:spPr>
          <a:xfrm>
            <a:off x="1892968" y="3852240"/>
            <a:ext cx="4109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par1 = value1;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par2 = value2,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par3 = value3, . . . 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[range] param4 = value4;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8FCAC-3CB7-A170-23B0-501815D6F8A6}"/>
              </a:ext>
            </a:extLst>
          </p:cNvPr>
          <p:cNvSpPr txBox="1"/>
          <p:nvPr/>
        </p:nvSpPr>
        <p:spPr>
          <a:xfrm>
            <a:off x="6716828" y="3852240"/>
            <a:ext cx="4390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3.7: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parameter NUM_OF_BITS = 8;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parameter ADD = 2’b00, SUB = 2’b01;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[2:0] Last_State = 3’b111;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656274-D553-2802-8C38-4C353A74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B2B-C058-4FF6-9B2D-2E76DDA40098}" type="datetime1">
              <a:rPr lang="en-IN" smtClean="0"/>
              <a:t>26-11-2022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7CB03D-2963-4ACF-AF47-2C153A38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VLSI Excellence - Gyan Chand Dhaka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6C8D11-E509-D540-0218-1F0307A8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235-A85F-4B8D-9FD4-70931AA9A63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43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915</Words>
  <Application>Microsoft Office PowerPoint</Application>
  <PresentationFormat>Widescreen</PresentationFormat>
  <Paragraphs>138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Module #03 : Data Types  </vt:lpstr>
      <vt:lpstr>Module #03 : Data Types  </vt:lpstr>
      <vt:lpstr>Module #03 : Data Types  </vt:lpstr>
      <vt:lpstr>Module #03 : Data Types  </vt:lpstr>
      <vt:lpstr>Module #03 : Data Types  </vt:lpstr>
      <vt:lpstr>Module #03 : Data Types  </vt:lpstr>
      <vt:lpstr>Module #03 : Data Types  </vt:lpstr>
      <vt:lpstr>Module #03 : Data Types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#01 : Introduction to Verilog HDL</dc:title>
  <dc:creator>Gyan Dhaka</dc:creator>
  <cp:lastModifiedBy>Gyan Dhaka</cp:lastModifiedBy>
  <cp:revision>42</cp:revision>
  <dcterms:created xsi:type="dcterms:W3CDTF">2022-09-17T10:42:56Z</dcterms:created>
  <dcterms:modified xsi:type="dcterms:W3CDTF">2022-11-26T11:12:02Z</dcterms:modified>
</cp:coreProperties>
</file>