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6BE38DC-B041-449C-99C1-A49C0286C5F8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19834AC-3991-409C-952E-2C9429BFD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4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38DC-B041-449C-99C1-A49C0286C5F8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4AC-3991-409C-952E-2C9429BFD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47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38DC-B041-449C-99C1-A49C0286C5F8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4AC-3991-409C-952E-2C9429BFD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006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38DC-B041-449C-99C1-A49C0286C5F8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4AC-3991-409C-952E-2C9429BFDFD6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814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38DC-B041-449C-99C1-A49C0286C5F8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4AC-3991-409C-952E-2C9429BFD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150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38DC-B041-449C-99C1-A49C0286C5F8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4AC-3991-409C-952E-2C9429BFD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549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38DC-B041-449C-99C1-A49C0286C5F8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4AC-3991-409C-952E-2C9429BFD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673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38DC-B041-449C-99C1-A49C0286C5F8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4AC-3991-409C-952E-2C9429BFD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815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38DC-B041-449C-99C1-A49C0286C5F8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4AC-3991-409C-952E-2C9429BFD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27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38DC-B041-449C-99C1-A49C0286C5F8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4AC-3991-409C-952E-2C9429BFD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42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38DC-B041-449C-99C1-A49C0286C5F8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4AC-3991-409C-952E-2C9429BFD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49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38DC-B041-449C-99C1-A49C0286C5F8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4AC-3991-409C-952E-2C9429BFD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29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38DC-B041-449C-99C1-A49C0286C5F8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4AC-3991-409C-952E-2C9429BFD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72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38DC-B041-449C-99C1-A49C0286C5F8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4AC-3991-409C-952E-2C9429BFD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6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38DC-B041-449C-99C1-A49C0286C5F8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4AC-3991-409C-952E-2C9429BFD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76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38DC-B041-449C-99C1-A49C0286C5F8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4AC-3991-409C-952E-2C9429BFD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7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38DC-B041-449C-99C1-A49C0286C5F8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4AC-3991-409C-952E-2C9429BFD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86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38DC-B041-449C-99C1-A49C0286C5F8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834AC-3991-409C-952E-2C9429BFD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949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C00C5-98DF-405C-8D15-C74CF44DE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A|B </a:t>
            </a:r>
            <a:r>
              <a:rPr lang="ru-RU" dirty="0"/>
              <a:t>Тестирование продуктовой гипотезы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450F06-4C20-4F66-AE03-8304AD7EF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9693" y="6185440"/>
            <a:ext cx="2189549" cy="437302"/>
          </a:xfrm>
        </p:spPr>
        <p:txBody>
          <a:bodyPr/>
          <a:lstStyle/>
          <a:p>
            <a:r>
              <a:rPr lang="en-US" dirty="0" err="1"/>
              <a:t>Skycrossroads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59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0B732-A243-4584-8B07-EC73A9EC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эксперимента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01967C-3F8C-4E32-BA40-0A5DE93BA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случайным образом выбрали 6 точек продаж, в которых клиентам за покупку от 100 рублей начислялось в два раза больше баллов лояльности.</a:t>
            </a:r>
          </a:p>
          <a:p>
            <a:r>
              <a:rPr lang="ru-RU" dirty="0"/>
              <a:t>Мы хотим проверить увеличивается ли сумма покупок, с увеличением количества баллов лояльности для наших клиентов.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7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D1D35-0BAB-493C-A0DB-C2FC725B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эксперимента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A3D9F8-4E1F-4892-8853-72D620FF8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69589"/>
            <a:ext cx="4681290" cy="354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17648E-355D-4354-B644-AA8BBC108A2F}"/>
              </a:ext>
            </a:extLst>
          </p:cNvPr>
          <p:cNvSpPr txBox="1"/>
          <p:nvPr/>
        </p:nvSpPr>
        <p:spPr>
          <a:xfrm>
            <a:off x="5822703" y="2509284"/>
            <a:ext cx="58371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графике ось «</a:t>
            </a:r>
            <a:r>
              <a:rPr lang="en-US" dirty="0"/>
              <a:t>count</a:t>
            </a:r>
            <a:r>
              <a:rPr lang="ru-RU" dirty="0"/>
              <a:t>» это уникальное количество наших клиентов, а ось «</a:t>
            </a:r>
            <a:r>
              <a:rPr lang="en-US" dirty="0" err="1"/>
              <a:t>sum_pay</a:t>
            </a:r>
            <a:r>
              <a:rPr lang="ru-RU" dirty="0"/>
              <a:t>» это общее количество оплат.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Красными столбцами обозначена группа покупателей со стандартной акцией, а синими столбцами с тестовой акцией (повышенное увеличение баллов лояльности).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Отсюда мы видим, что в </a:t>
            </a:r>
            <a:r>
              <a:rPr lang="ru-RU" u="sng" dirty="0"/>
              <a:t>целом по всем точкам</a:t>
            </a:r>
            <a:r>
              <a:rPr lang="ru-RU" dirty="0"/>
              <a:t>, </a:t>
            </a:r>
            <a:r>
              <a:rPr lang="ru-RU" b="1" i="1" dirty="0"/>
              <a:t>тем клиентам, которым мы предложили повышенные баллы лояльности в сумме делали больше покупок.</a:t>
            </a:r>
          </a:p>
        </p:txBody>
      </p:sp>
    </p:spTree>
    <p:extLst>
      <p:ext uri="{BB962C8B-B14F-4D97-AF65-F5344CB8AC3E}">
        <p14:creationId xmlns:p14="http://schemas.microsoft.com/office/powerpoint/2010/main" val="130605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75796-3D0B-4D24-9A03-F02F3252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эффективности акции по точкам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79B7C-0E8A-4B98-B623-60BE10E2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говорилось выше, всего уникальных точек, в которых мы тестировали нашу акцию – 6. А именно это точки под номерами </a:t>
            </a:r>
            <a:r>
              <a:rPr lang="ru-RU" strike="sngStrike" dirty="0"/>
              <a:t>1199</a:t>
            </a:r>
            <a:r>
              <a:rPr lang="ru-RU" dirty="0"/>
              <a:t>, 1182, 1178, 1179, </a:t>
            </a:r>
            <a:r>
              <a:rPr lang="ru-RU" strike="sngStrike" dirty="0"/>
              <a:t>1186</a:t>
            </a:r>
            <a:r>
              <a:rPr lang="ru-RU" dirty="0"/>
              <a:t>, </a:t>
            </a:r>
            <a:r>
              <a:rPr lang="ru-RU" strike="sngStrike" dirty="0"/>
              <a:t>1188</a:t>
            </a:r>
            <a:r>
              <a:rPr lang="ru-RU" dirty="0"/>
              <a:t>.</a:t>
            </a:r>
          </a:p>
          <a:p>
            <a:r>
              <a:rPr lang="ru-RU" dirty="0"/>
              <a:t>Мы провели проверку данных на адекватность и выяснили, что в точке 1199 нет контрольных наблюдений для анализа, в точке 1186 и 1188 не достаточно наблюдений, для проведения анализа.</a:t>
            </a:r>
          </a:p>
        </p:txBody>
      </p:sp>
    </p:spTree>
    <p:extLst>
      <p:ext uri="{BB962C8B-B14F-4D97-AF65-F5344CB8AC3E}">
        <p14:creationId xmlns:p14="http://schemas.microsoft.com/office/powerpoint/2010/main" val="216233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37228-AA36-4EED-8062-B8532447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12" y="186593"/>
            <a:ext cx="9905998" cy="1478570"/>
          </a:xfrm>
        </p:spPr>
        <p:txBody>
          <a:bodyPr/>
          <a:lstStyle/>
          <a:p>
            <a:r>
              <a:rPr lang="ru-RU" dirty="0"/>
              <a:t>Анализ эффективности акции по точкам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119341C7-E0B6-4B46-A6D1-E0A030C42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55" y="3700418"/>
            <a:ext cx="2530379" cy="1914403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132E4DF-42B3-4711-8DF3-669F5D1C9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55" y="1664605"/>
            <a:ext cx="2530379" cy="190772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4A6436E-13A6-4F32-9C04-3C1B8C547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0" y="1664605"/>
            <a:ext cx="5221234" cy="39502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86587C-5EA6-456D-9528-99770D109CC0}"/>
              </a:ext>
            </a:extLst>
          </p:cNvPr>
          <p:cNvSpPr txBox="1"/>
          <p:nvPr/>
        </p:nvSpPr>
        <p:spPr>
          <a:xfrm>
            <a:off x="4963151" y="1701240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Точка 1179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AE4D2DB-DBD1-4EF6-BB12-8CDF16BE41E3}"/>
              </a:ext>
            </a:extLst>
          </p:cNvPr>
          <p:cNvSpPr/>
          <p:nvPr/>
        </p:nvSpPr>
        <p:spPr>
          <a:xfrm>
            <a:off x="7708144" y="1701240"/>
            <a:ext cx="129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Точка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1178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52809AB-A31D-4204-BA58-CE2625BF40DE}"/>
              </a:ext>
            </a:extLst>
          </p:cNvPr>
          <p:cNvSpPr/>
          <p:nvPr/>
        </p:nvSpPr>
        <p:spPr>
          <a:xfrm>
            <a:off x="7681314" y="3727618"/>
            <a:ext cx="129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Точка 1182</a:t>
            </a:r>
          </a:p>
        </p:txBody>
      </p:sp>
    </p:spTree>
    <p:extLst>
      <p:ext uri="{BB962C8B-B14F-4D97-AF65-F5344CB8AC3E}">
        <p14:creationId xmlns:p14="http://schemas.microsoft.com/office/powerpoint/2010/main" val="375746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AFE15-6517-4C33-9058-15E14BC2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эффективности акции по точкам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65101B-DE7A-43F2-9F2C-D676A691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 графика для точки 1179 мы видим, что в среднем и группа А и группа Б покупали в равной степени, поэтому мы не можем судить об эффективности проведенной акции.</a:t>
            </a:r>
          </a:p>
          <a:p>
            <a:r>
              <a:rPr lang="ru-RU" dirty="0"/>
              <a:t>На графике 1178 мы видим, что количество совершенных покупок не однородно у групп А и Б, но в среднем они скорее равны, чем нет.</a:t>
            </a:r>
          </a:p>
          <a:p>
            <a:r>
              <a:rPr lang="ru-RU" dirty="0"/>
              <a:t>А на графике 1182 видно, что количество совершенных покупок не однородно у групп А и Б и в среднем даже не равны.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1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37F6A-EDDA-4792-B8FC-FFD55E10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4" y="57745"/>
            <a:ext cx="9905998" cy="1478570"/>
          </a:xfrm>
        </p:spPr>
        <p:txBody>
          <a:bodyPr/>
          <a:lstStyle/>
          <a:p>
            <a:r>
              <a:rPr lang="ru-RU" dirty="0"/>
              <a:t>Анализ длительности регистраций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5B53475-7481-43EB-A4A2-1FF98C0F4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95" y="1246311"/>
            <a:ext cx="5266826" cy="3541712"/>
          </a:xfr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5AAE57F-472D-4E10-8B2E-07390BB64DB2}"/>
              </a:ext>
            </a:extLst>
          </p:cNvPr>
          <p:cNvCxnSpPr/>
          <p:nvPr/>
        </p:nvCxnSpPr>
        <p:spPr>
          <a:xfrm flipV="1">
            <a:off x="1510792" y="1485769"/>
            <a:ext cx="4585208" cy="3062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FF1931-8F36-4A24-A986-C31B9427C995}"/>
              </a:ext>
            </a:extLst>
          </p:cNvPr>
          <p:cNvSpPr txBox="1"/>
          <p:nvPr/>
        </p:nvSpPr>
        <p:spPr>
          <a:xfrm>
            <a:off x="6605873" y="1432117"/>
            <a:ext cx="5150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вертикальной оси у нас количество недель, которые пользователи находятся с нами, а по горизонтальной оси сумма их покупок.</a:t>
            </a:r>
          </a:p>
          <a:p>
            <a:endParaRPr lang="ru-RU" sz="2000" dirty="0"/>
          </a:p>
          <a:p>
            <a:r>
              <a:rPr lang="ru-RU" dirty="0"/>
              <a:t>Если посмотреть на график, можно увидеть, что скопление точек в основном находится по направлению прямой. </a:t>
            </a:r>
          </a:p>
          <a:p>
            <a:endParaRPr lang="ru-RU" dirty="0"/>
          </a:p>
          <a:p>
            <a:r>
              <a:rPr lang="ru-RU" dirty="0"/>
              <a:t>Отсюда можно сделать вывод о том, что чем дольше пользователи находятся с нами, тем больше сумма их покупок.</a:t>
            </a:r>
          </a:p>
        </p:txBody>
      </p:sp>
    </p:spTree>
    <p:extLst>
      <p:ext uri="{BB962C8B-B14F-4D97-AF65-F5344CB8AC3E}">
        <p14:creationId xmlns:p14="http://schemas.microsoft.com/office/powerpoint/2010/main" val="110520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151EC-B725-40AE-A352-AC350F79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2389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Выводы и 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540321-A6E0-4088-8543-7A082ED0D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8353"/>
            <a:ext cx="9905999" cy="3541714"/>
          </a:xfrm>
        </p:spPr>
        <p:txBody>
          <a:bodyPr/>
          <a:lstStyle/>
          <a:p>
            <a:r>
              <a:rPr lang="ru-RU" sz="1600" dirty="0"/>
              <a:t>Что касается эксперимента в общем, мы можем сделать вывод, что пользователи, которым давали дополнительные баллы лояльности в рамках акции покупали в сумме больше, чем пользователи без такой акции.</a:t>
            </a:r>
          </a:p>
          <a:p>
            <a:r>
              <a:rPr lang="ru-RU" sz="1600" dirty="0"/>
              <a:t>При анализе по точкам выяснилось, что при детальном сравнении, картина не такая однозначная. Скорее всего это из-за нехватки данных по экспериментам.</a:t>
            </a:r>
          </a:p>
          <a:p>
            <a:r>
              <a:rPr lang="ru-RU" sz="1600" dirty="0"/>
              <a:t>А так же мы выяснили, что чем дольше наши пользователи находятся с нами, тем больше покупок они делают в сумме.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E8D06-3652-400C-84C0-109A92CFE812}"/>
              </a:ext>
            </a:extLst>
          </p:cNvPr>
          <p:cNvSpPr txBox="1"/>
          <p:nvPr/>
        </p:nvSpPr>
        <p:spPr>
          <a:xfrm>
            <a:off x="1384917" y="3950563"/>
            <a:ext cx="9463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Основные рекомендации:</a:t>
            </a:r>
          </a:p>
          <a:p>
            <a:pPr marL="342900" indent="-342900">
              <a:buAutoNum type="arabicPeriod"/>
            </a:pPr>
            <a:r>
              <a:rPr lang="ru-RU" dirty="0"/>
              <a:t>Для более детального анализа провести данную акцию для большего количества точек. Чтобы собрать еще больше информации для точного анализа проведенной акции.</a:t>
            </a:r>
          </a:p>
          <a:p>
            <a:pPr marL="342900" indent="-342900">
              <a:buAutoNum type="arabicPeriod"/>
            </a:pPr>
            <a:r>
              <a:rPr lang="ru-RU" dirty="0"/>
              <a:t>Укреплять базу наших клиентов, потому что мы увидели зависимость между тем, как долго с нами находится клиент и суммой их покупок.</a:t>
            </a:r>
          </a:p>
          <a:p>
            <a:pPr marL="342900" indent="-342900">
              <a:buAutoNum type="arabicPeriod"/>
            </a:pPr>
            <a:r>
              <a:rPr lang="ru-RU" dirty="0"/>
              <a:t>Чаще устраивать такие акции, потому что общая сумма покупок у тестовой группы все же выше.</a:t>
            </a:r>
          </a:p>
        </p:txBody>
      </p:sp>
    </p:spTree>
    <p:extLst>
      <p:ext uri="{BB962C8B-B14F-4D97-AF65-F5344CB8AC3E}">
        <p14:creationId xmlns:p14="http://schemas.microsoft.com/office/powerpoint/2010/main" val="901711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113</TotalTime>
  <Words>510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Tw Cen MT</vt:lpstr>
      <vt:lpstr>Контур</vt:lpstr>
      <vt:lpstr>A|B Тестирование продуктовой гипотезы</vt:lpstr>
      <vt:lpstr>Суть эксперимента</vt:lpstr>
      <vt:lpstr>Результаты эксперимента</vt:lpstr>
      <vt:lpstr>Анализ эффективности акции по точкам</vt:lpstr>
      <vt:lpstr>Анализ эффективности акции по точкам</vt:lpstr>
      <vt:lpstr>Анализ эффективности акции по точкам</vt:lpstr>
      <vt:lpstr>Анализ длительности регистраций</vt:lpstr>
      <vt:lpstr>Выводы и 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A|B Тестирование продуктовой гипотезы</dc:title>
  <dc:creator>Meteos PC's</dc:creator>
  <cp:lastModifiedBy>Любимов Валерий</cp:lastModifiedBy>
  <cp:revision>1</cp:revision>
  <dcterms:created xsi:type="dcterms:W3CDTF">2023-02-16T15:34:27Z</dcterms:created>
  <dcterms:modified xsi:type="dcterms:W3CDTF">2023-02-16T17:27:56Z</dcterms:modified>
</cp:coreProperties>
</file>