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9" r:id="rId2"/>
    <p:sldId id="260" r:id="rId3"/>
    <p:sldId id="261" r:id="rId4"/>
    <p:sldId id="264" r:id="rId5"/>
    <p:sldId id="316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70" r:id="rId14"/>
    <p:sldId id="273" r:id="rId15"/>
    <p:sldId id="271" r:id="rId16"/>
    <p:sldId id="272" r:id="rId17"/>
    <p:sldId id="274" r:id="rId18"/>
    <p:sldId id="308" r:id="rId19"/>
    <p:sldId id="283" r:id="rId20"/>
    <p:sldId id="311" r:id="rId21"/>
    <p:sldId id="312" r:id="rId22"/>
    <p:sldId id="313" r:id="rId23"/>
    <p:sldId id="314" r:id="rId24"/>
    <p:sldId id="317" r:id="rId25"/>
    <p:sldId id="284" r:id="rId26"/>
    <p:sldId id="286" r:id="rId27"/>
    <p:sldId id="287" r:id="rId28"/>
    <p:sldId id="290" r:id="rId29"/>
    <p:sldId id="291" r:id="rId30"/>
    <p:sldId id="293" r:id="rId31"/>
    <p:sldId id="292" r:id="rId32"/>
    <p:sldId id="294" r:id="rId33"/>
    <p:sldId id="310" r:id="rId34"/>
    <p:sldId id="296" r:id="rId35"/>
    <p:sldId id="302" r:id="rId36"/>
    <p:sldId id="315" r:id="rId37"/>
    <p:sldId id="300" r:id="rId38"/>
    <p:sldId id="304" r:id="rId39"/>
    <p:sldId id="303" r:id="rId40"/>
    <p:sldId id="305" r:id="rId41"/>
    <p:sldId id="306" r:id="rId42"/>
    <p:sldId id="331" r:id="rId43"/>
    <p:sldId id="319" r:id="rId44"/>
    <p:sldId id="320" r:id="rId45"/>
    <p:sldId id="321" r:id="rId46"/>
    <p:sldId id="309" r:id="rId47"/>
    <p:sldId id="322" r:id="rId48"/>
    <p:sldId id="297" r:id="rId49"/>
    <p:sldId id="323" r:id="rId50"/>
    <p:sldId id="324" r:id="rId51"/>
    <p:sldId id="325" r:id="rId52"/>
    <p:sldId id="307" r:id="rId53"/>
    <p:sldId id="326" r:id="rId54"/>
    <p:sldId id="327" r:id="rId55"/>
    <p:sldId id="328" r:id="rId56"/>
    <p:sldId id="329" r:id="rId57"/>
    <p:sldId id="301" r:id="rId58"/>
    <p:sldId id="332" r:id="rId59"/>
    <p:sldId id="269" r:id="rId60"/>
    <p:sldId id="268" r:id="rId6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514" userDrawn="1">
          <p15:clr>
            <a:srgbClr val="A4A3A4"/>
          </p15:clr>
        </p15:guide>
        <p15:guide id="4" orient="horz" pos="845" userDrawn="1">
          <p15:clr>
            <a:srgbClr val="A4A3A4"/>
          </p15:clr>
        </p15:guide>
        <p15:guide id="5" orient="horz" pos="4156" userDrawn="1">
          <p15:clr>
            <a:srgbClr val="A4A3A4"/>
          </p15:clr>
        </p15:guide>
        <p15:guide id="6" pos="1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A66"/>
    <a:srgbClr val="FFD477"/>
    <a:srgbClr val="FF8D5E"/>
    <a:srgbClr val="FF2C6A"/>
    <a:srgbClr val="FF627E"/>
    <a:srgbClr val="FF5B76"/>
    <a:srgbClr val="FF7760"/>
    <a:srgbClr val="FF1268"/>
    <a:srgbClr val="FF8967"/>
    <a:srgbClr val="FF8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06" autoAdjust="0"/>
    <p:restoredTop sz="93765" autoAdjust="0"/>
  </p:normalViewPr>
  <p:slideViewPr>
    <p:cSldViewPr showGuides="1">
      <p:cViewPr varScale="1">
        <p:scale>
          <a:sx n="67" d="100"/>
          <a:sy n="67" d="100"/>
        </p:scale>
        <p:origin x="773" y="58"/>
      </p:cViewPr>
      <p:guideLst>
        <p:guide orient="horz" pos="2160"/>
        <p:guide pos="3840"/>
        <p:guide pos="7514"/>
        <p:guide orient="horz" pos="845"/>
        <p:guide orient="horz" pos="4156"/>
        <p:guide pos="1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14BBD-E19B-4189-A24F-E90DA941A8EA}" type="datetimeFigureOut">
              <a:rPr lang="ko-KR" altLang="en-US" smtClean="0"/>
              <a:pPr/>
              <a:t>2018-12-11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A1E5C-A170-4A54-8D52-6012EB27D3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2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1E5C-A170-4A54-8D52-6012EB27D3D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1E5C-A170-4A54-8D52-6012EB27D3D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796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CBA78-07EE-4A10-90DF-C3EC8A21098C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745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CBA78-07EE-4A10-90DF-C3EC8A21098C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467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CBA78-07EE-4A10-90DF-C3EC8A21098C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990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CBA78-07EE-4A10-90DF-C3EC8A21098C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226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2000">
                <a:srgbClr val="FF1268"/>
              </a:gs>
              <a:gs pos="0">
                <a:srgbClr val="FF1268"/>
              </a:gs>
              <a:gs pos="100000">
                <a:srgbClr val="FF8D5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44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1181528"/>
          </a:xfrm>
          <a:prstGeom prst="rect">
            <a:avLst/>
          </a:prstGeom>
          <a:gradFill flip="none" rotWithShape="1">
            <a:gsLst>
              <a:gs pos="72000">
                <a:srgbClr val="FF1268"/>
              </a:gs>
              <a:gs pos="0">
                <a:srgbClr val="FF1268"/>
              </a:gs>
              <a:gs pos="100000">
                <a:srgbClr val="FF8D5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0800000">
            <a:off x="6919048" y="0"/>
            <a:ext cx="686035" cy="591409"/>
          </a:xfrm>
          <a:prstGeom prst="triangle">
            <a:avLst/>
          </a:prstGeom>
          <a:solidFill>
            <a:srgbClr val="FFCC73"/>
          </a:soli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9825093" y="0"/>
            <a:ext cx="2372538" cy="1166192"/>
            <a:chOff x="9791272" y="-9404"/>
            <a:chExt cx="2406359" cy="1182816"/>
          </a:xfrm>
        </p:grpSpPr>
        <p:sp>
          <p:nvSpPr>
            <p:cNvPr id="5" name="이등변 삼각형 4"/>
            <p:cNvSpPr/>
            <p:nvPr/>
          </p:nvSpPr>
          <p:spPr>
            <a:xfrm rot="10800000">
              <a:off x="9791272" y="582004"/>
              <a:ext cx="686035" cy="591408"/>
            </a:xfrm>
            <a:prstGeom prst="triangle">
              <a:avLst/>
            </a:prstGeom>
            <a:solidFill>
              <a:srgbClr val="FF5B76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10800000">
              <a:off x="10480799" y="582004"/>
              <a:ext cx="686035" cy="591408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>
              <a:off x="10136035" y="582004"/>
              <a:ext cx="686035" cy="591408"/>
            </a:xfrm>
            <a:prstGeom prst="triangle">
              <a:avLst/>
            </a:prstGeom>
            <a:solidFill>
              <a:srgbClr val="FF846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1166833" y="-9404"/>
              <a:ext cx="686035" cy="591408"/>
            </a:xfrm>
            <a:prstGeom prst="triangle">
              <a:avLst/>
            </a:prstGeom>
            <a:solidFill>
              <a:srgbClr val="FF5B76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10800000">
              <a:off x="11511596" y="-9404"/>
              <a:ext cx="686035" cy="591408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 rot="10800000">
              <a:off x="11166833" y="582004"/>
              <a:ext cx="686035" cy="591408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11511596" y="582004"/>
              <a:ext cx="686035" cy="591408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이등변 삼각형 25"/>
          <p:cNvSpPr/>
          <p:nvPr/>
        </p:nvSpPr>
        <p:spPr>
          <a:xfrm>
            <a:off x="11181321" y="1181528"/>
            <a:ext cx="676393" cy="583096"/>
          </a:xfrm>
          <a:prstGeom prst="triangle">
            <a:avLst/>
          </a:prstGeom>
          <a:solidFill>
            <a:srgbClr val="FF5B76"/>
          </a:soli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 userDrawn="1"/>
        </p:nvSpPr>
        <p:spPr>
          <a:xfrm rot="10800000">
            <a:off x="10843124" y="1181528"/>
            <a:ext cx="676393" cy="583096"/>
          </a:xfrm>
          <a:prstGeom prst="triangle">
            <a:avLst/>
          </a:prstGeom>
          <a:solidFill>
            <a:srgbClr val="FF2A66"/>
          </a:soli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83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22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897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36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jpeg"/><Relationship Id="rId4" Type="http://schemas.openxmlformats.org/officeDocument/2006/relationships/image" Target="../media/image60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servicedesignplatform.com/archives/45" TargetMode="External"/><Relationship Id="rId2" Type="http://schemas.openxmlformats.org/officeDocument/2006/relationships/hyperlink" Target="https://github.com/joaolcorreia/RFM-analysis/blob/master/RFM%20Analysis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.blog.naver.com/bestinall/221321162598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apply-rfm-principles-to-cluster-customers-with-k-means-fef9bcc9ab16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>
            <a:off x="4708834" y="2097890"/>
            <a:ext cx="2821385" cy="2384303"/>
          </a:xfrm>
          <a:prstGeom prst="triangle">
            <a:avLst/>
          </a:prstGeom>
          <a:noFill/>
          <a:ln w="38100" cap="sq">
            <a:solidFill>
              <a:srgbClr val="FF5B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00"/>
          </a:p>
        </p:txBody>
      </p:sp>
      <p:grpSp>
        <p:nvGrpSpPr>
          <p:cNvPr id="94" name="그룹 93"/>
          <p:cNvGrpSpPr/>
          <p:nvPr/>
        </p:nvGrpSpPr>
        <p:grpSpPr>
          <a:xfrm>
            <a:off x="4969746" y="2365781"/>
            <a:ext cx="2299560" cy="1982380"/>
            <a:chOff x="6694487" y="3035753"/>
            <a:chExt cx="1535811" cy="1323975"/>
          </a:xfrm>
        </p:grpSpPr>
        <p:sp>
          <p:nvSpPr>
            <p:cNvPr id="95" name="자유형 94"/>
            <p:cNvSpPr/>
            <p:nvPr/>
          </p:nvSpPr>
          <p:spPr>
            <a:xfrm>
              <a:off x="7244270" y="3035753"/>
              <a:ext cx="441961" cy="381001"/>
            </a:xfrm>
            <a:custGeom>
              <a:avLst/>
              <a:gdLst>
                <a:gd name="connsiteX0" fmla="*/ 220980 w 441961"/>
                <a:gd name="connsiteY0" fmla="*/ 0 h 381001"/>
                <a:gd name="connsiteX1" fmla="*/ 441961 w 441961"/>
                <a:gd name="connsiteY1" fmla="*/ 381001 h 381001"/>
                <a:gd name="connsiteX2" fmla="*/ 0 w 441961"/>
                <a:gd name="connsiteY2" fmla="*/ 381001 h 381001"/>
                <a:gd name="connsiteX3" fmla="*/ 220980 w 441961"/>
                <a:gd name="connsiteY3" fmla="*/ 0 h 381001"/>
                <a:gd name="connsiteX0" fmla="*/ 220980 w 441961"/>
                <a:gd name="connsiteY0" fmla="*/ 0 h 381001"/>
                <a:gd name="connsiteX1" fmla="*/ 441961 w 441961"/>
                <a:gd name="connsiteY1" fmla="*/ 381001 h 381001"/>
                <a:gd name="connsiteX2" fmla="*/ 226187 w 441961"/>
                <a:gd name="connsiteY2" fmla="*/ 374197 h 381001"/>
                <a:gd name="connsiteX3" fmla="*/ 0 w 441961"/>
                <a:gd name="connsiteY3" fmla="*/ 381001 h 381001"/>
                <a:gd name="connsiteX4" fmla="*/ 220980 w 441961"/>
                <a:gd name="connsiteY4" fmla="*/ 0 h 381001"/>
                <a:gd name="connsiteX0" fmla="*/ 226187 w 441961"/>
                <a:gd name="connsiteY0" fmla="*/ 374197 h 465637"/>
                <a:gd name="connsiteX1" fmla="*/ 0 w 441961"/>
                <a:gd name="connsiteY1" fmla="*/ 381001 h 465637"/>
                <a:gd name="connsiteX2" fmla="*/ 220980 w 441961"/>
                <a:gd name="connsiteY2" fmla="*/ 0 h 465637"/>
                <a:gd name="connsiteX3" fmla="*/ 441961 w 441961"/>
                <a:gd name="connsiteY3" fmla="*/ 381001 h 465637"/>
                <a:gd name="connsiteX4" fmla="*/ 317627 w 441961"/>
                <a:gd name="connsiteY4" fmla="*/ 465637 h 465637"/>
                <a:gd name="connsiteX0" fmla="*/ 226187 w 441961"/>
                <a:gd name="connsiteY0" fmla="*/ 374197 h 381001"/>
                <a:gd name="connsiteX1" fmla="*/ 0 w 441961"/>
                <a:gd name="connsiteY1" fmla="*/ 381001 h 381001"/>
                <a:gd name="connsiteX2" fmla="*/ 220980 w 441961"/>
                <a:gd name="connsiteY2" fmla="*/ 0 h 381001"/>
                <a:gd name="connsiteX3" fmla="*/ 441961 w 441961"/>
                <a:gd name="connsiteY3" fmla="*/ 381001 h 381001"/>
                <a:gd name="connsiteX0" fmla="*/ 0 w 441961"/>
                <a:gd name="connsiteY0" fmla="*/ 381001 h 381001"/>
                <a:gd name="connsiteX1" fmla="*/ 220980 w 441961"/>
                <a:gd name="connsiteY1" fmla="*/ 0 h 381001"/>
                <a:gd name="connsiteX2" fmla="*/ 441961 w 441961"/>
                <a:gd name="connsiteY2" fmla="*/ 381001 h 381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961" h="381001">
                  <a:moveTo>
                    <a:pt x="0" y="381001"/>
                  </a:moveTo>
                  <a:lnTo>
                    <a:pt x="220980" y="0"/>
                  </a:lnTo>
                  <a:lnTo>
                    <a:pt x="441961" y="381001"/>
                  </a:lnTo>
                </a:path>
              </a:pathLst>
            </a:cu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600"/>
            </a:p>
          </p:txBody>
        </p:sp>
        <p:sp>
          <p:nvSpPr>
            <p:cNvPr id="96" name="자유형 95"/>
            <p:cNvSpPr/>
            <p:nvPr/>
          </p:nvSpPr>
          <p:spPr>
            <a:xfrm>
              <a:off x="6694487" y="3826329"/>
              <a:ext cx="1535811" cy="533399"/>
            </a:xfrm>
            <a:custGeom>
              <a:avLst/>
              <a:gdLst>
                <a:gd name="connsiteX0" fmla="*/ 309372 w 1535811"/>
                <a:gd name="connsiteY0" fmla="*/ 0 h 533399"/>
                <a:gd name="connsiteX1" fmla="*/ 1226440 w 1535811"/>
                <a:gd name="connsiteY1" fmla="*/ 0 h 533399"/>
                <a:gd name="connsiteX2" fmla="*/ 1535811 w 1535811"/>
                <a:gd name="connsiteY2" fmla="*/ 533399 h 533399"/>
                <a:gd name="connsiteX3" fmla="*/ 0 w 1535811"/>
                <a:gd name="connsiteY3" fmla="*/ 533399 h 533399"/>
                <a:gd name="connsiteX4" fmla="*/ 309372 w 1535811"/>
                <a:gd name="connsiteY4" fmla="*/ 0 h 53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5811" h="533399">
                  <a:moveTo>
                    <a:pt x="309372" y="0"/>
                  </a:moveTo>
                  <a:lnTo>
                    <a:pt x="1226440" y="0"/>
                  </a:lnTo>
                  <a:lnTo>
                    <a:pt x="1535811" y="533399"/>
                  </a:lnTo>
                  <a:lnTo>
                    <a:pt x="0" y="533399"/>
                  </a:lnTo>
                  <a:lnTo>
                    <a:pt x="309372" y="0"/>
                  </a:lnTo>
                  <a:close/>
                </a:path>
              </a:pathLst>
            </a:cu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600" dirty="0"/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7012813" y="3429000"/>
              <a:ext cx="352425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7565263" y="3429000"/>
              <a:ext cx="352425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9" name="직사각형 98"/>
          <p:cNvSpPr/>
          <p:nvPr/>
        </p:nvSpPr>
        <p:spPr>
          <a:xfrm>
            <a:off x="5492825" y="3645808"/>
            <a:ext cx="1253403" cy="613478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ko-KR" sz="8800" spc="-150" dirty="0">
                <a:solidFill>
                  <a:schemeClr val="bg1"/>
                </a:solidFill>
                <a:latin typeface="Segoe UI" panose="020B0502040204020203" pitchFamily="34" charset="0"/>
                <a:ea typeface="나눔바른고딕" panose="020B0603020101020101" pitchFamily="50" charset="-127"/>
                <a:cs typeface="Segoe UI" panose="020B0502040204020203" pitchFamily="34" charset="0"/>
              </a:rPr>
              <a:t>POINT</a:t>
            </a:r>
            <a:endParaRPr lang="ko-KR" altLang="en-US" sz="8800" spc="-150" dirty="0">
              <a:solidFill>
                <a:schemeClr val="bg1"/>
              </a:solidFill>
              <a:latin typeface="Segoe UI" panose="020B0502040204020203" pitchFamily="34" charset="0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418427" y="3061321"/>
            <a:ext cx="1402199" cy="382462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LOTTE</a:t>
            </a:r>
            <a:endParaRPr lang="ko-KR" altLang="en-US" sz="7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105" name="이등변 삼각형 104"/>
          <p:cNvSpPr/>
          <p:nvPr/>
        </p:nvSpPr>
        <p:spPr>
          <a:xfrm>
            <a:off x="7206244" y="6013985"/>
            <a:ext cx="993786" cy="856711"/>
          </a:xfrm>
          <a:prstGeom prst="triangle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8200030" y="979212"/>
            <a:ext cx="3991970" cy="5878789"/>
            <a:chOff x="8701520" y="1717733"/>
            <a:chExt cx="3490480" cy="5140268"/>
          </a:xfrm>
        </p:grpSpPr>
        <p:sp>
          <p:nvSpPr>
            <p:cNvPr id="111" name="이등변 삼각형 110"/>
            <p:cNvSpPr/>
            <p:nvPr/>
          </p:nvSpPr>
          <p:spPr>
            <a:xfrm rot="10800000">
              <a:off x="11193571" y="1717733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이등변 삼각형 112"/>
            <p:cNvSpPr/>
            <p:nvPr/>
          </p:nvSpPr>
          <p:spPr>
            <a:xfrm>
              <a:off x="11193571" y="2574442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이등변 삼각형 117"/>
            <p:cNvSpPr/>
            <p:nvPr/>
          </p:nvSpPr>
          <p:spPr>
            <a:xfrm>
              <a:off x="10694149" y="3431155"/>
              <a:ext cx="993786" cy="856711"/>
            </a:xfrm>
            <a:prstGeom prst="triangle">
              <a:avLst/>
            </a:prstGeom>
            <a:solidFill>
              <a:srgbClr val="FF5B76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이등변 삼각형 118"/>
            <p:cNvSpPr/>
            <p:nvPr/>
          </p:nvSpPr>
          <p:spPr>
            <a:xfrm rot="10800000">
              <a:off x="11193571" y="3431155"/>
              <a:ext cx="993786" cy="856711"/>
            </a:xfrm>
            <a:prstGeom prst="triangle">
              <a:avLst/>
            </a:prstGeom>
            <a:solidFill>
              <a:srgbClr val="FF8262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이등변 삼각형 120"/>
            <p:cNvSpPr/>
            <p:nvPr/>
          </p:nvSpPr>
          <p:spPr>
            <a:xfrm>
              <a:off x="11193571" y="4287866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이등변 삼각형 124"/>
            <p:cNvSpPr/>
            <p:nvPr/>
          </p:nvSpPr>
          <p:spPr>
            <a:xfrm>
              <a:off x="9700365" y="5144577"/>
              <a:ext cx="993786" cy="856711"/>
            </a:xfrm>
            <a:prstGeom prst="triangle">
              <a:avLst/>
            </a:prstGeom>
            <a:solidFill>
              <a:srgbClr val="FF846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이등변 삼각형 126"/>
            <p:cNvSpPr/>
            <p:nvPr/>
          </p:nvSpPr>
          <p:spPr>
            <a:xfrm rot="10800000">
              <a:off x="8701520" y="6001288"/>
              <a:ext cx="993786" cy="856711"/>
            </a:xfrm>
            <a:prstGeom prst="triangle">
              <a:avLst/>
            </a:prstGeom>
            <a:solidFill>
              <a:srgbClr val="FF5B76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이등변 삼각형 127"/>
            <p:cNvSpPr/>
            <p:nvPr/>
          </p:nvSpPr>
          <p:spPr>
            <a:xfrm rot="10800000">
              <a:off x="9700365" y="6001288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이등변 삼각형 128"/>
            <p:cNvSpPr/>
            <p:nvPr/>
          </p:nvSpPr>
          <p:spPr>
            <a:xfrm>
              <a:off x="9200942" y="6001288"/>
              <a:ext cx="993786" cy="856711"/>
            </a:xfrm>
            <a:prstGeom prst="triangle">
              <a:avLst/>
            </a:prstGeom>
            <a:solidFill>
              <a:srgbClr val="FF846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이등변 삼각형 129"/>
            <p:cNvSpPr/>
            <p:nvPr/>
          </p:nvSpPr>
          <p:spPr>
            <a:xfrm>
              <a:off x="10694149" y="5144577"/>
              <a:ext cx="993786" cy="856711"/>
            </a:xfrm>
            <a:prstGeom prst="triangle">
              <a:avLst/>
            </a:prstGeom>
            <a:solidFill>
              <a:srgbClr val="FF8262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이등변 삼각형 130"/>
            <p:cNvSpPr/>
            <p:nvPr/>
          </p:nvSpPr>
          <p:spPr>
            <a:xfrm rot="10800000">
              <a:off x="11193571" y="5144577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이등변 삼각형 131"/>
            <p:cNvSpPr/>
            <p:nvPr/>
          </p:nvSpPr>
          <p:spPr>
            <a:xfrm rot="10800000">
              <a:off x="10694149" y="6001288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이등변 삼각형 132"/>
            <p:cNvSpPr/>
            <p:nvPr/>
          </p:nvSpPr>
          <p:spPr>
            <a:xfrm>
              <a:off x="11193571" y="6001288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이등변 삼각형 133"/>
            <p:cNvSpPr/>
            <p:nvPr/>
          </p:nvSpPr>
          <p:spPr>
            <a:xfrm rot="10800000">
              <a:off x="10197257" y="5144577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이등변 삼각형 134"/>
            <p:cNvSpPr/>
            <p:nvPr/>
          </p:nvSpPr>
          <p:spPr>
            <a:xfrm>
              <a:off x="10197260" y="6001290"/>
              <a:ext cx="993786" cy="856711"/>
            </a:xfrm>
            <a:prstGeom prst="triangle">
              <a:avLst/>
            </a:prstGeom>
            <a:solidFill>
              <a:srgbClr val="FF846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자유형 136"/>
            <p:cNvSpPr/>
            <p:nvPr/>
          </p:nvSpPr>
          <p:spPr>
            <a:xfrm>
              <a:off x="11692994" y="1717734"/>
              <a:ext cx="499006" cy="856709"/>
            </a:xfrm>
            <a:custGeom>
              <a:avLst/>
              <a:gdLst>
                <a:gd name="connsiteX0" fmla="*/ 496892 w 499006"/>
                <a:gd name="connsiteY0" fmla="*/ 0 h 856709"/>
                <a:gd name="connsiteX1" fmla="*/ 499006 w 499006"/>
                <a:gd name="connsiteY1" fmla="*/ 3645 h 856709"/>
                <a:gd name="connsiteX2" fmla="*/ 499006 w 499006"/>
                <a:gd name="connsiteY2" fmla="*/ 856709 h 856709"/>
                <a:gd name="connsiteX3" fmla="*/ 0 w 499006"/>
                <a:gd name="connsiteY3" fmla="*/ 856709 h 856709"/>
                <a:gd name="connsiteX4" fmla="*/ 496892 w 499006"/>
                <a:gd name="connsiteY4" fmla="*/ 0 h 856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006" h="856709">
                  <a:moveTo>
                    <a:pt x="496892" y="0"/>
                  </a:moveTo>
                  <a:lnTo>
                    <a:pt x="499006" y="3645"/>
                  </a:lnTo>
                  <a:lnTo>
                    <a:pt x="499006" y="856709"/>
                  </a:lnTo>
                  <a:lnTo>
                    <a:pt x="0" y="856709"/>
                  </a:lnTo>
                  <a:lnTo>
                    <a:pt x="496892" y="0"/>
                  </a:lnTo>
                  <a:close/>
                </a:path>
              </a:pathLst>
            </a:cu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8" name="자유형 137"/>
            <p:cNvSpPr/>
            <p:nvPr/>
          </p:nvSpPr>
          <p:spPr>
            <a:xfrm>
              <a:off x="11692994" y="2574445"/>
              <a:ext cx="499006" cy="856709"/>
            </a:xfrm>
            <a:custGeom>
              <a:avLst/>
              <a:gdLst>
                <a:gd name="connsiteX0" fmla="*/ 0 w 499006"/>
                <a:gd name="connsiteY0" fmla="*/ 0 h 856709"/>
                <a:gd name="connsiteX1" fmla="*/ 499006 w 499006"/>
                <a:gd name="connsiteY1" fmla="*/ 0 h 856709"/>
                <a:gd name="connsiteX2" fmla="*/ 499006 w 499006"/>
                <a:gd name="connsiteY2" fmla="*/ 853064 h 856709"/>
                <a:gd name="connsiteX3" fmla="*/ 496892 w 499006"/>
                <a:gd name="connsiteY3" fmla="*/ 856709 h 856709"/>
                <a:gd name="connsiteX4" fmla="*/ 0 w 499006"/>
                <a:gd name="connsiteY4" fmla="*/ 0 h 856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006" h="856709">
                  <a:moveTo>
                    <a:pt x="0" y="0"/>
                  </a:moveTo>
                  <a:lnTo>
                    <a:pt x="499006" y="0"/>
                  </a:lnTo>
                  <a:lnTo>
                    <a:pt x="499006" y="853064"/>
                  </a:lnTo>
                  <a:lnTo>
                    <a:pt x="496892" y="8567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62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996584" y="2742864"/>
            <a:ext cx="245885" cy="245885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bg1"/>
                </a:solidFill>
                <a:latin typeface="Segoe UI Symbol" panose="020B0502040204020203" pitchFamily="34" charset="0"/>
                <a:ea typeface="나눔바른고딕" panose="020B0603020101020101" pitchFamily="50" charset="-127"/>
                <a:cs typeface="Segoe UI" panose="020B0502040204020203" pitchFamily="34" charset="0"/>
              </a:rPr>
              <a:t>💮</a:t>
            </a:r>
            <a:endParaRPr lang="ko-KR" altLang="en-US" sz="7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9C6AF-8DC6-4D2A-B0CC-1EB55F0ADAB6}"/>
              </a:ext>
            </a:extLst>
          </p:cNvPr>
          <p:cNvSpPr txBox="1"/>
          <p:nvPr/>
        </p:nvSpPr>
        <p:spPr>
          <a:xfrm>
            <a:off x="200882" y="4797152"/>
            <a:ext cx="3024336" cy="189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>
                <a:solidFill>
                  <a:schemeClr val="bg1"/>
                </a:solidFill>
                <a:ea typeface="나눔바른고딕" panose="020B0603020101020101"/>
              </a:rPr>
              <a:t>201310630   </a:t>
            </a:r>
            <a:r>
              <a:rPr lang="ko-KR" altLang="en-US" sz="2000" b="1">
                <a:solidFill>
                  <a:schemeClr val="bg1"/>
                </a:solidFill>
                <a:ea typeface="나눔바른고딕" panose="020B0603020101020101"/>
              </a:rPr>
              <a:t>이준석</a:t>
            </a:r>
            <a:endParaRPr lang="en-US" altLang="ko-KR" sz="2000" b="1">
              <a:solidFill>
                <a:schemeClr val="bg1"/>
              </a:solidFill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solidFill>
                  <a:schemeClr val="bg1"/>
                </a:solidFill>
                <a:ea typeface="나눔바른고딕" panose="020B0603020101020101"/>
              </a:rPr>
              <a:t>201510657   </a:t>
            </a:r>
            <a:r>
              <a:rPr lang="ko-KR" altLang="en-US" sz="2000" b="1">
                <a:solidFill>
                  <a:schemeClr val="bg1"/>
                </a:solidFill>
                <a:ea typeface="나눔바른고딕" panose="020B0603020101020101"/>
              </a:rPr>
              <a:t>정선민</a:t>
            </a:r>
            <a:endParaRPr lang="en-US" altLang="ko-KR" sz="2000" b="1">
              <a:solidFill>
                <a:schemeClr val="bg1"/>
              </a:solidFill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solidFill>
                  <a:schemeClr val="bg1"/>
                </a:solidFill>
                <a:ea typeface="나눔바른고딕" panose="020B0603020101020101"/>
              </a:rPr>
              <a:t>201515001   </a:t>
            </a:r>
            <a:r>
              <a:rPr lang="ko-KR" altLang="en-US" sz="2000" b="1">
                <a:solidFill>
                  <a:schemeClr val="bg1"/>
                </a:solidFill>
                <a:ea typeface="나눔바른고딕" panose="020B0603020101020101"/>
              </a:rPr>
              <a:t>김승원</a:t>
            </a:r>
            <a:endParaRPr lang="en-US" altLang="ko-KR" sz="2000" b="1">
              <a:solidFill>
                <a:schemeClr val="bg1"/>
              </a:solidFill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solidFill>
                  <a:schemeClr val="bg1"/>
                </a:solidFill>
                <a:ea typeface="나눔바른고딕" panose="020B0603020101020101"/>
              </a:rPr>
              <a:t>201610593   </a:t>
            </a:r>
            <a:r>
              <a:rPr lang="ko-KR" altLang="en-US" sz="2000" b="1">
                <a:solidFill>
                  <a:schemeClr val="bg1"/>
                </a:solidFill>
                <a:ea typeface="나눔바른고딕" panose="020B0603020101020101"/>
              </a:rPr>
              <a:t>김진영</a:t>
            </a:r>
            <a:endParaRPr lang="ko-KR" altLang="en-US" sz="2000" b="1" dirty="0">
              <a:solidFill>
                <a:schemeClr val="bg1"/>
              </a:solidFill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44648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35360" y="570394"/>
            <a:ext cx="6442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ea typeface="나눔바른고딕" panose="020B0603020101020101"/>
                <a:cs typeface="Segoe UI" panose="020B0502040204020203" pitchFamily="34" charset="0"/>
              </a:rPr>
              <a:t>고객가치분석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  <a:cs typeface="Segoe UI" panose="020B0502040204020203" pitchFamily="34" charset="0"/>
              </a:rPr>
              <a:t>(</a:t>
            </a:r>
            <a:r>
              <a:rPr lang="en-US" altLang="ko-KR" sz="2400" b="1" dirty="0" err="1">
                <a:solidFill>
                  <a:schemeClr val="bg1"/>
                </a:solidFill>
                <a:ea typeface="나눔바른고딕" panose="020B0603020101020101"/>
                <a:cs typeface="Segoe UI" panose="020B0502040204020203" pitchFamily="34" charset="0"/>
              </a:rPr>
              <a:t>Recency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  <a:cs typeface="Segoe UI" panose="020B0502040204020203" pitchFamily="34" charset="0"/>
              </a:rPr>
              <a:t>/Frequency/Monetary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)</a:t>
            </a:r>
            <a:endParaRPr lang="en-US" altLang="ko-KR" sz="2400" b="1" dirty="0">
              <a:solidFill>
                <a:schemeClr val="bg1"/>
              </a:solidFill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ea typeface="나눔바른고딕" panose="020B060302010102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C2AB2B0-B493-4EEC-93D6-028A7CE0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865307"/>
            <a:ext cx="150398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EFF959-0154-44D6-961C-C6A23F9ED792}"/>
              </a:ext>
            </a:extLst>
          </p:cNvPr>
          <p:cNvSpPr/>
          <p:nvPr/>
        </p:nvSpPr>
        <p:spPr>
          <a:xfrm>
            <a:off x="4151784" y="1455093"/>
            <a:ext cx="7449410" cy="4938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200000"/>
              </a:lnSpc>
            </a:pPr>
            <a:r>
              <a:rPr lang="ko-KR" altLang="en-US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고객의 </a:t>
            </a:r>
            <a:r>
              <a:rPr lang="ko-KR" altLang="en-US" sz="16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마지막 구매 시점</a:t>
            </a:r>
            <a:r>
              <a:rPr lang="ko-KR" altLang="en-US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이 언제 인지 나타내는 변수</a:t>
            </a:r>
            <a:endParaRPr lang="en-US" altLang="ko-KR" sz="1600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defTabSz="1219170">
              <a:lnSpc>
                <a:spcPct val="200000"/>
              </a:lnSpc>
            </a:pPr>
            <a:r>
              <a:rPr lang="ko-KR" altLang="en-US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일반적으로 최근에 구매한 고객일수록 현재의 관계가 유의미하다고 판단</a:t>
            </a:r>
            <a:br>
              <a:rPr lang="ko-KR" altLang="en-US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</a:rPr>
            </a:br>
            <a:br>
              <a:rPr lang="en-US" altLang="ko-KR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고객이 정해진 기간 동안 </a:t>
            </a:r>
            <a:r>
              <a:rPr lang="ko-KR" altLang="en-US" sz="16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얼마나 자주 구매 </a:t>
            </a:r>
            <a:r>
              <a:rPr lang="ko-KR" altLang="en-US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했는지를 나타내는 변수</a:t>
            </a:r>
            <a:endParaRPr lang="en-US" altLang="ko-KR" sz="1600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defTabSz="1219170">
              <a:lnSpc>
                <a:spcPct val="200000"/>
              </a:lnSpc>
            </a:pPr>
            <a:r>
              <a:rPr lang="ko-KR" altLang="en-US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동일한 기간 동안 구매횟수가 많을수록 높은 점수가 부과</a:t>
            </a:r>
            <a:endParaRPr lang="en-US" altLang="ko-KR" sz="1600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defTabSz="1219170">
              <a:lnSpc>
                <a:spcPct val="200000"/>
              </a:lnSpc>
            </a:pPr>
            <a:r>
              <a:rPr lang="ko-KR" altLang="en-US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고객의 구매</a:t>
            </a:r>
            <a:r>
              <a:rPr lang="en-US" altLang="ko-KR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ko-KR" altLang="en-US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이용활동성을 판단</a:t>
            </a:r>
            <a:br>
              <a:rPr lang="ko-KR" altLang="en-US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</a:rPr>
            </a:br>
            <a:br>
              <a:rPr lang="en-US" altLang="ko-KR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일정 기간 동안에 고객의 </a:t>
            </a:r>
            <a:r>
              <a:rPr lang="ko-KR" altLang="en-US" sz="16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총 구매 금액</a:t>
            </a:r>
            <a:r>
              <a:rPr lang="ko-KR" altLang="en-US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을 나타내는 변수</a:t>
            </a:r>
            <a:endParaRPr lang="en-US" altLang="ko-KR" sz="1600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defTabSz="1219170">
              <a:lnSpc>
                <a:spcPct val="200000"/>
              </a:lnSpc>
            </a:pPr>
            <a:r>
              <a:rPr lang="ko-KR" altLang="en-US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구매액이 높을 수록 높은 점수를 획득</a:t>
            </a:r>
            <a:endParaRPr lang="en-US" altLang="ko-KR" sz="1600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defTabSz="1219170">
              <a:lnSpc>
                <a:spcPct val="200000"/>
              </a:lnSpc>
            </a:pPr>
            <a:r>
              <a:rPr lang="en-US" altLang="ko-KR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BUT, </a:t>
            </a:r>
            <a:r>
              <a:rPr lang="ko-KR" altLang="en-US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지나치게 높은 구매액이 존재 </a:t>
            </a:r>
            <a:r>
              <a:rPr lang="en-US" altLang="ko-KR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-&gt;</a:t>
            </a:r>
            <a:r>
              <a:rPr lang="ko-KR" altLang="en-US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 상한선을 두는 것이 전체적인 지수 왜곡을 방지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F66BF66-6F8C-49DB-9A89-E96D07B63B7C}"/>
              </a:ext>
            </a:extLst>
          </p:cNvPr>
          <p:cNvSpPr/>
          <p:nvPr/>
        </p:nvSpPr>
        <p:spPr>
          <a:xfrm>
            <a:off x="1415480" y="1708271"/>
            <a:ext cx="252028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ko-KR" altLang="en-US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rgbClr val="FF2A66"/>
                </a:solidFill>
              </a:rPr>
              <a:t>구매 최근성</a:t>
            </a:r>
            <a:endParaRPr lang="en-US" altLang="ko-KR" sz="2000" b="1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rgbClr val="FF2A66"/>
              </a:solidFill>
            </a:endParaRPr>
          </a:p>
          <a:p>
            <a:pPr algn="ctr" defTabSz="1219170"/>
            <a:r>
              <a:rPr lang="en-US" altLang="ko-KR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rgbClr val="FF2A66"/>
                </a:solidFill>
              </a:rPr>
              <a:t>(Recency)</a:t>
            </a:r>
            <a:br>
              <a:rPr lang="en-US" altLang="ko-KR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rgbClr val="FF2A66"/>
                </a:solidFill>
              </a:rPr>
            </a:br>
            <a:endParaRPr lang="en-US" altLang="ko-KR" sz="1600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rgbClr val="FF2A66"/>
              </a:solidFill>
            </a:endParaRPr>
          </a:p>
          <a:p>
            <a:pPr algn="ctr" defTabSz="1219170"/>
            <a:endParaRPr lang="en-US" altLang="ko-KR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rgbClr val="FF2A66"/>
              </a:solidFill>
            </a:endParaRPr>
          </a:p>
          <a:p>
            <a:pPr algn="ctr" defTabSz="1219170"/>
            <a:endParaRPr lang="en-US" altLang="ko-KR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rgbClr val="FF2A66"/>
              </a:solidFill>
            </a:endParaRPr>
          </a:p>
          <a:p>
            <a:pPr algn="ctr" defTabSz="1219170"/>
            <a:b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rgbClr val="FF2A66"/>
                </a:solidFill>
              </a:rPr>
            </a:br>
            <a:r>
              <a:rPr lang="ko-KR" altLang="en-US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rgbClr val="FF2A66"/>
                </a:solidFill>
              </a:rPr>
              <a:t>구매 빈도</a:t>
            </a:r>
            <a:endParaRPr lang="en-US" altLang="ko-KR" sz="2000" b="1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rgbClr val="FF2A66"/>
              </a:solidFill>
            </a:endParaRPr>
          </a:p>
          <a:p>
            <a:pPr algn="ctr" defTabSz="1219170"/>
            <a:r>
              <a:rPr lang="en-US" altLang="ko-KR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rgbClr val="FF2A66"/>
                </a:solidFill>
              </a:rPr>
              <a:t>(Frequency)</a:t>
            </a:r>
            <a:endParaRPr lang="en-US" altLang="ko-KR" sz="1600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rgbClr val="FF2A66"/>
              </a:solidFill>
            </a:endParaRPr>
          </a:p>
          <a:p>
            <a:pPr algn="ctr" defTabSz="1219170"/>
            <a:endParaRPr lang="en-US" altLang="ko-KR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rgbClr val="FF2A66"/>
              </a:solidFill>
            </a:endParaRPr>
          </a:p>
          <a:p>
            <a:pPr algn="ctr" defTabSz="1219170"/>
            <a:endParaRPr lang="en-US" altLang="ko-KR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rgbClr val="FF2A66"/>
              </a:solidFill>
            </a:endParaRPr>
          </a:p>
          <a:p>
            <a:pPr algn="ctr" defTabSz="1219170"/>
            <a:endParaRPr lang="en-US" altLang="ko-KR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rgbClr val="FF2A66"/>
              </a:solidFill>
            </a:endParaRPr>
          </a:p>
          <a:p>
            <a:pPr algn="ctr" defTabSz="1219170"/>
            <a:endParaRPr lang="en-US" altLang="ko-KR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rgbClr val="FF2A66"/>
              </a:solidFill>
            </a:endParaRPr>
          </a:p>
          <a:p>
            <a:pPr algn="ctr" defTabSz="1219170"/>
            <a:b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rgbClr val="FF2A66"/>
                </a:solidFill>
              </a:rPr>
            </a:br>
            <a:r>
              <a:rPr lang="ko-KR" altLang="en-US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rgbClr val="FF2A66"/>
                </a:solidFill>
              </a:rPr>
              <a:t>구매 금액</a:t>
            </a:r>
            <a:endParaRPr lang="en-US" altLang="ko-KR" sz="2000" b="1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rgbClr val="FF2A66"/>
              </a:solidFill>
            </a:endParaRPr>
          </a:p>
          <a:p>
            <a:pPr algn="ctr" defTabSz="1219170"/>
            <a:r>
              <a:rPr lang="en-US" altLang="ko-KR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rgbClr val="FF2A66"/>
                </a:solidFill>
              </a:rPr>
              <a:t>(Monetary)</a:t>
            </a:r>
            <a:endParaRPr lang="ko-KR" altLang="en-US" sz="1600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rgbClr val="FF2A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722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35360" y="570394"/>
            <a:ext cx="6200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고객가치분석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(</a:t>
            </a:r>
            <a:r>
              <a:rPr lang="en-US" altLang="ko-KR" sz="24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Recency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/Frequency/Monetary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C2AB2B0-B493-4EEC-93D6-028A7CE0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62085"/>
            <a:ext cx="15039872" cy="57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5B015D-223E-4B5A-9A5B-C20B30A42BC1}"/>
              </a:ext>
            </a:extLst>
          </p:cNvPr>
          <p:cNvSpPr/>
          <p:nvPr/>
        </p:nvSpPr>
        <p:spPr>
          <a:xfrm>
            <a:off x="1631504" y="4044755"/>
            <a:ext cx="7449410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- a/b/c</a:t>
            </a: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는 가중치를 나타냄 </a:t>
            </a:r>
            <a:endParaRPr lang="en-US" altLang="ko-KR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산업에 따라 </a:t>
            </a:r>
            <a:r>
              <a:rPr lang="en-US" altLang="ko-KR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R</a:t>
            </a:r>
            <a:r>
              <a:rPr lang="ko-KR" altLang="en-US" spc="-200" dirty="0" err="1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ㆍ</a:t>
            </a:r>
            <a:r>
              <a:rPr lang="en-US" altLang="ko-KR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F</a:t>
            </a:r>
            <a:r>
              <a:rPr lang="ko-KR" altLang="en-US" spc="-200" dirty="0" err="1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ㆍ</a:t>
            </a:r>
            <a:r>
              <a:rPr lang="en-US" altLang="ko-KR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M</a:t>
            </a: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의 중요도가 다를 수 있으므로 그 중요도에 따라 다른 가중치를 적용하는 것이 합리적 </a:t>
            </a:r>
          </a:p>
          <a:p>
            <a:pPr marL="285750" indent="-28575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경우에 따라 유의미한 변수만을 선별적으로 선택하여 적용할 수 있음</a:t>
            </a:r>
            <a:endParaRPr lang="en-US" altLang="ko-KR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7703EA-F7C5-4300-8FFC-E49225916BA0}"/>
              </a:ext>
            </a:extLst>
          </p:cNvPr>
          <p:cNvGrpSpPr/>
          <p:nvPr/>
        </p:nvGrpSpPr>
        <p:grpSpPr>
          <a:xfrm>
            <a:off x="1202777" y="1725721"/>
            <a:ext cx="9381274" cy="1902346"/>
            <a:chOff x="1413998" y="2102718"/>
            <a:chExt cx="9381274" cy="190234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4D2B8CA-476D-4A10-B533-8ED5E3EE85D7}"/>
                </a:ext>
              </a:extLst>
            </p:cNvPr>
            <p:cNvSpPr/>
            <p:nvPr/>
          </p:nvSpPr>
          <p:spPr>
            <a:xfrm>
              <a:off x="1413998" y="2850377"/>
              <a:ext cx="9364004" cy="1154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90488">
                <a:lnSpc>
                  <a:spcPct val="150000"/>
                </a:lnSpc>
              </a:pPr>
              <a:endPara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81339AB-BF0A-488D-A5E6-5E4495B5AD30}"/>
                </a:ext>
              </a:extLst>
            </p:cNvPr>
            <p:cNvSpPr/>
            <p:nvPr/>
          </p:nvSpPr>
          <p:spPr>
            <a:xfrm>
              <a:off x="1648774" y="2102718"/>
              <a:ext cx="914649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/>
              <a:r>
                <a:rPr lang="en-US" altLang="ko-KR" sz="3200" b="1" spc="-200" dirty="0">
                  <a:ln>
                    <a:solidFill>
                      <a:prstClr val="black">
                        <a:lumMod val="75000"/>
                        <a:lumOff val="25000"/>
                        <a:alpha val="500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RFM </a:t>
              </a:r>
              <a:r>
                <a:rPr lang="ko-KR" altLang="en-US" sz="3200" b="1" spc="-200" dirty="0">
                  <a:ln>
                    <a:solidFill>
                      <a:prstClr val="black">
                        <a:lumMod val="75000"/>
                        <a:lumOff val="25000"/>
                        <a:alpha val="500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모형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FE327A4-AB94-423A-8505-374B3F22187B}"/>
                </a:ext>
              </a:extLst>
            </p:cNvPr>
            <p:cNvSpPr/>
            <p:nvPr/>
          </p:nvSpPr>
          <p:spPr>
            <a:xfrm>
              <a:off x="1648774" y="3165737"/>
              <a:ext cx="914649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/>
              <a:r>
                <a:rPr lang="en-US" altLang="ko-KR" sz="2800" spc="-200" dirty="0">
                  <a:ln>
                    <a:solidFill>
                      <a:prstClr val="black">
                        <a:lumMod val="75000"/>
                        <a:lumOff val="25000"/>
                        <a:alpha val="500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RFM </a:t>
              </a:r>
              <a:r>
                <a:rPr lang="ko-KR" altLang="en-US" sz="2800" spc="-200" dirty="0">
                  <a:ln>
                    <a:solidFill>
                      <a:prstClr val="black">
                        <a:lumMod val="75000"/>
                        <a:lumOff val="25000"/>
                        <a:alpha val="500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지수 </a:t>
              </a:r>
              <a:r>
                <a:rPr lang="en-US" altLang="ko-KR" sz="2800" spc="-200" dirty="0">
                  <a:ln>
                    <a:solidFill>
                      <a:prstClr val="black">
                        <a:lumMod val="75000"/>
                        <a:lumOff val="25000"/>
                        <a:alpha val="500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= a</a:t>
              </a:r>
              <a:r>
                <a:rPr lang="ko-KR" altLang="en-US" sz="2800" spc="-200" dirty="0" err="1">
                  <a:ln>
                    <a:solidFill>
                      <a:prstClr val="black">
                        <a:lumMod val="75000"/>
                        <a:lumOff val="25000"/>
                        <a:alpha val="500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ㆍ최근성</a:t>
              </a:r>
              <a:r>
                <a:rPr lang="en-US" altLang="ko-KR" sz="2800" spc="-200" dirty="0">
                  <a:ln>
                    <a:solidFill>
                      <a:prstClr val="black">
                        <a:lumMod val="75000"/>
                        <a:lumOff val="25000"/>
                        <a:alpha val="500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(R) + b</a:t>
              </a:r>
              <a:r>
                <a:rPr lang="ko-KR" altLang="en-US" sz="2800" spc="-200" dirty="0" err="1">
                  <a:ln>
                    <a:solidFill>
                      <a:prstClr val="black">
                        <a:lumMod val="75000"/>
                        <a:lumOff val="25000"/>
                        <a:alpha val="500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ㆍ구매빈도</a:t>
              </a:r>
              <a:r>
                <a:rPr lang="en-US" altLang="ko-KR" sz="2800" spc="-200" dirty="0">
                  <a:ln>
                    <a:solidFill>
                      <a:prstClr val="black">
                        <a:lumMod val="75000"/>
                        <a:lumOff val="25000"/>
                        <a:alpha val="500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(F) + c</a:t>
              </a:r>
              <a:r>
                <a:rPr lang="ko-KR" altLang="en-US" sz="2800" spc="-200" dirty="0" err="1">
                  <a:ln>
                    <a:solidFill>
                      <a:prstClr val="black">
                        <a:lumMod val="75000"/>
                        <a:lumOff val="25000"/>
                        <a:alpha val="500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ㆍ구매액</a:t>
              </a:r>
              <a:r>
                <a:rPr lang="en-US" altLang="ko-KR" sz="2800" spc="-200" dirty="0">
                  <a:ln>
                    <a:solidFill>
                      <a:prstClr val="black">
                        <a:lumMod val="75000"/>
                        <a:lumOff val="25000"/>
                        <a:alpha val="500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3584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35360" y="570394"/>
            <a:ext cx="6200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고객가치분석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(</a:t>
            </a:r>
            <a:r>
              <a:rPr lang="en-US" altLang="ko-KR" sz="24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Recency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/Frequency/Monetary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C2AB2B0-B493-4EEC-93D6-028A7CE0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62085"/>
            <a:ext cx="15039872" cy="57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428BF9D-A893-4ACF-9700-5B8533B23495}"/>
              </a:ext>
            </a:extLst>
          </p:cNvPr>
          <p:cNvSpPr/>
          <p:nvPr/>
        </p:nvSpPr>
        <p:spPr>
          <a:xfrm>
            <a:off x="1631504" y="2852936"/>
            <a:ext cx="8376156" cy="3039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고객 세그먼트 </a:t>
            </a:r>
            <a:endParaRPr lang="en-US" altLang="ko-KR" sz="2000" b="1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defTabSz="1219170">
              <a:lnSpc>
                <a:spcPct val="150000"/>
              </a:lnSpc>
            </a:pPr>
            <a:r>
              <a:rPr lang="en-US" altLang="ko-KR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R/F/M </a:t>
            </a: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각 변수에 따라 고객을 분류하여</a:t>
            </a:r>
            <a:r>
              <a:rPr lang="en-US" altLang="ko-KR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차별화된 마케팅을 위한 고객세분화에 활용</a:t>
            </a:r>
          </a:p>
          <a:p>
            <a:pPr marL="285750" indent="-28575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342900" indent="-34290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고객 스코어링</a:t>
            </a:r>
            <a:endParaRPr lang="en-US" altLang="ko-KR" sz="2000" b="1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defTabSz="1219170">
              <a:lnSpc>
                <a:spcPct val="150000"/>
              </a:lnSpc>
            </a:pP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각 고객의 </a:t>
            </a:r>
            <a:r>
              <a:rPr lang="en-US" altLang="ko-KR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RFM</a:t>
            </a: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지수를 산출하여 고객을 평가하는 지수로 활용 </a:t>
            </a:r>
            <a:endParaRPr lang="en-US" altLang="ko-KR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defTabSz="1219170">
              <a:lnSpc>
                <a:spcPct val="150000"/>
              </a:lnSpc>
            </a:pPr>
            <a:r>
              <a:rPr lang="en-US" altLang="ko-KR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ex) </a:t>
            </a: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고객의 등급을 부여하여 고객군의 분류</a:t>
            </a:r>
          </a:p>
          <a:p>
            <a:pPr marL="285750" indent="-28575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6A6D9D-8467-4858-9894-6F89ADCA8FD1}"/>
              </a:ext>
            </a:extLst>
          </p:cNvPr>
          <p:cNvSpPr/>
          <p:nvPr/>
        </p:nvSpPr>
        <p:spPr>
          <a:xfrm>
            <a:off x="1502071" y="1777310"/>
            <a:ext cx="1006676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altLang="ko-KR" sz="2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FRM </a:t>
            </a:r>
            <a:r>
              <a:rPr lang="ko-KR" altLang="en-US" sz="2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모형의 대표적인 활용 방법</a:t>
            </a:r>
          </a:p>
        </p:txBody>
      </p:sp>
    </p:spTree>
    <p:extLst>
      <p:ext uri="{BB962C8B-B14F-4D97-AF65-F5344CB8AC3E}">
        <p14:creationId xmlns:p14="http://schemas.microsoft.com/office/powerpoint/2010/main" val="3393173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35360" y="570394"/>
            <a:ext cx="5410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협업 필터링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 (Collaborative Filtering)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E10936-5571-4BE7-B5BB-DA24C3CB4B62}"/>
              </a:ext>
            </a:extLst>
          </p:cNvPr>
          <p:cNvSpPr/>
          <p:nvPr/>
        </p:nvSpPr>
        <p:spPr>
          <a:xfrm>
            <a:off x="1028693" y="2132856"/>
            <a:ext cx="10153128" cy="3356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342900" indent="-34290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많은 사용자들로부터 얻은 기호정보에 따라 </a:t>
            </a:r>
            <a:r>
              <a:rPr lang="ko-KR" altLang="en-US" sz="2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rgbClr val="FF627E"/>
                </a:solidFill>
                <a:latin typeface="+mn-ea"/>
              </a:rPr>
              <a:t>사용자들의 관심사들을 자동적으로 예측</a:t>
            </a: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하게 해주는 방법</a:t>
            </a:r>
          </a:p>
          <a:p>
            <a:pPr marL="342900" indent="-34290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342900" indent="-34290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고객들의 선호도와 관심 표현을 바탕으로 선호도</a:t>
            </a:r>
            <a:r>
              <a:rPr lang="en-US" altLang="ko-KR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관심에서 </a:t>
            </a: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비슷한 패턴</a:t>
            </a: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을 가진 고객들을 식별해 내는 기법</a:t>
            </a:r>
          </a:p>
          <a:p>
            <a:pPr marL="342900" indent="-34290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1336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278414376" descr="EMB0003193c6d86">
            <a:extLst>
              <a:ext uri="{FF2B5EF4-FFF2-40B4-BE49-F238E27FC236}">
                <a16:creationId xmlns:a16="http://schemas.microsoft.com/office/drawing/2014/main" id="{F90ADAFE-6C51-4524-B8A6-A89E7C248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844824"/>
            <a:ext cx="7716130" cy="443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335360" y="570394"/>
            <a:ext cx="5410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협업 필터링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 (Collaborative Filtering)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263352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C2AB2B0-B493-4EEC-93D6-028A7CE0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62085"/>
            <a:ext cx="15039872" cy="57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769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10227" y="570394"/>
            <a:ext cx="5410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협업 필터링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 (Collaborative Filtering)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26082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571146-1E5C-4CD9-9B94-0AC0DBF459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987" y="3806616"/>
            <a:ext cx="3250794" cy="32507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9516B6-9819-4E49-ADD2-FC1F90D506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6" y="2132857"/>
            <a:ext cx="2673006" cy="26730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F220E76-8AB0-4095-811F-55FF9E5AC4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89" y="2132857"/>
            <a:ext cx="2985461" cy="298546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3A2CBB5-65EA-4D41-87EC-42F3D5BE9A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368" y="4114433"/>
            <a:ext cx="2635160" cy="2635160"/>
          </a:xfrm>
          <a:prstGeom prst="rect">
            <a:avLst/>
          </a:prstGeom>
        </p:spPr>
      </p:pic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EB503F8E-DF95-4537-AA2D-C0BF561D051F}"/>
              </a:ext>
            </a:extLst>
          </p:cNvPr>
          <p:cNvSpPr/>
          <p:nvPr/>
        </p:nvSpPr>
        <p:spPr>
          <a:xfrm rot="16200000" flipV="1">
            <a:off x="5438833" y="3438094"/>
            <a:ext cx="947129" cy="928940"/>
          </a:xfrm>
          <a:prstGeom prst="triangle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43FBD6-79D8-4799-BEF7-17D978386FA0}"/>
              </a:ext>
            </a:extLst>
          </p:cNvPr>
          <p:cNvSpPr/>
          <p:nvPr/>
        </p:nvSpPr>
        <p:spPr>
          <a:xfrm>
            <a:off x="539217" y="1297606"/>
            <a:ext cx="10153128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ko-KR" altLang="en-US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사용자들의 과거의 경향이 미래에서도 그대로 유지 될 것이라는 전제</a:t>
            </a:r>
          </a:p>
          <a:p>
            <a:pPr marL="342900" indent="-34290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b="1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5994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3E9FF6A-5401-4B1C-AE8C-6F5288966B01}"/>
              </a:ext>
            </a:extLst>
          </p:cNvPr>
          <p:cNvSpPr/>
          <p:nvPr/>
        </p:nvSpPr>
        <p:spPr>
          <a:xfrm>
            <a:off x="310227" y="570394"/>
            <a:ext cx="5410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협업 필터링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 (Collaborative Filtering)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3A2D75E-66D3-4987-930F-D46C27CFFE13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40740A8-8044-49CA-AAFC-4E2FAE632ED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C88516F4-BA9B-42EF-A62B-4E3D60ABB16F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C424C6-3D76-4508-B8DA-8D46F4B3113D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6CE2E6-CD04-494B-878C-E6B69F9D5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339" y="2515756"/>
            <a:ext cx="1826488" cy="18264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C2EE047-764A-4FA8-BA6C-89C6581660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239" y="1644814"/>
            <a:ext cx="2520280" cy="252028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129DD02-32E4-46DE-870D-8C3D100ECD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972" y="1513942"/>
            <a:ext cx="2782024" cy="278202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A1E30C-4C04-48DD-8369-C3E59FD6CD90}"/>
              </a:ext>
            </a:extLst>
          </p:cNvPr>
          <p:cNvSpPr/>
          <p:nvPr/>
        </p:nvSpPr>
        <p:spPr>
          <a:xfrm>
            <a:off x="1551357" y="4593615"/>
            <a:ext cx="4168877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기존의 어느 정도 예측이 가능한 고객들과 </a:t>
            </a:r>
            <a:endParaRPr lang="en-US" altLang="ko-KR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algn="ctr" defTabSz="1219170">
              <a:lnSpc>
                <a:spcPct val="150000"/>
              </a:lnSpc>
            </a:pP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비슷한 패턴을 가진 고객들을 탐색</a:t>
            </a: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에서도</a:t>
            </a:r>
            <a:endParaRPr lang="en-US" altLang="ko-KR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algn="ctr" defTabSz="1219170">
              <a:lnSpc>
                <a:spcPct val="150000"/>
              </a:lnSpc>
            </a:pP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그대로 유지 될 것이라는 전제</a:t>
            </a:r>
          </a:p>
          <a:p>
            <a:pPr marL="342900" indent="-342900" algn="ctr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5951AD-2505-4F71-B46A-844B383A3C1B}"/>
              </a:ext>
            </a:extLst>
          </p:cNvPr>
          <p:cNvSpPr/>
          <p:nvPr/>
        </p:nvSpPr>
        <p:spPr>
          <a:xfrm>
            <a:off x="6569546" y="4593615"/>
            <a:ext cx="4168877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기존 고객들의 행동을 예측하기 위해 </a:t>
            </a:r>
          </a:p>
          <a:p>
            <a:pPr algn="ctr" defTabSz="1219170">
              <a:lnSpc>
                <a:spcPct val="150000"/>
              </a:lnSpc>
            </a:pP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첫 번째 단계에서 찾은 비슷하다고 생각된 고객들의 행동을 </a:t>
            </a:r>
            <a:r>
              <a:rPr lang="ko-KR" altLang="en-US" spc="-200" dirty="0" err="1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수치화하여</a:t>
            </a: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사용</a:t>
            </a:r>
            <a:r>
              <a:rPr lang="en-US" altLang="ko-KR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459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40346E5-C140-493C-A177-D9CA03D2C0BB}"/>
              </a:ext>
            </a:extLst>
          </p:cNvPr>
          <p:cNvSpPr/>
          <p:nvPr/>
        </p:nvSpPr>
        <p:spPr>
          <a:xfrm>
            <a:off x="310227" y="570394"/>
            <a:ext cx="3589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아이템 기반 협업 필터링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4445660-00A4-49BB-A712-F4E39FC9F32B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632019D2-C226-473F-81ED-FED81356A67D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058436E-295E-48BA-A4C9-A2C3CDE7D345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647380-762D-4A3E-96F1-A053B41D0ED3}"/>
              </a:ext>
            </a:extLst>
          </p:cNvPr>
          <p:cNvSpPr/>
          <p:nvPr/>
        </p:nvSpPr>
        <p:spPr>
          <a:xfrm>
            <a:off x="310227" y="147360"/>
            <a:ext cx="1443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 </a:t>
            </a:r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종류</a:t>
            </a:r>
          </a:p>
        </p:txBody>
      </p:sp>
      <p:pic>
        <p:nvPicPr>
          <p:cNvPr id="2050" name="Picture 2" descr="item matrixì ëí ì´ë¯¸ì§ ê²ìê²°ê³¼">
            <a:extLst>
              <a:ext uri="{FF2B5EF4-FFF2-40B4-BE49-F238E27FC236}">
                <a16:creationId xmlns:a16="http://schemas.microsoft.com/office/drawing/2014/main" id="{804E6666-B605-4EBD-9D26-13AF83463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572" y="1489190"/>
            <a:ext cx="6660740" cy="335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1B8FF1B-1537-4899-948B-18512AAAB8FC}"/>
              </a:ext>
            </a:extLst>
          </p:cNvPr>
          <p:cNvSpPr/>
          <p:nvPr/>
        </p:nvSpPr>
        <p:spPr>
          <a:xfrm>
            <a:off x="1159382" y="5275037"/>
            <a:ext cx="9873235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고객이 </a:t>
            </a:r>
            <a:r>
              <a:rPr lang="ko-KR" altLang="en-US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선호도를 입력한 기존의 상품들</a:t>
            </a: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과 </a:t>
            </a:r>
            <a:r>
              <a:rPr lang="ko-KR" altLang="en-US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예측하고자 하는 상품</a:t>
            </a: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과의 </a:t>
            </a:r>
            <a:r>
              <a:rPr lang="ko-KR" altLang="en-US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rgbClr val="FF627E"/>
                </a:solidFill>
                <a:latin typeface="+mn-ea"/>
              </a:rPr>
              <a:t>유사도</a:t>
            </a: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를 계산하여</a:t>
            </a:r>
            <a:endParaRPr lang="en-US" altLang="ko-KR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algn="ctr" defTabSz="1219170">
              <a:lnSpc>
                <a:spcPct val="150000"/>
              </a:lnSpc>
            </a:pP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고객의 선호도를 예측하는 방법</a:t>
            </a:r>
          </a:p>
          <a:p>
            <a:pPr algn="ctr" defTabSz="1219170">
              <a:lnSpc>
                <a:spcPct val="150000"/>
              </a:lnSpc>
            </a:pPr>
            <a:endParaRPr lang="ko-KR" altLang="en-US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86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10800000">
            <a:off x="-1684299" y="-249810"/>
            <a:ext cx="15560599" cy="7730307"/>
            <a:chOff x="233413" y="-170158"/>
            <a:chExt cx="11690908" cy="7027552"/>
          </a:xfrm>
        </p:grpSpPr>
        <p:sp>
          <p:nvSpPr>
            <p:cNvPr id="2" name="이등변 삼각형 1"/>
            <p:cNvSpPr/>
            <p:nvPr/>
          </p:nvSpPr>
          <p:spPr>
            <a:xfrm rot="10800000">
              <a:off x="711678" y="2113"/>
              <a:ext cx="10734378" cy="6349049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 rot="10800000">
              <a:off x="517119" y="-30991"/>
              <a:ext cx="11123497" cy="6686474"/>
            </a:xfrm>
            <a:prstGeom prst="triangle">
              <a:avLst/>
            </a:prstGeom>
            <a:noFill/>
            <a:ln w="6350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0800000">
              <a:off x="233413" y="-170158"/>
              <a:ext cx="11690908" cy="7027552"/>
            </a:xfrm>
            <a:prstGeom prst="triangle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22114" y="3645024"/>
            <a:ext cx="3744936" cy="1417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ea typeface="나눔바른고딕" panose="020B0603020101020101" pitchFamily="50" charset="-127"/>
              </a:rPr>
              <a:t>데이터 분석 과정</a:t>
            </a:r>
            <a:endParaRPr lang="en-US" altLang="ko-KR" sz="4000" b="1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570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6E2FE05-AE6E-4B59-A511-F60B6308D2F8}"/>
              </a:ext>
            </a:extLst>
          </p:cNvPr>
          <p:cNvSpPr/>
          <p:nvPr/>
        </p:nvSpPr>
        <p:spPr>
          <a:xfrm>
            <a:off x="310227" y="57039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전처리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C9828-25A2-4B5A-97C0-69E6DBFCA08B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62FE4334-C766-4344-9B92-2FA8F1616BBD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CDA1BF2-411C-45FD-82B8-D3FC17BA1952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15FAD3-FD0C-459C-AA21-C3FB8ED372C9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B45EE14-3C13-4CDA-8B54-959EFE89D4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318" y="1296376"/>
            <a:ext cx="5571363" cy="55559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6C01EC2-B750-4B39-A4F1-D91D2241B4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27" y="1404056"/>
            <a:ext cx="4129589" cy="49596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9C1411-AB9F-40FE-9A95-C82CB8A128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28" y="771472"/>
            <a:ext cx="2952328" cy="55922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6AEF7F1-BBA6-4A05-8C3E-A7A0CF26FF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089" y="807955"/>
            <a:ext cx="3272309" cy="601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6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10800000">
            <a:off x="-1684299" y="-249810"/>
            <a:ext cx="15560599" cy="7730307"/>
            <a:chOff x="233413" y="-170158"/>
            <a:chExt cx="11690908" cy="7027552"/>
          </a:xfrm>
        </p:grpSpPr>
        <p:sp>
          <p:nvSpPr>
            <p:cNvPr id="2" name="이등변 삼각형 1"/>
            <p:cNvSpPr/>
            <p:nvPr/>
          </p:nvSpPr>
          <p:spPr>
            <a:xfrm rot="10800000">
              <a:off x="711678" y="2113"/>
              <a:ext cx="10734378" cy="6349049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 rot="10800000">
              <a:off x="517119" y="-30991"/>
              <a:ext cx="11123497" cy="6686474"/>
            </a:xfrm>
            <a:prstGeom prst="triangle">
              <a:avLst/>
            </a:prstGeom>
            <a:noFill/>
            <a:ln w="6350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0800000">
              <a:off x="233413" y="-170158"/>
              <a:ext cx="11690908" cy="7027552"/>
            </a:xfrm>
            <a:prstGeom prst="triangle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24085" y="2144311"/>
            <a:ext cx="1743831" cy="636617"/>
            <a:chOff x="5170775" y="2144311"/>
            <a:chExt cx="1743831" cy="636617"/>
          </a:xfrm>
        </p:grpSpPr>
        <p:sp>
          <p:nvSpPr>
            <p:cNvPr id="5" name="TextBox 4"/>
            <p:cNvSpPr txBox="1"/>
            <p:nvPr/>
          </p:nvSpPr>
          <p:spPr>
            <a:xfrm>
              <a:off x="5195420" y="2263795"/>
              <a:ext cx="1719186" cy="447265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ko-KR" sz="2800" b="1" spc="1000" dirty="0">
                  <a:gradFill>
                    <a:gsLst>
                      <a:gs pos="0">
                        <a:srgbClr val="FF1268"/>
                      </a:gs>
                      <a:gs pos="100000">
                        <a:srgbClr val="FF1268"/>
                      </a:gs>
                    </a:gsLst>
                    <a:lin ang="10800000" scaled="1"/>
                  </a:gradFill>
                  <a:latin typeface="+mj-lt"/>
                  <a:ea typeface="나눔바른고딕" panose="020B0603020101020101" pitchFamily="50" charset="-127"/>
                </a:rPr>
                <a:t>INDE</a:t>
              </a:r>
              <a:r>
                <a:rPr lang="en-US" altLang="ko-KR" sz="2800" b="1" dirty="0">
                  <a:gradFill>
                    <a:gsLst>
                      <a:gs pos="0">
                        <a:srgbClr val="FF1268"/>
                      </a:gs>
                      <a:gs pos="100000">
                        <a:srgbClr val="FF1268"/>
                      </a:gs>
                    </a:gsLst>
                    <a:lin ang="10800000" scaled="1"/>
                  </a:gradFill>
                  <a:latin typeface="+mj-lt"/>
                  <a:ea typeface="나눔바른고딕" panose="020B0603020101020101" pitchFamily="50" charset="-127"/>
                </a:rPr>
                <a:t>X</a:t>
              </a:r>
              <a:endParaRPr lang="ko-KR" altLang="en-US" sz="28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+mj-lt"/>
                <a:ea typeface="나눔바른고딕" panose="020B0603020101020101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170775" y="2144311"/>
              <a:ext cx="1723682" cy="636617"/>
              <a:chOff x="5055297" y="2144311"/>
              <a:chExt cx="2012695" cy="636617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5055297" y="2144311"/>
                <a:ext cx="2012695" cy="0"/>
              </a:xfrm>
              <a:prstGeom prst="line">
                <a:avLst/>
              </a:prstGeom>
              <a:ln w="12700">
                <a:solidFill>
                  <a:srgbClr val="FF126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5055297" y="2780928"/>
                <a:ext cx="2012695" cy="0"/>
              </a:xfrm>
              <a:prstGeom prst="line">
                <a:avLst/>
              </a:prstGeom>
              <a:ln w="12700">
                <a:solidFill>
                  <a:srgbClr val="FF126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>
            <a:off x="4199832" y="3436744"/>
            <a:ext cx="3772188" cy="3264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+mj-lt"/>
                <a:ea typeface="나눔바른고딕" panose="020B0603020101020101" pitchFamily="50" charset="-127"/>
              </a:rPr>
              <a:t>01 </a:t>
            </a:r>
            <a:r>
              <a:rPr lang="ko-KR" altLang="en-US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+mj-lt"/>
                <a:ea typeface="나눔바른고딕" panose="020B0603020101020101" pitchFamily="50" charset="-127"/>
              </a:rPr>
              <a:t>연구 목적 </a:t>
            </a:r>
            <a:endParaRPr lang="en-US" altLang="ko-KR" sz="2000" b="1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+mj-lt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+mj-lt"/>
                <a:ea typeface="나눔바른고딕" panose="020B0603020101020101" pitchFamily="50" charset="-127"/>
              </a:rPr>
              <a:t>02 </a:t>
            </a:r>
            <a:r>
              <a:rPr lang="ko-KR" altLang="en-US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+mj-lt"/>
                <a:ea typeface="나눔바른고딕" panose="020B0603020101020101" pitchFamily="50" charset="-127"/>
              </a:rPr>
              <a:t>데이터 분석 및 결과 도출 과정</a:t>
            </a:r>
            <a:b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+mj-lt"/>
                <a:ea typeface="나눔바른고딕" panose="020B0603020101020101" pitchFamily="50" charset="-127"/>
              </a:rPr>
            </a:b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+mj-lt"/>
                <a:ea typeface="나눔바른고딕" panose="020B0603020101020101" pitchFamily="50" charset="-127"/>
              </a:rPr>
              <a:t>03 </a:t>
            </a:r>
            <a:r>
              <a:rPr lang="ko-KR" altLang="en-US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+mj-lt"/>
                <a:ea typeface="나눔바른고딕" panose="020B0603020101020101" pitchFamily="50" charset="-127"/>
              </a:rPr>
              <a:t>사용한 분석 </a:t>
            </a: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+mj-lt"/>
                <a:ea typeface="나눔바른고딕" panose="020B0603020101020101" pitchFamily="50" charset="-127"/>
              </a:rPr>
              <a:t>TOOL 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+mj-lt"/>
                <a:ea typeface="나눔바른고딕" panose="020B0603020101020101" pitchFamily="50" charset="-127"/>
              </a:rPr>
              <a:t>04 </a:t>
            </a:r>
            <a:r>
              <a:rPr lang="ko-KR" altLang="en-US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+mj-lt"/>
                <a:ea typeface="나눔바른고딕" panose="020B0603020101020101" pitchFamily="50" charset="-127"/>
              </a:rPr>
              <a:t>데이터 분석 과정</a:t>
            </a:r>
            <a:endParaRPr lang="en-US" altLang="ko-KR" sz="2000" b="1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+mj-lt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+mj-lt"/>
                <a:ea typeface="나눔바른고딕" panose="020B0603020101020101" pitchFamily="50" charset="-127"/>
              </a:rPr>
              <a:t>04 </a:t>
            </a:r>
            <a:r>
              <a:rPr lang="ko-KR" altLang="en-US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+mj-lt"/>
                <a:ea typeface="나눔바른고딕" panose="020B0603020101020101" pitchFamily="50" charset="-127"/>
              </a:rPr>
              <a:t>맞춤형 마케팅 제안</a:t>
            </a:r>
            <a:b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+mj-lt"/>
                <a:ea typeface="나눔바른고딕" panose="020B0603020101020101" pitchFamily="50" charset="-127"/>
              </a:rPr>
            </a:b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+mj-lt"/>
                <a:ea typeface="나눔바른고딕" panose="020B0603020101020101" pitchFamily="50" charset="-127"/>
              </a:rPr>
              <a:t>05 </a:t>
            </a:r>
            <a:r>
              <a:rPr lang="ko-KR" altLang="en-US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+mj-lt"/>
                <a:ea typeface="나눔바른고딕" panose="020B0603020101020101" pitchFamily="50" charset="-127"/>
              </a:rPr>
              <a:t>질의응답</a:t>
            </a:r>
            <a:endParaRPr lang="en-US" altLang="ko-KR" sz="2000" b="1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+mj-lt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+mj-lt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570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1007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전처리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B5FC3A-6FF6-4482-81BB-C9E2C2510383}"/>
              </a:ext>
            </a:extLst>
          </p:cNvPr>
          <p:cNvSpPr/>
          <p:nvPr/>
        </p:nvSpPr>
        <p:spPr>
          <a:xfrm>
            <a:off x="0" y="5785658"/>
            <a:ext cx="12192000" cy="10723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lnSpc>
                <a:spcPct val="150000"/>
              </a:lnSpc>
            </a:pP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약 </a:t>
            </a:r>
            <a:r>
              <a:rPr lang="en-US" altLang="ko-KR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170MB</a:t>
            </a: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인 </a:t>
            </a:r>
            <a:r>
              <a:rPr lang="en-US" altLang="ko-KR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txt</a:t>
            </a: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파일을 </a:t>
            </a:r>
            <a:r>
              <a:rPr lang="en-US" altLang="ko-KR" sz="2000" spc="-200" dirty="0" err="1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data.frame</a:t>
            </a: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으로 불러오려면 약 </a:t>
            </a:r>
            <a:r>
              <a:rPr lang="en-US" altLang="ko-KR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20</a:t>
            </a: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초</a:t>
            </a:r>
          </a:p>
          <a:p>
            <a:pPr algn="ctr" defTabSz="1219170">
              <a:lnSpc>
                <a:spcPct val="150000"/>
              </a:lnSpc>
            </a:pPr>
            <a:r>
              <a:rPr lang="en-US" altLang="ko-KR" sz="2000" spc="-200" dirty="0" err="1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data.table</a:t>
            </a: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의 </a:t>
            </a:r>
            <a:r>
              <a:rPr lang="en-US" altLang="ko-KR" sz="2000" spc="-200" dirty="0" err="1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fread</a:t>
            </a: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함수를 통해 약 </a:t>
            </a:r>
            <a:r>
              <a:rPr lang="en-US" altLang="ko-KR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50</a:t>
            </a: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배 빠르게 불러옴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AA04AB1-A87C-4B47-B899-BAFD6A0158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620" y="2014698"/>
            <a:ext cx="4648200" cy="1323975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B0997A6-B4B4-456A-A5B9-84C7AF764BED}"/>
              </a:ext>
            </a:extLst>
          </p:cNvPr>
          <p:cNvSpPr/>
          <p:nvPr/>
        </p:nvSpPr>
        <p:spPr>
          <a:xfrm rot="5400000">
            <a:off x="2511792" y="3476957"/>
            <a:ext cx="356320" cy="37201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3B014F-71E7-48CC-BBF7-BC036926EA6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620" y="3980992"/>
            <a:ext cx="4648200" cy="13239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8E641DC-2471-418D-B1E3-5720BEE371E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25148" y="1299781"/>
            <a:ext cx="4448175" cy="326064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F5C8F15-6EF1-4743-8203-1CB8E64ADB30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25148" y="4665974"/>
            <a:ext cx="4410075" cy="86677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F896CF3-184E-4ADA-918F-2091DBB0F5E1}"/>
              </a:ext>
            </a:extLst>
          </p:cNvPr>
          <p:cNvSpPr/>
          <p:nvPr/>
        </p:nvSpPr>
        <p:spPr>
          <a:xfrm>
            <a:off x="392620" y="1251344"/>
            <a:ext cx="1006676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ko-KR" altLang="en-US" sz="2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데이터 로드</a:t>
            </a:r>
          </a:p>
        </p:txBody>
      </p:sp>
    </p:spTree>
    <p:extLst>
      <p:ext uri="{BB962C8B-B14F-4D97-AF65-F5344CB8AC3E}">
        <p14:creationId xmlns:p14="http://schemas.microsoft.com/office/powerpoint/2010/main" val="3404843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D039680-0C80-4383-8C33-90D07A5C2A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b="2481"/>
          <a:stretch/>
        </p:blipFill>
        <p:spPr>
          <a:xfrm>
            <a:off x="5835443" y="1874829"/>
            <a:ext cx="5727666" cy="361618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1007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전처리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16A936F-E41A-45EE-B64E-C4A6BBD6086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2282" y="2429562"/>
            <a:ext cx="5537860" cy="250672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BBD51D-D4CF-4FB9-835E-05CA559B8C0E}"/>
              </a:ext>
            </a:extLst>
          </p:cNvPr>
          <p:cNvSpPr/>
          <p:nvPr/>
        </p:nvSpPr>
        <p:spPr>
          <a:xfrm>
            <a:off x="0" y="5785658"/>
            <a:ext cx="12192000" cy="10723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lnSpc>
                <a:spcPct val="150000"/>
              </a:lnSpc>
            </a:pPr>
            <a:r>
              <a:rPr lang="en-US" altLang="ko-KR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4</a:t>
            </a: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개의 데이터 모두 </a:t>
            </a:r>
            <a:r>
              <a:rPr lang="en-US" altLang="ko-KR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str(), head(), summary() </a:t>
            </a: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등의 함수를 통해 데이터를 확인 후</a:t>
            </a:r>
          </a:p>
          <a:p>
            <a:pPr algn="ctr" defTabSz="1219170">
              <a:lnSpc>
                <a:spcPct val="150000"/>
              </a:lnSpc>
            </a:pP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필요 없는 칼럼 삭제</a:t>
            </a:r>
            <a:r>
              <a:rPr lang="en-US" altLang="ko-KR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속성 변경</a:t>
            </a:r>
            <a:r>
              <a:rPr lang="en-US" altLang="ko-KR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파생변수 추가</a:t>
            </a:r>
            <a:r>
              <a:rPr lang="en-US" altLang="ko-KR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코드 변환 등 </a:t>
            </a:r>
            <a:r>
              <a:rPr lang="ko-KR" altLang="en-US" sz="2000" spc="-200" dirty="0" err="1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전처리</a:t>
            </a:r>
            <a:endParaRPr lang="ko-KR" altLang="en-US" sz="2000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5BC48B-CF11-4B6A-9B8A-BEA750B84D88}"/>
              </a:ext>
            </a:extLst>
          </p:cNvPr>
          <p:cNvSpPr/>
          <p:nvPr/>
        </p:nvSpPr>
        <p:spPr>
          <a:xfrm>
            <a:off x="392620" y="1378445"/>
            <a:ext cx="1006676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ko-KR" altLang="en-US" sz="2400" b="1" spc="-200" dirty="0" err="1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전처리</a:t>
            </a:r>
            <a:r>
              <a:rPr lang="ko-KR" altLang="en-US" sz="2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2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(customer, shop)</a:t>
            </a:r>
          </a:p>
        </p:txBody>
      </p:sp>
    </p:spTree>
    <p:extLst>
      <p:ext uri="{BB962C8B-B14F-4D97-AF65-F5344CB8AC3E}">
        <p14:creationId xmlns:p14="http://schemas.microsoft.com/office/powerpoint/2010/main" val="3299127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1007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전처리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323DE03-0BAB-4E51-B569-44A2E0F735A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003" y="2093387"/>
            <a:ext cx="5824380" cy="332635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E87F004-2F3E-4306-BEBF-0EEC872BEE1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26659" y="2093387"/>
            <a:ext cx="6384720" cy="332635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DE6606-4381-49DB-AF70-A3EF72064FBC}"/>
              </a:ext>
            </a:extLst>
          </p:cNvPr>
          <p:cNvSpPr/>
          <p:nvPr/>
        </p:nvSpPr>
        <p:spPr>
          <a:xfrm>
            <a:off x="0" y="5785658"/>
            <a:ext cx="12192000" cy="10723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lnSpc>
                <a:spcPct val="150000"/>
              </a:lnSpc>
            </a:pPr>
            <a:r>
              <a:rPr lang="en-US" altLang="ko-KR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4</a:t>
            </a: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개의 데이터 모두 </a:t>
            </a:r>
            <a:r>
              <a:rPr lang="en-US" altLang="ko-KR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str(), head(), summary() </a:t>
            </a: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등의 함수를 통해 데이터를 확인 후</a:t>
            </a:r>
          </a:p>
          <a:p>
            <a:pPr algn="ctr" defTabSz="1219170">
              <a:lnSpc>
                <a:spcPct val="150000"/>
              </a:lnSpc>
            </a:pP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필요 없는 칼럼 삭제</a:t>
            </a:r>
            <a:r>
              <a:rPr lang="en-US" altLang="ko-KR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속성 변경</a:t>
            </a:r>
            <a:r>
              <a:rPr lang="en-US" altLang="ko-KR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파생변수 추가</a:t>
            </a:r>
            <a:r>
              <a:rPr lang="en-US" altLang="ko-KR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코드 변환 등 </a:t>
            </a:r>
            <a:r>
              <a:rPr lang="ko-KR" altLang="en-US" sz="2000" spc="-200" dirty="0" err="1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전처리</a:t>
            </a:r>
            <a:endParaRPr lang="ko-KR" altLang="en-US" sz="2000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820B6B-DE05-4C3F-8ED9-82996AC9433D}"/>
              </a:ext>
            </a:extLst>
          </p:cNvPr>
          <p:cNvSpPr/>
          <p:nvPr/>
        </p:nvSpPr>
        <p:spPr>
          <a:xfrm>
            <a:off x="392620" y="1335462"/>
            <a:ext cx="1006676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ko-KR" altLang="en-US" sz="2400" b="1" spc="-200" dirty="0" err="1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전처리</a:t>
            </a:r>
            <a:r>
              <a:rPr lang="ko-KR" altLang="en-US" sz="2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2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(category, </a:t>
            </a:r>
            <a:r>
              <a:rPr lang="en-US" altLang="ko-KR" sz="2400" b="1" spc="-200" dirty="0" err="1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nonshop</a:t>
            </a:r>
            <a:r>
              <a:rPr lang="en-US" altLang="ko-KR" sz="2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3980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1007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전처리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8D6ACE5-921A-42B7-B3F5-8F9F586864D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85" y="2085437"/>
            <a:ext cx="5064739" cy="31008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ED649C3-BBA2-4349-9FEA-70691AF3C43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71908" y="1874829"/>
            <a:ext cx="6334607" cy="16747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658D397-14DA-4B05-A405-37069047D1A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71908" y="3700345"/>
            <a:ext cx="6334607" cy="1485900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BC4144C9-3E17-497D-82CF-120E63C6C9DF}"/>
              </a:ext>
            </a:extLst>
          </p:cNvPr>
          <p:cNvSpPr/>
          <p:nvPr/>
        </p:nvSpPr>
        <p:spPr>
          <a:xfrm>
            <a:off x="5177924" y="3242995"/>
            <a:ext cx="356320" cy="37201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3D306F-B6BA-4B17-AB2C-033B43FB510A}"/>
              </a:ext>
            </a:extLst>
          </p:cNvPr>
          <p:cNvSpPr/>
          <p:nvPr/>
        </p:nvSpPr>
        <p:spPr>
          <a:xfrm>
            <a:off x="0" y="5337003"/>
            <a:ext cx="12192000" cy="152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lnSpc>
                <a:spcPct val="150000"/>
              </a:lnSpc>
            </a:pPr>
            <a:r>
              <a:rPr lang="en-US" altLang="ko-KR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Customer + shop + category =&gt; shopping</a:t>
            </a:r>
          </a:p>
          <a:p>
            <a:pPr algn="ctr" defTabSz="1219170">
              <a:lnSpc>
                <a:spcPct val="150000"/>
              </a:lnSpc>
            </a:pPr>
            <a:r>
              <a:rPr lang="en-US" altLang="ko-KR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Customer + </a:t>
            </a:r>
            <a:r>
              <a:rPr lang="en-US" altLang="ko-KR" spc="-200" dirty="0" err="1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nonshop</a:t>
            </a:r>
            <a:r>
              <a:rPr lang="en-US" altLang="ko-KR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=&gt; </a:t>
            </a:r>
            <a:r>
              <a:rPr lang="en-US" altLang="ko-KR" spc="-200" dirty="0" err="1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notshopping</a:t>
            </a:r>
            <a:endParaRPr lang="en-US" altLang="ko-KR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algn="ctr" defTabSz="1219170">
              <a:lnSpc>
                <a:spcPct val="150000"/>
              </a:lnSpc>
            </a:pPr>
            <a:r>
              <a:rPr lang="en-US" altLang="ko-KR" spc="-200" dirty="0" err="1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data.table</a:t>
            </a: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의 </a:t>
            </a:r>
            <a:r>
              <a:rPr lang="en-US" altLang="ko-KR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merge() </a:t>
            </a: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통해 훨씬 빠르게 데이터 병합 가능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E94A1F-42C7-49A6-B14E-F608B1EC1208}"/>
              </a:ext>
            </a:extLst>
          </p:cNvPr>
          <p:cNvSpPr/>
          <p:nvPr/>
        </p:nvSpPr>
        <p:spPr>
          <a:xfrm>
            <a:off x="333509" y="1333498"/>
            <a:ext cx="1006676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ko-KR" altLang="en-US" sz="2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분석을 위한 데이터 병합</a:t>
            </a:r>
            <a:endParaRPr lang="en-US" altLang="ko-KR" sz="2400" b="1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4556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B1834E3-AC9C-47C4-84A7-0D1DD83C13ED}"/>
              </a:ext>
            </a:extLst>
          </p:cNvPr>
          <p:cNvSpPr/>
          <p:nvPr/>
        </p:nvSpPr>
        <p:spPr>
          <a:xfrm>
            <a:off x="310227" y="57039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전처리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75163C-525F-41BB-9040-3AE989101048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0768F0D7-360F-47AD-954B-317D07D5F614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6DDD8E7-3537-4AC2-B6EB-D437AB16EC0B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1251D9-47AE-4671-BF69-EFDEEE464BC0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0B1C23-3C98-44F3-A6CE-2A6A369BF3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95" y="1916832"/>
            <a:ext cx="10546112" cy="37664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FF4AF22-52AF-49C2-9606-5092A4E9AB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6" y="1534900"/>
            <a:ext cx="9631790" cy="475252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6BF7488-9C89-405B-AD4C-29A9A73986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89" y="1642662"/>
            <a:ext cx="11279551" cy="463533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2AE4139-CCEB-4A4F-98C1-06C3685CD7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93" y="1680271"/>
            <a:ext cx="9677453" cy="456011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28474BE-9901-4643-A126-1D3A4393767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15" y="1593378"/>
            <a:ext cx="10690598" cy="456011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70B144F-DCC6-46D2-9B71-F7D129B672F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24" y="1382448"/>
            <a:ext cx="8964467" cy="515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1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탐색적 데이터 분석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75F1C41-AA07-43A7-8F03-82690E7EF8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1935522"/>
            <a:ext cx="4738179" cy="36584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B82396C-79D1-4D18-AE44-04BF3F8C75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33" y="1935523"/>
            <a:ext cx="4801694" cy="36584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E7C3BB3-28BC-4C2A-9303-8F5CEAAB2E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705" y="1628800"/>
            <a:ext cx="6017625" cy="465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7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탐색적 데이터 분석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692CCB-05E1-4158-A14B-DCC345F562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1916832"/>
            <a:ext cx="4738179" cy="36584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F35996-E9DE-4EDA-A8AE-9DC94DE944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20" y="1916832"/>
            <a:ext cx="4738179" cy="36584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80FF32E-DB4D-4CDE-9499-22CF5A04E3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376" y="1578069"/>
            <a:ext cx="6083153" cy="470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5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탐색적 데이터 분석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A2C0D32-27EF-43A4-8943-62234E5DC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5545"/>
            <a:ext cx="5055752" cy="47889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6178D97-042F-46DD-B0D3-A3099F2345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20" y="1507210"/>
            <a:ext cx="5055752" cy="478899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C71DFEC-CA1A-49EA-808F-30A5E14ABF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64" y="1124744"/>
            <a:ext cx="6052615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탐색적 데이터 분석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EC7482C-A43E-4CDC-9001-C0DF20CCC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20" y="2060848"/>
            <a:ext cx="5055752" cy="397600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D8CCFF9-AF52-435F-8C03-AF915844F3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6" y="2060848"/>
            <a:ext cx="4979534" cy="397600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A396C76-D39F-4B5D-A4EE-B69A54D219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575" y="1423480"/>
            <a:ext cx="6355593" cy="499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2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탐색적 데이터 분석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E3205BC-EECA-4A9D-BF28-2139CA3BCB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88840"/>
            <a:ext cx="4916020" cy="410303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3DE6F07-0D1E-40BB-A073-8B0847ABEE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27" y="1988840"/>
            <a:ext cx="4916020" cy="410303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1EB4F7F-1129-4123-9435-96660D5D19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1268760"/>
            <a:ext cx="6342361" cy="529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2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10227" y="570394"/>
            <a:ext cx="1390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ea typeface="나눔바른고딕" panose="020B0603020101020101" pitchFamily="50" charset="-127"/>
                <a:cs typeface="Segoe UI" panose="020B0502040204020203" pitchFamily="34" charset="0"/>
              </a:rPr>
              <a:t>연구 목적</a:t>
            </a:r>
            <a:endParaRPr lang="en-US" altLang="ko-KR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ea typeface="나눔바른고딕" panose="020B0603020101020101" pitchFamily="50" charset="-127"/>
                <a:cs typeface="Segoe UI" panose="020B0502040204020203" pitchFamily="34" charset="0"/>
              </a:rPr>
              <a:t>001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66DFE8-3289-4FC6-92D5-D050B31565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67" y="1819114"/>
            <a:ext cx="4056112" cy="405611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621AE35-6216-4F55-9451-611E632CA7EB}"/>
              </a:ext>
            </a:extLst>
          </p:cNvPr>
          <p:cNvSpPr/>
          <p:nvPr/>
        </p:nvSpPr>
        <p:spPr>
          <a:xfrm>
            <a:off x="4151784" y="1916832"/>
            <a:ext cx="7704856" cy="5895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en-US" altLang="ko-KR" sz="2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rgbClr val="FF2A66"/>
                </a:solidFill>
                <a:latin typeface="+mn-ea"/>
              </a:rPr>
              <a:t>L-POINT </a:t>
            </a:r>
            <a:r>
              <a:rPr lang="ko-KR" altLang="en-US" sz="2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rgbClr val="FF2A66"/>
                </a:solidFill>
                <a:latin typeface="+mn-ea"/>
              </a:rPr>
              <a:t>고객의 사용 내역 데이터를 </a:t>
            </a:r>
            <a:endParaRPr lang="en-US" altLang="ko-KR" sz="2400" b="1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rgbClr val="FF2A66"/>
              </a:solidFill>
              <a:latin typeface="+mn-ea"/>
            </a:endParaRPr>
          </a:p>
          <a:p>
            <a:pPr algn="ctr" defTabSz="1219170">
              <a:lnSpc>
                <a:spcPct val="150000"/>
              </a:lnSpc>
            </a:pPr>
            <a:r>
              <a:rPr lang="ko-KR" altLang="en-US" sz="2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rgbClr val="FF2A66"/>
                </a:solidFill>
                <a:latin typeface="+mn-ea"/>
              </a:rPr>
              <a:t>바탕으로 고객 분석</a:t>
            </a:r>
            <a:endParaRPr lang="en-US" altLang="ko-KR" sz="2400" b="1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rgbClr val="FF2A66"/>
              </a:solidFill>
              <a:latin typeface="+mn-ea"/>
            </a:endParaRPr>
          </a:p>
          <a:p>
            <a:pPr algn="ctr" defTabSz="1219170">
              <a:lnSpc>
                <a:spcPct val="150000"/>
              </a:lnSpc>
            </a:pPr>
            <a:endParaRPr lang="ko-KR" altLang="en-US" sz="2000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defTabSz="1219170">
              <a:lnSpc>
                <a:spcPct val="150000"/>
              </a:lnSpc>
            </a:pPr>
            <a:endParaRPr lang="en-US" altLang="ko-KR" sz="2000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rgbClr val="FF5B76"/>
              </a:solidFill>
              <a:latin typeface="+mn-ea"/>
            </a:endParaRPr>
          </a:p>
          <a:p>
            <a:pPr algn="ctr" defTabSz="1219170">
              <a:lnSpc>
                <a:spcPct val="150000"/>
              </a:lnSpc>
            </a:pPr>
            <a:r>
              <a:rPr lang="en-US" altLang="ko-KR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 F M </a:t>
            </a:r>
            <a:r>
              <a:rPr lang="ko-KR" altLang="en-US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모형 </a:t>
            </a:r>
            <a:r>
              <a:rPr lang="en-US" altLang="ko-KR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&amp;</a:t>
            </a:r>
            <a:r>
              <a:rPr lang="ko-KR" altLang="en-US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장바구니 분석</a:t>
            </a:r>
            <a:endParaRPr lang="en-US" altLang="ko-KR" sz="2000" b="1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defTabSz="1219170">
              <a:lnSpc>
                <a:spcPct val="150000"/>
              </a:lnSpc>
            </a:pPr>
            <a:r>
              <a:rPr lang="ko-KR" altLang="en-US" sz="14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 세그먼트 분류</a:t>
            </a:r>
            <a:endParaRPr lang="en-US" altLang="ko-KR" sz="1400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defTabSz="1219170">
              <a:lnSpc>
                <a:spcPct val="150000"/>
              </a:lnSpc>
            </a:pPr>
            <a:endParaRPr lang="ko-KR" altLang="en-US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defTabSz="1219170">
              <a:lnSpc>
                <a:spcPct val="150000"/>
              </a:lnSpc>
            </a:pPr>
            <a:r>
              <a:rPr lang="ko-KR" altLang="en-US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맞춤형 마케팅 방법 제안</a:t>
            </a:r>
            <a:endParaRPr lang="en-US" altLang="ko-KR" sz="2000" b="1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defTabSz="1219170">
              <a:lnSpc>
                <a:spcPct val="150000"/>
              </a:lnSpc>
            </a:pPr>
            <a:r>
              <a:rPr lang="ko-KR" altLang="en-US" sz="14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결과값을 이용</a:t>
            </a:r>
            <a:endParaRPr lang="ko-KR" altLang="en-US" sz="2400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defTabSz="1219170">
              <a:lnSpc>
                <a:spcPct val="150000"/>
              </a:lnSpc>
            </a:pPr>
            <a:endParaRPr lang="ko-KR" altLang="en-US" sz="2000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defTabSz="1219170">
              <a:lnSpc>
                <a:spcPct val="150000"/>
              </a:lnSpc>
            </a:pPr>
            <a:endParaRPr lang="ko-KR" altLang="en-US" sz="2000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defTabSz="1219170">
              <a:lnSpc>
                <a:spcPct val="150000"/>
              </a:lnSpc>
            </a:pPr>
            <a:endParaRPr lang="ko-KR" altLang="en-US" sz="2000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defTabSz="1219170">
              <a:lnSpc>
                <a:spcPct val="150000"/>
              </a:lnSpc>
            </a:pPr>
            <a:endParaRPr lang="en-US" altLang="ko-KR" sz="2000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7253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탐색적 데이터 분석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38A1CC4-216C-4690-8CCD-F18D8F75F2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1628800"/>
            <a:ext cx="6049715" cy="44644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150B53B-9E6B-4C3A-BED5-E84FD053FC3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9338" y="982774"/>
            <a:ext cx="10323906" cy="58572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BAC8DB0-8EA0-4BAB-BCDB-2CBC8B1F980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9338" y="992386"/>
            <a:ext cx="10523784" cy="592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1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탐색적 데이터 분석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B48212-E835-4E4C-88A1-3FE53B8D22E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7667" y="1455093"/>
            <a:ext cx="9236666" cy="52780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890632C-3244-46EF-BE3E-5421C749FB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670" y="1088455"/>
            <a:ext cx="7848872" cy="578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9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탐색적 데이터 분석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6417BB6-25D4-4846-B205-17CC656F4C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636" y="1772816"/>
            <a:ext cx="6552728" cy="461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37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고객 세그먼트 분류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005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EE2B0C-C363-4365-86C9-745E7BED2ED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493" y="1447103"/>
            <a:ext cx="10704512" cy="48246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CACC541-8F76-41A8-B574-C2E382A677B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4929" y="1447618"/>
            <a:ext cx="10433573" cy="4852646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ED099F73-89FB-407B-A24C-1FD023CFAC1A}"/>
              </a:ext>
            </a:extLst>
          </p:cNvPr>
          <p:cNvSpPr/>
          <p:nvPr/>
        </p:nvSpPr>
        <p:spPr>
          <a:xfrm>
            <a:off x="-1824881" y="1531992"/>
            <a:ext cx="1573921" cy="2617088"/>
          </a:xfrm>
          <a:prstGeom prst="ellipse">
            <a:avLst/>
          </a:prstGeom>
        </p:spPr>
        <p:txBody>
          <a:bodyPr wrap="square" rtlCol="0" anchor="ctr">
            <a:spAutoFit/>
          </a:bodyPr>
          <a:lstStyle/>
          <a:p>
            <a:pPr algn="ctr" latinLnBrk="0">
              <a:lnSpc>
                <a:spcPct val="120000"/>
              </a:lnSpc>
            </a:pPr>
            <a:endParaRPr lang="ko-KR" altLang="en-US" sz="16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08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BE01D8D-3C1B-4B8D-AED7-572943A227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317" y="1889962"/>
            <a:ext cx="8641080" cy="35356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E898C33-B08D-47D5-B5E1-2B25CBE713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399" y="1455093"/>
            <a:ext cx="8648700" cy="474726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3712" y="493564"/>
            <a:ext cx="6148679" cy="62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A9F6B2AE-A6B6-4B70-AE5D-0436A1B81360}"/>
              </a:ext>
            </a:extLst>
          </p:cNvPr>
          <p:cNvSpPr/>
          <p:nvPr/>
        </p:nvSpPr>
        <p:spPr>
          <a:xfrm>
            <a:off x="8045389" y="457549"/>
            <a:ext cx="2126572" cy="6328476"/>
          </a:xfrm>
          <a:prstGeom prst="ellipse">
            <a:avLst/>
          </a:prstGeom>
          <a:noFill/>
          <a:ln w="57150">
            <a:solidFill>
              <a:srgbClr val="FFD477"/>
            </a:solidFill>
          </a:ln>
        </p:spPr>
        <p:txBody>
          <a:bodyPr wrap="square" rtlCol="0" anchor="ctr">
            <a:spAutoFit/>
          </a:bodyPr>
          <a:lstStyle/>
          <a:p>
            <a:pPr algn="ctr" latinLnBrk="0">
              <a:lnSpc>
                <a:spcPct val="120000"/>
              </a:lnSpc>
            </a:pPr>
            <a:endParaRPr lang="ko-KR" altLang="en-US" sz="16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08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41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고객 세그먼트 분류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005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DDA54B-2E5A-4F31-A74D-8B5EC74329F5}"/>
              </a:ext>
            </a:extLst>
          </p:cNvPr>
          <p:cNvSpPr/>
          <p:nvPr/>
        </p:nvSpPr>
        <p:spPr>
          <a:xfrm>
            <a:off x="2927648" y="1556792"/>
            <a:ext cx="7449410" cy="4264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200000"/>
              </a:lnSpc>
            </a:pPr>
            <a:r>
              <a:rPr lang="en-US" altLang="ko-KR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R↑ F↑ M↑   </a:t>
            </a: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모든 지표에서 높은 우량고객    </a:t>
            </a:r>
            <a:r>
              <a:rPr lang="en-US" altLang="ko-KR" sz="28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rgbClr val="FF2C6A"/>
                </a:solidFill>
                <a:latin typeface="+mn-ea"/>
              </a:rPr>
              <a:t>Best</a:t>
            </a:r>
            <a:endParaRPr lang="en-US" altLang="ko-KR" sz="2000" b="1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rgbClr val="FF2C6A"/>
              </a:solidFill>
              <a:latin typeface="+mn-ea"/>
            </a:endParaRPr>
          </a:p>
          <a:p>
            <a:pPr defTabSz="1219170">
              <a:lnSpc>
                <a:spcPct val="200000"/>
              </a:lnSpc>
            </a:pPr>
            <a:r>
              <a:rPr lang="en-US" altLang="ko-KR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R↓ F↓ M↑   </a:t>
            </a: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한 번에 많이 쓰는 고객    </a:t>
            </a:r>
            <a:r>
              <a:rPr lang="en-US" altLang="ko-KR" sz="28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rgbClr val="FF2C6A"/>
                </a:solidFill>
                <a:latin typeface="+mn-ea"/>
              </a:rPr>
              <a:t>Spenders</a:t>
            </a:r>
            <a:endParaRPr lang="en-US" altLang="ko-KR" sz="2000" b="1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rgbClr val="FF2C6A"/>
              </a:solidFill>
              <a:latin typeface="+mn-ea"/>
            </a:endParaRPr>
          </a:p>
          <a:p>
            <a:pPr defTabSz="1219170">
              <a:lnSpc>
                <a:spcPct val="200000"/>
              </a:lnSpc>
            </a:pPr>
            <a:r>
              <a:rPr lang="en-US" altLang="ko-KR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R↑ F↑ M↓   </a:t>
            </a: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가성비를 추구하는 고객    </a:t>
            </a:r>
            <a:r>
              <a:rPr lang="en-US" altLang="ko-KR" sz="28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rgbClr val="FF2C6A"/>
                </a:solidFill>
                <a:latin typeface="+mn-ea"/>
              </a:rPr>
              <a:t>Shopper</a:t>
            </a:r>
            <a:endParaRPr lang="en-US" altLang="ko-KR" sz="2000" b="1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rgbClr val="FF2C6A"/>
              </a:solidFill>
              <a:latin typeface="+mn-ea"/>
            </a:endParaRPr>
          </a:p>
          <a:p>
            <a:pPr defTabSz="1219170">
              <a:lnSpc>
                <a:spcPct val="200000"/>
              </a:lnSpc>
            </a:pPr>
            <a:r>
              <a:rPr lang="en-US" altLang="ko-KR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R↑ F↓ M↓   </a:t>
            </a: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첫 방문 고객    </a:t>
            </a:r>
            <a:r>
              <a:rPr lang="en-US" altLang="ko-KR" sz="28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rgbClr val="FF2C6A"/>
                </a:solidFill>
                <a:latin typeface="+mn-ea"/>
              </a:rPr>
              <a:t>First Time</a:t>
            </a:r>
            <a:endParaRPr lang="en-US" altLang="ko-KR" sz="2000" b="1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rgbClr val="FF2C6A"/>
              </a:solidFill>
              <a:latin typeface="+mn-ea"/>
            </a:endParaRPr>
          </a:p>
          <a:p>
            <a:pPr defTabSz="1219170">
              <a:lnSpc>
                <a:spcPct val="200000"/>
              </a:lnSpc>
            </a:pPr>
            <a:r>
              <a:rPr lang="en-US" altLang="ko-KR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R↓ F↑ M↑   </a:t>
            </a: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중요한 고객인데 이탈한 고객    </a:t>
            </a:r>
            <a:r>
              <a:rPr lang="en-US" altLang="ko-KR" sz="28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rgbClr val="FF2C6A"/>
                </a:solidFill>
                <a:latin typeface="+mn-ea"/>
              </a:rPr>
              <a:t>Churn</a:t>
            </a:r>
            <a:endParaRPr lang="en-US" altLang="ko-KR" sz="2000" b="1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rgbClr val="FF2C6A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51144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고객 세그먼트 분류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005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91D9EE-3ABA-49CF-A224-62A933C1A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227" y="1233941"/>
            <a:ext cx="3871842" cy="292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10042A3-72D6-4348-926E-8DFA25D46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4598" y="1233941"/>
            <a:ext cx="3760057" cy="292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2F3AC04-97C5-4F9F-ACC4-07066C19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67184" y="1233941"/>
            <a:ext cx="3760057" cy="292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079B062-AFE2-4050-BC74-E8864175A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4083" y="3931254"/>
            <a:ext cx="3821030" cy="292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C9BBEA6-7666-425D-91E0-1C933907F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8088" y="3931948"/>
            <a:ext cx="3760057" cy="292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9144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10800000">
            <a:off x="-1684299" y="-249810"/>
            <a:ext cx="15560599" cy="7730307"/>
            <a:chOff x="233413" y="-170158"/>
            <a:chExt cx="11690908" cy="7027552"/>
          </a:xfrm>
        </p:grpSpPr>
        <p:sp>
          <p:nvSpPr>
            <p:cNvPr id="2" name="이등변 삼각형 1"/>
            <p:cNvSpPr/>
            <p:nvPr/>
          </p:nvSpPr>
          <p:spPr>
            <a:xfrm rot="10800000">
              <a:off x="711678" y="2113"/>
              <a:ext cx="10734378" cy="6349049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 rot="10800000">
              <a:off x="517119" y="-30991"/>
              <a:ext cx="11123497" cy="6686474"/>
            </a:xfrm>
            <a:prstGeom prst="triangle">
              <a:avLst/>
            </a:prstGeom>
            <a:noFill/>
            <a:ln w="6350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0800000">
              <a:off x="233413" y="-170158"/>
              <a:ext cx="11690908" cy="7027552"/>
            </a:xfrm>
            <a:prstGeom prst="triangle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059408" y="3645024"/>
            <a:ext cx="407034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맞춤형 마케팅 제안</a:t>
            </a:r>
            <a:endParaRPr lang="en-US" altLang="ko-KR" sz="2000" b="1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570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맞춤형 마케팅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006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0A1296-4165-4ECE-9EFC-0BB95108AE64}"/>
              </a:ext>
            </a:extLst>
          </p:cNvPr>
          <p:cNvSpPr/>
          <p:nvPr/>
        </p:nvSpPr>
        <p:spPr>
          <a:xfrm>
            <a:off x="681510" y="4399954"/>
            <a:ext cx="1800000" cy="1800000"/>
          </a:xfrm>
          <a:prstGeom prst="ellipse">
            <a:avLst/>
          </a:prstGeom>
          <a:solidFill>
            <a:srgbClr val="FF8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lnSpc>
                <a:spcPct val="150000"/>
              </a:lnSpc>
            </a:pPr>
            <a:r>
              <a:rPr lang="en-US" altLang="ko-KR" sz="16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VIP </a:t>
            </a:r>
            <a:r>
              <a:rPr lang="ko-KR" altLang="en-US" sz="1600" b="1" spc="-200" dirty="0" err="1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멤버쉽</a:t>
            </a:r>
            <a:r>
              <a:rPr lang="en-US" altLang="ko-KR" sz="16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,</a:t>
            </a:r>
          </a:p>
          <a:p>
            <a:pPr algn="ctr" defTabSz="1219170">
              <a:lnSpc>
                <a:spcPct val="150000"/>
              </a:lnSpc>
            </a:pPr>
            <a:r>
              <a:rPr lang="ko-KR" altLang="en-US" sz="16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라운지 제공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2C3A0E9-BC62-4CAE-86DB-33D2451C6C28}"/>
              </a:ext>
            </a:extLst>
          </p:cNvPr>
          <p:cNvSpPr/>
          <p:nvPr/>
        </p:nvSpPr>
        <p:spPr>
          <a:xfrm>
            <a:off x="2953621" y="4377074"/>
            <a:ext cx="1800000" cy="1800000"/>
          </a:xfrm>
          <a:prstGeom prst="ellipse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lnSpc>
                <a:spcPct val="150000"/>
              </a:lnSpc>
            </a:pPr>
            <a:r>
              <a:rPr lang="ko-KR" altLang="en-US" sz="16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나눔바른고딕" panose="020B0603020101020101"/>
              </a:rPr>
              <a:t>공연</a:t>
            </a:r>
            <a:r>
              <a:rPr lang="en-US" altLang="ko-KR" sz="16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나눔바른고딕" panose="020B0603020101020101"/>
              </a:rPr>
              <a:t>, </a:t>
            </a:r>
            <a:r>
              <a:rPr lang="ko-KR" altLang="en-US" sz="16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나눔바른고딕" panose="020B0603020101020101"/>
              </a:rPr>
              <a:t>문화시설 이용 티켓 제공</a:t>
            </a:r>
            <a:r>
              <a:rPr lang="ko-KR" altLang="en-US" sz="2000" b="1" dirty="0">
                <a:ea typeface="나눔바른고딕" panose="020B0603020101020101"/>
              </a:rPr>
              <a:t> </a:t>
            </a:r>
            <a:endParaRPr lang="en-US" altLang="ko-KR" sz="2000" b="1" dirty="0">
              <a:ea typeface="나눔바른고딕" panose="020B0603020101020101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0218329-284B-4430-9722-6C10AC6C55DC}"/>
              </a:ext>
            </a:extLst>
          </p:cNvPr>
          <p:cNvSpPr/>
          <p:nvPr/>
        </p:nvSpPr>
        <p:spPr>
          <a:xfrm>
            <a:off x="5157741" y="4377074"/>
            <a:ext cx="1800000" cy="1800000"/>
          </a:xfrm>
          <a:prstGeom prst="ellipse">
            <a:avLst/>
          </a:prstGeom>
          <a:solidFill>
            <a:srgbClr val="FFD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spc="-200" dirty="0" err="1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나눔바른고딕" panose="020B0603020101020101"/>
              </a:rPr>
              <a:t>손편지</a:t>
            </a:r>
            <a:endParaRPr lang="en-US" altLang="ko-KR" sz="2000" dirty="0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2A970295-13A1-4135-9294-AD25773D8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90133" y="3184300"/>
            <a:ext cx="4860000" cy="367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A639E3-A66B-4D28-BA9E-3CAE9A22858F}"/>
              </a:ext>
            </a:extLst>
          </p:cNvPr>
          <p:cNvSpPr/>
          <p:nvPr/>
        </p:nvSpPr>
        <p:spPr>
          <a:xfrm>
            <a:off x="560567" y="1558046"/>
            <a:ext cx="837615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altLang="ko-KR" sz="36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rgbClr val="FF8D5E"/>
                </a:solidFill>
                <a:latin typeface="+mn-ea"/>
              </a:rPr>
              <a:t>Best</a:t>
            </a:r>
            <a:r>
              <a:rPr lang="en-US" altLang="ko-KR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   R(</a:t>
            </a:r>
            <a:r>
              <a:rPr lang="ko-KR" altLang="en-US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최근성</a:t>
            </a:r>
            <a:r>
              <a:rPr lang="en-US" altLang="ko-KR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)↑  F(</a:t>
            </a:r>
            <a:r>
              <a:rPr lang="ko-KR" altLang="en-US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구매빈도</a:t>
            </a:r>
            <a:r>
              <a:rPr lang="en-US" altLang="ko-KR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)↑  M(</a:t>
            </a:r>
            <a:r>
              <a:rPr lang="ko-KR" altLang="en-US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구매금액</a:t>
            </a:r>
            <a:r>
              <a:rPr lang="en-US" altLang="ko-KR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)↑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5F565B-0334-49A6-B6D5-7808EB3F1002}"/>
              </a:ext>
            </a:extLst>
          </p:cNvPr>
          <p:cNvSpPr/>
          <p:nvPr/>
        </p:nvSpPr>
        <p:spPr>
          <a:xfrm>
            <a:off x="560567" y="2674664"/>
            <a:ext cx="8376156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모든 측면에서 높은 비율을 보이는 ‘우량고객’</a:t>
            </a:r>
          </a:p>
          <a:p>
            <a:pPr defTabSz="1219170">
              <a:lnSpc>
                <a:spcPct val="150000"/>
              </a:lnSpc>
            </a:pP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가격적인 측면 보다 서비스 측면으로 충성심 유지하고 감성을 자극</a:t>
            </a:r>
            <a:endParaRPr lang="en-US" altLang="ko-KR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95862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맞춤형 마케팅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006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CB27BA80-7383-4ED2-AD12-B324B356F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8899" y="3053167"/>
            <a:ext cx="4860000" cy="3782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C4A86284-8DA0-40A6-81F1-F274CB1977FE}"/>
              </a:ext>
            </a:extLst>
          </p:cNvPr>
          <p:cNvSpPr/>
          <p:nvPr/>
        </p:nvSpPr>
        <p:spPr>
          <a:xfrm>
            <a:off x="600319" y="4398700"/>
            <a:ext cx="1800000" cy="1800000"/>
          </a:xfrm>
          <a:prstGeom prst="ellipse">
            <a:avLst/>
          </a:prstGeom>
          <a:solidFill>
            <a:srgbClr val="FF8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lnSpc>
                <a:spcPct val="150000"/>
              </a:lnSpc>
            </a:pPr>
            <a:r>
              <a:rPr lang="ko-KR" altLang="en-US" sz="15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온</a:t>
            </a:r>
            <a:r>
              <a:rPr lang="en-US" altLang="ko-KR" sz="15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sz="15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오프라인</a:t>
            </a:r>
            <a:endParaRPr lang="en-US" altLang="ko-KR" sz="1500" b="1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 defTabSz="1219170">
              <a:lnSpc>
                <a:spcPct val="150000"/>
              </a:lnSpc>
            </a:pPr>
            <a:r>
              <a:rPr lang="ko-KR" altLang="en-US" sz="15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활용한</a:t>
            </a:r>
            <a:endParaRPr lang="en-US" altLang="ko-KR" sz="1500" b="1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 defTabSz="1219170">
              <a:lnSpc>
                <a:spcPct val="150000"/>
              </a:lnSpc>
            </a:pPr>
            <a:r>
              <a:rPr lang="ko-KR" altLang="en-US" sz="15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멀티채널 전략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9C8D5-B9DF-4737-994A-AADB507DD3D0}"/>
              </a:ext>
            </a:extLst>
          </p:cNvPr>
          <p:cNvSpPr/>
          <p:nvPr/>
        </p:nvSpPr>
        <p:spPr>
          <a:xfrm>
            <a:off x="2872430" y="4375820"/>
            <a:ext cx="1800000" cy="1800000"/>
          </a:xfrm>
          <a:prstGeom prst="ellipse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lnSpc>
                <a:spcPct val="150000"/>
              </a:lnSpc>
            </a:pPr>
            <a:r>
              <a:rPr lang="ko-KR" altLang="en-US" sz="16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나눔바른고딕" panose="020B0603020101020101"/>
              </a:rPr>
              <a:t>특정 브랜드의</a:t>
            </a:r>
            <a:endParaRPr lang="en-US" altLang="ko-KR" sz="1600" b="1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나눔바른고딕" panose="020B0603020101020101"/>
            </a:endParaRPr>
          </a:p>
          <a:p>
            <a:pPr lvl="0" algn="ctr" defTabSz="1219170">
              <a:lnSpc>
                <a:spcPct val="150000"/>
              </a:lnSpc>
            </a:pPr>
            <a:r>
              <a:rPr lang="ko-KR" altLang="en-US" sz="16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나눔바른고딕" panose="020B0603020101020101"/>
              </a:rPr>
              <a:t>상품 추천</a:t>
            </a:r>
            <a:endParaRPr lang="en-US" altLang="ko-KR" sz="2000" b="1" dirty="0">
              <a:ea typeface="나눔바른고딕" panose="020B0603020101020101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8D0CD7-FC4A-40CE-ADA9-642420668CA1}"/>
              </a:ext>
            </a:extLst>
          </p:cNvPr>
          <p:cNvSpPr/>
          <p:nvPr/>
        </p:nvSpPr>
        <p:spPr>
          <a:xfrm>
            <a:off x="479376" y="1556792"/>
            <a:ext cx="837615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altLang="ko-KR" sz="36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rgbClr val="FF8D5E"/>
                </a:solidFill>
                <a:latin typeface="+mn-ea"/>
              </a:rPr>
              <a:t>Spender</a:t>
            </a:r>
            <a:r>
              <a:rPr lang="en-US" altLang="ko-KR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   R(</a:t>
            </a:r>
            <a:r>
              <a:rPr lang="ko-KR" altLang="en-US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최근성</a:t>
            </a:r>
            <a:r>
              <a:rPr lang="en-US" altLang="ko-KR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)↓  F(</a:t>
            </a:r>
            <a:r>
              <a:rPr lang="ko-KR" altLang="en-US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구매빈도</a:t>
            </a:r>
            <a:r>
              <a:rPr lang="en-US" altLang="ko-KR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)↓  M(</a:t>
            </a:r>
            <a:r>
              <a:rPr lang="ko-KR" altLang="en-US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구매금액</a:t>
            </a:r>
            <a:r>
              <a:rPr lang="en-US" altLang="ko-KR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)↑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D86ABD-E072-4494-A99D-E77D1222BE83}"/>
              </a:ext>
            </a:extLst>
          </p:cNvPr>
          <p:cNvSpPr/>
          <p:nvPr/>
        </p:nvSpPr>
        <p:spPr>
          <a:xfrm>
            <a:off x="479376" y="2673410"/>
            <a:ext cx="8376156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최근성과 구매빈도는 낮지만 구매금액이 높은 </a:t>
            </a:r>
            <a:r>
              <a:rPr lang="ko-KR" altLang="en-US" spc="-200" dirty="0" err="1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고객군</a:t>
            </a:r>
            <a:endParaRPr lang="ko-KR" altLang="en-US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defTabSz="1219170">
              <a:lnSpc>
                <a:spcPct val="150000"/>
              </a:lnSpc>
            </a:pP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접근성이 낮은 고객 </a:t>
            </a:r>
          </a:p>
          <a:p>
            <a:pPr defTabSz="1219170">
              <a:lnSpc>
                <a:spcPct val="150000"/>
              </a:lnSpc>
            </a:pP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분석결과 특정 브랜드의 화장품을 찾는 여성 고객</a:t>
            </a:r>
          </a:p>
        </p:txBody>
      </p:sp>
    </p:spTree>
    <p:extLst>
      <p:ext uri="{BB962C8B-B14F-4D97-AF65-F5344CB8AC3E}">
        <p14:creationId xmlns:p14="http://schemas.microsoft.com/office/powerpoint/2010/main" val="3485817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>
            <a:extLst>
              <a:ext uri="{FF2B5EF4-FFF2-40B4-BE49-F238E27FC236}">
                <a16:creationId xmlns:a16="http://schemas.microsoft.com/office/drawing/2014/main" id="{B7F431AA-4DBF-4A1F-A65B-E10D5B9E7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20922" y="3075083"/>
            <a:ext cx="4860000" cy="3782917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맞춤형 마케팅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006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8900632-FC34-4EC6-AE01-21658B0FAFF6}"/>
              </a:ext>
            </a:extLst>
          </p:cNvPr>
          <p:cNvSpPr/>
          <p:nvPr/>
        </p:nvSpPr>
        <p:spPr>
          <a:xfrm>
            <a:off x="600319" y="4624607"/>
            <a:ext cx="1800000" cy="1800000"/>
          </a:xfrm>
          <a:prstGeom prst="ellipse">
            <a:avLst/>
          </a:prstGeom>
          <a:solidFill>
            <a:srgbClr val="FF8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lnSpc>
                <a:spcPct val="150000"/>
              </a:lnSpc>
            </a:pPr>
            <a:r>
              <a:rPr lang="ko-KR" altLang="en-US" sz="2000" b="1" spc="-200" dirty="0" err="1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번들링</a:t>
            </a:r>
            <a:endParaRPr lang="en-US" altLang="ko-KR" sz="2000" b="1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 defTabSz="1219170">
              <a:lnSpc>
                <a:spcPct val="150000"/>
              </a:lnSpc>
            </a:pPr>
            <a:r>
              <a:rPr lang="ko-KR" altLang="en-US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상품</a:t>
            </a:r>
            <a:endParaRPr lang="en-US" altLang="ko-KR" sz="2000" b="1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8DF92AB-4C07-436C-8A97-3E1E6E8967D4}"/>
              </a:ext>
            </a:extLst>
          </p:cNvPr>
          <p:cNvSpPr/>
          <p:nvPr/>
        </p:nvSpPr>
        <p:spPr>
          <a:xfrm>
            <a:off x="2872430" y="4601727"/>
            <a:ext cx="1800000" cy="1800000"/>
          </a:xfrm>
          <a:prstGeom prst="ellipse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lnSpc>
                <a:spcPct val="150000"/>
              </a:lnSpc>
            </a:pPr>
            <a:r>
              <a:rPr lang="ko-KR" altLang="en-US" sz="2000" b="1" spc="-200" dirty="0" err="1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나눔바른고딕" panose="020B0603020101020101"/>
              </a:rPr>
              <a:t>가성비</a:t>
            </a:r>
            <a:endParaRPr lang="en-US" altLang="ko-KR" sz="2000" b="1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나눔바른고딕" panose="020B0603020101020101"/>
            </a:endParaRPr>
          </a:p>
          <a:p>
            <a:pPr lvl="0" algn="ctr" defTabSz="1219170">
              <a:lnSpc>
                <a:spcPct val="150000"/>
              </a:lnSpc>
            </a:pPr>
            <a:r>
              <a:rPr lang="ko-KR" altLang="en-US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나눔바른고딕" panose="020B0603020101020101"/>
              </a:rPr>
              <a:t>상품</a:t>
            </a:r>
            <a:endParaRPr lang="en-US" altLang="ko-KR" sz="2800" b="1" dirty="0">
              <a:ea typeface="나눔바른고딕" panose="020B0603020101020101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5CD437D-0114-4F16-A004-AA27689B5E0C}"/>
              </a:ext>
            </a:extLst>
          </p:cNvPr>
          <p:cNvSpPr/>
          <p:nvPr/>
        </p:nvSpPr>
        <p:spPr>
          <a:xfrm>
            <a:off x="5076550" y="4601727"/>
            <a:ext cx="1800000" cy="1800000"/>
          </a:xfrm>
          <a:prstGeom prst="ellipse">
            <a:avLst/>
          </a:prstGeom>
          <a:solidFill>
            <a:srgbClr val="FFD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나눔바른고딕" panose="020B0603020101020101"/>
              </a:rPr>
              <a:t>Mother’s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나눔바른고딕" panose="020B0603020101020101"/>
              </a:rPr>
              <a:t>Day</a:t>
            </a:r>
            <a:endParaRPr lang="en-US" altLang="ko-KR" sz="2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F3603B-3D2C-4437-A966-6B4EB7FCD6C2}"/>
              </a:ext>
            </a:extLst>
          </p:cNvPr>
          <p:cNvSpPr/>
          <p:nvPr/>
        </p:nvSpPr>
        <p:spPr>
          <a:xfrm>
            <a:off x="479376" y="1396690"/>
            <a:ext cx="8376156" cy="1325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altLang="ko-KR" sz="36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rgbClr val="FF8D5E"/>
                </a:solidFill>
                <a:latin typeface="+mn-ea"/>
              </a:rPr>
              <a:t>Shopper</a:t>
            </a:r>
            <a:r>
              <a:rPr lang="en-US" altLang="ko-KR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   R(</a:t>
            </a:r>
            <a:r>
              <a:rPr lang="ko-KR" altLang="en-US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최근성</a:t>
            </a:r>
            <a:r>
              <a:rPr lang="en-US" altLang="ko-KR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)↑ F(</a:t>
            </a:r>
            <a:r>
              <a:rPr lang="ko-KR" altLang="en-US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구매빈도</a:t>
            </a:r>
            <a:r>
              <a:rPr lang="en-US" altLang="ko-KR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)↑ M(</a:t>
            </a:r>
            <a:r>
              <a:rPr lang="ko-KR" altLang="en-US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구매금액</a:t>
            </a:r>
            <a:r>
              <a:rPr lang="en-US" altLang="ko-KR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)↓</a:t>
            </a:r>
          </a:p>
          <a:p>
            <a:pPr defTabSz="1219170">
              <a:lnSpc>
                <a:spcPct val="150000"/>
              </a:lnSpc>
            </a:pPr>
            <a:endParaRPr lang="en-US" altLang="ko-KR" sz="2000" b="1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4200A0-D042-4CEF-A33D-76940AF45C6D}"/>
              </a:ext>
            </a:extLst>
          </p:cNvPr>
          <p:cNvSpPr/>
          <p:nvPr/>
        </p:nvSpPr>
        <p:spPr>
          <a:xfrm>
            <a:off x="479376" y="2513308"/>
            <a:ext cx="8376156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altLang="ko-KR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40</a:t>
            </a: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대 </a:t>
            </a:r>
            <a:r>
              <a:rPr lang="en-US" altLang="ko-KR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result. </a:t>
            </a: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식품</a:t>
            </a:r>
          </a:p>
          <a:p>
            <a:pPr defTabSz="1219170">
              <a:lnSpc>
                <a:spcPct val="150000"/>
              </a:lnSpc>
            </a:pPr>
            <a:endParaRPr lang="ko-KR" altLang="en-US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defTabSz="1219170">
              <a:lnSpc>
                <a:spcPct val="150000"/>
              </a:lnSpc>
            </a:pP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제품의 질과 가격 등을 꼼꼼히 평가</a:t>
            </a:r>
          </a:p>
          <a:p>
            <a:pPr defTabSz="1219170">
              <a:lnSpc>
                <a:spcPct val="150000"/>
              </a:lnSpc>
            </a:pP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교육비와 </a:t>
            </a:r>
            <a:r>
              <a:rPr lang="ko-KR" altLang="en-US" spc="-200" dirty="0" err="1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내집</a:t>
            </a: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마련 지출이 집중되기 때문에 구매금액 저하</a:t>
            </a:r>
            <a:r>
              <a:rPr lang="en-US" altLang="ko-KR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가성비에 집중</a:t>
            </a:r>
          </a:p>
        </p:txBody>
      </p:sp>
    </p:spTree>
    <p:extLst>
      <p:ext uri="{BB962C8B-B14F-4D97-AF65-F5344CB8AC3E}">
        <p14:creationId xmlns:p14="http://schemas.microsoft.com/office/powerpoint/2010/main" val="336290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10227" y="570394"/>
            <a:ext cx="4019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ea typeface="나눔바른고딕" panose="020B0603020101020101"/>
                <a:cs typeface="Segoe UI" panose="020B0502040204020203" pitchFamily="34" charset="0"/>
              </a:rPr>
              <a:t>데이터 분석 및 결과 도출 과정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ea typeface="나눔바른고딕" panose="020B0603020101020101"/>
                <a:cs typeface="Segoe UI" panose="020B0502040204020203" pitchFamily="34" charset="0"/>
              </a:rPr>
              <a:t>002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ea typeface="나눔바른고딕" panose="020B0603020101020101"/>
              <a:cs typeface="Segoe UI" panose="020B0502040204020203" pitchFamily="34" charset="0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694562" y="4913951"/>
            <a:ext cx="1101668" cy="109707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1219170">
              <a:lnSpc>
                <a:spcPct val="150000"/>
              </a:lnSpc>
            </a:pPr>
            <a:r>
              <a:rPr lang="ko-KR" altLang="en-US" sz="1500" b="1" spc="-200" dirty="0" err="1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prstClr val="white"/>
                </a:solidFill>
              </a:rPr>
              <a:t>전처리</a:t>
            </a:r>
            <a:endParaRPr lang="ko-KR" altLang="en-US" b="1" dirty="0">
              <a:ea typeface="나눔바른고딕" panose="020B0603020101020101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610348" y="4855173"/>
            <a:ext cx="10971129" cy="1214634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sp>
        <p:nvSpPr>
          <p:cNvPr id="112" name="이등변 삼각형 111"/>
          <p:cNvSpPr/>
          <p:nvPr/>
        </p:nvSpPr>
        <p:spPr>
          <a:xfrm rot="16200000" flipV="1">
            <a:off x="7253500" y="5362706"/>
            <a:ext cx="331879" cy="274280"/>
          </a:xfrm>
          <a:prstGeom prst="triangle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sp>
        <p:nvSpPr>
          <p:cNvPr id="114" name="타원 113"/>
          <p:cNvSpPr/>
          <p:nvPr/>
        </p:nvSpPr>
        <p:spPr>
          <a:xfrm rot="10800000" flipV="1">
            <a:off x="6372921" y="5303164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sp>
        <p:nvSpPr>
          <p:cNvPr id="115" name="타원 114"/>
          <p:cNvSpPr/>
          <p:nvPr/>
        </p:nvSpPr>
        <p:spPr>
          <a:xfrm rot="10800000" flipV="1">
            <a:off x="6650503" y="5416292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sp>
        <p:nvSpPr>
          <p:cNvPr id="116" name="타원 115"/>
          <p:cNvSpPr/>
          <p:nvPr/>
        </p:nvSpPr>
        <p:spPr>
          <a:xfrm rot="10800000" flipV="1">
            <a:off x="6989387" y="5406132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7F0D972-F682-4E95-A7A7-49762A30B785}"/>
              </a:ext>
            </a:extLst>
          </p:cNvPr>
          <p:cNvSpPr/>
          <p:nvPr/>
        </p:nvSpPr>
        <p:spPr>
          <a:xfrm>
            <a:off x="3013322" y="4873532"/>
            <a:ext cx="1326747" cy="12003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1219170">
              <a:lnSpc>
                <a:spcPct val="150000"/>
              </a:lnSpc>
            </a:pPr>
            <a:r>
              <a:rPr lang="ko-KR" altLang="en-US" sz="15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prstClr val="white"/>
                </a:solidFill>
              </a:rPr>
              <a:t>탐색적</a:t>
            </a:r>
            <a:endParaRPr lang="en-US" altLang="ko-KR" sz="1500" b="1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prstClr val="white"/>
              </a:solidFill>
            </a:endParaRPr>
          </a:p>
          <a:p>
            <a:pPr lvl="0" algn="ctr" defTabSz="1219170">
              <a:lnSpc>
                <a:spcPct val="150000"/>
              </a:lnSpc>
            </a:pPr>
            <a:r>
              <a:rPr lang="ko-KR" altLang="en-US" sz="15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prstClr val="white"/>
                </a:solidFill>
                <a:ea typeface="나눔바른고딕" panose="020B0603020101020101"/>
              </a:rPr>
              <a:t>데이터분석</a:t>
            </a:r>
            <a:endParaRPr lang="en-US" altLang="ko-KR" b="1" dirty="0">
              <a:ea typeface="나눔바른고딕" panose="020B0603020101020101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FC40089-CF4A-4DF2-A90B-B959F85F1884}"/>
              </a:ext>
            </a:extLst>
          </p:cNvPr>
          <p:cNvSpPr/>
          <p:nvPr/>
        </p:nvSpPr>
        <p:spPr>
          <a:xfrm>
            <a:off x="5494179" y="4900336"/>
            <a:ext cx="1148003" cy="11332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1219170">
              <a:lnSpc>
                <a:spcPct val="150000"/>
              </a:lnSpc>
            </a:pPr>
            <a:r>
              <a:rPr lang="ko-KR" altLang="en-US" sz="15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prstClr val="white"/>
                </a:solidFill>
              </a:rPr>
              <a:t>총판매금액</a:t>
            </a:r>
            <a:endParaRPr lang="ko-KR" altLang="en-US" b="1" dirty="0">
              <a:ea typeface="나눔바른고딕" panose="020B0603020101020101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30F3AE8-749D-4129-80BC-884DB4C90731}"/>
              </a:ext>
            </a:extLst>
          </p:cNvPr>
          <p:cNvSpPr/>
          <p:nvPr/>
        </p:nvSpPr>
        <p:spPr>
          <a:xfrm>
            <a:off x="7600441" y="4895517"/>
            <a:ext cx="1691877" cy="11339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1219170">
              <a:lnSpc>
                <a:spcPct val="150000"/>
              </a:lnSpc>
            </a:pPr>
            <a:r>
              <a:rPr lang="ko-KR" altLang="en-US" sz="15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prstClr val="white"/>
                </a:solidFill>
                <a:ea typeface="나눔바른고딕" panose="020B0603020101020101"/>
              </a:rPr>
              <a:t>고객 </a:t>
            </a:r>
            <a:endParaRPr lang="en-US" altLang="ko-KR" sz="1500" b="1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prstClr val="white"/>
              </a:solidFill>
              <a:ea typeface="나눔바른고딕" panose="020B0603020101020101"/>
            </a:endParaRPr>
          </a:p>
          <a:p>
            <a:pPr lvl="0" algn="ctr" defTabSz="1219170">
              <a:lnSpc>
                <a:spcPct val="150000"/>
              </a:lnSpc>
            </a:pPr>
            <a:r>
              <a:rPr lang="en-US" altLang="ko-KR" sz="15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prstClr val="white"/>
                </a:solidFill>
                <a:ea typeface="나눔바른고딕" panose="020B0603020101020101"/>
              </a:rPr>
              <a:t>Segment </a:t>
            </a:r>
            <a:r>
              <a:rPr lang="ko-KR" altLang="en-US" sz="15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prstClr val="white"/>
                </a:solidFill>
                <a:ea typeface="나눔바른고딕" panose="020B0603020101020101"/>
              </a:rPr>
              <a:t>분류</a:t>
            </a:r>
            <a:endParaRPr lang="ko-KR" altLang="en-US" b="1" dirty="0">
              <a:solidFill>
                <a:prstClr val="white"/>
              </a:solidFill>
              <a:ea typeface="나눔바른고딕" panose="020B0603020101020101"/>
            </a:endParaRPr>
          </a:p>
          <a:p>
            <a:pPr algn="ctr"/>
            <a:endParaRPr lang="ko-KR" altLang="en-US" b="1" dirty="0">
              <a:ea typeface="나눔바른고딕" panose="020B0603020101020101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E3779B2-1C8D-4DE4-921E-A7660FC32120}"/>
              </a:ext>
            </a:extLst>
          </p:cNvPr>
          <p:cNvSpPr/>
          <p:nvPr/>
        </p:nvSpPr>
        <p:spPr>
          <a:xfrm>
            <a:off x="10289237" y="4910173"/>
            <a:ext cx="1246197" cy="1113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1219170">
              <a:lnSpc>
                <a:spcPct val="150000"/>
              </a:lnSpc>
            </a:pPr>
            <a:r>
              <a:rPr lang="ko-KR" altLang="en-US" sz="1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prstClr val="white"/>
                </a:solidFill>
              </a:rPr>
              <a:t>맞춤형</a:t>
            </a:r>
            <a:endParaRPr lang="en-US" altLang="ko-KR" sz="1400" b="1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prstClr val="white"/>
              </a:solidFill>
            </a:endParaRPr>
          </a:p>
          <a:p>
            <a:pPr lvl="0" algn="ctr" defTabSz="1219170">
              <a:lnSpc>
                <a:spcPct val="150000"/>
              </a:lnSpc>
            </a:pPr>
            <a:r>
              <a:rPr lang="ko-KR" altLang="en-US" sz="1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prstClr val="white"/>
                </a:solidFill>
                <a:ea typeface="나눔바른고딕" panose="020B0603020101020101"/>
              </a:rPr>
              <a:t>마케팅제안</a:t>
            </a:r>
            <a:endParaRPr lang="ko-KR" altLang="en-US" sz="1400" b="1" dirty="0">
              <a:ea typeface="나눔바른고딕" panose="020B0603020101020101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F8DA9A1-9D9E-4620-A02E-FE785A056D2E}"/>
              </a:ext>
            </a:extLst>
          </p:cNvPr>
          <p:cNvSpPr/>
          <p:nvPr/>
        </p:nvSpPr>
        <p:spPr>
          <a:xfrm rot="10800000" flipV="1">
            <a:off x="9659915" y="5416292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3AD422E-C4EB-4D5D-A659-695FF0A0A303}"/>
              </a:ext>
            </a:extLst>
          </p:cNvPr>
          <p:cNvSpPr/>
          <p:nvPr/>
        </p:nvSpPr>
        <p:spPr>
          <a:xfrm rot="10800000" flipV="1">
            <a:off x="9974576" y="5406018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E04E7BD-A7CF-4BA6-9552-26D22B70BD32}"/>
              </a:ext>
            </a:extLst>
          </p:cNvPr>
          <p:cNvSpPr/>
          <p:nvPr/>
        </p:nvSpPr>
        <p:spPr>
          <a:xfrm rot="10800000" flipV="1">
            <a:off x="2022959" y="5406018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71109F7-F6BA-48E5-8D54-66F8713ADEC0}"/>
              </a:ext>
            </a:extLst>
          </p:cNvPr>
          <p:cNvSpPr/>
          <p:nvPr/>
        </p:nvSpPr>
        <p:spPr>
          <a:xfrm rot="10800000" flipV="1">
            <a:off x="2372117" y="5406018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4B5858DF-6297-4986-B4EF-D693FD362801}"/>
              </a:ext>
            </a:extLst>
          </p:cNvPr>
          <p:cNvSpPr/>
          <p:nvPr/>
        </p:nvSpPr>
        <p:spPr>
          <a:xfrm rot="10800000" flipV="1">
            <a:off x="2721275" y="5395858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35212108-432D-4C6D-B215-5FBD2BF2DA99}"/>
              </a:ext>
            </a:extLst>
          </p:cNvPr>
          <p:cNvSpPr/>
          <p:nvPr/>
        </p:nvSpPr>
        <p:spPr>
          <a:xfrm rot="10800000" flipV="1">
            <a:off x="4502227" y="5406018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01477094-65DF-4D0D-9907-A43F03C2391F}"/>
              </a:ext>
            </a:extLst>
          </p:cNvPr>
          <p:cNvSpPr/>
          <p:nvPr/>
        </p:nvSpPr>
        <p:spPr>
          <a:xfrm rot="10800000" flipV="1">
            <a:off x="4851385" y="5406018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EE64473-6C66-4A39-9069-91F820A24DBD}"/>
              </a:ext>
            </a:extLst>
          </p:cNvPr>
          <p:cNvSpPr/>
          <p:nvPr/>
        </p:nvSpPr>
        <p:spPr>
          <a:xfrm rot="10800000" flipV="1">
            <a:off x="5200543" y="5395858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908AD3F-0BF1-4E8D-9C24-B4C318715032}"/>
              </a:ext>
            </a:extLst>
          </p:cNvPr>
          <p:cNvGrpSpPr/>
          <p:nvPr/>
        </p:nvGrpSpPr>
        <p:grpSpPr>
          <a:xfrm>
            <a:off x="5309774" y="2668730"/>
            <a:ext cx="1511034" cy="1520539"/>
            <a:chOff x="1895761" y="3668861"/>
            <a:chExt cx="1317770" cy="1317770"/>
          </a:xfrm>
        </p:grpSpPr>
        <p:sp>
          <p:nvSpPr>
            <p:cNvPr id="62" name="눈물 방울 61">
              <a:extLst>
                <a:ext uri="{FF2B5EF4-FFF2-40B4-BE49-F238E27FC236}">
                  <a16:creationId xmlns:a16="http://schemas.microsoft.com/office/drawing/2014/main" id="{BDABCA2B-E894-42B6-96DD-E7B4909851D4}"/>
                </a:ext>
              </a:extLst>
            </p:cNvPr>
            <p:cNvSpPr/>
            <p:nvPr/>
          </p:nvSpPr>
          <p:spPr>
            <a:xfrm rot="8100000">
              <a:off x="1895761" y="3668861"/>
              <a:ext cx="1317770" cy="1317770"/>
            </a:xfrm>
            <a:prstGeom prst="teardrop">
              <a:avLst/>
            </a:prstGeom>
            <a:solidFill>
              <a:srgbClr val="FF8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ea typeface="나눔바른고딕" panose="020B0603020101020101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027AB54-2F90-4EE6-B1D5-9C50E8C532A3}"/>
                </a:ext>
              </a:extLst>
            </p:cNvPr>
            <p:cNvSpPr/>
            <p:nvPr/>
          </p:nvSpPr>
          <p:spPr>
            <a:xfrm>
              <a:off x="2156367" y="3828259"/>
              <a:ext cx="742605" cy="9415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219170">
                <a:lnSpc>
                  <a:spcPct val="150000"/>
                </a:lnSpc>
              </a:pPr>
              <a:r>
                <a:rPr lang="ko-KR" altLang="en-US" sz="1500" b="1" spc="-200" dirty="0">
                  <a:ln>
                    <a:solidFill>
                      <a:prstClr val="black">
                        <a:lumMod val="75000"/>
                        <a:lumOff val="25000"/>
                        <a:alpha val="5000"/>
                      </a:prstClr>
                    </a:solidFill>
                  </a:ln>
                  <a:solidFill>
                    <a:schemeClr val="bg1"/>
                  </a:solidFill>
                </a:rPr>
                <a:t>품목별</a:t>
              </a:r>
              <a:endParaRPr lang="en-US" altLang="ko-KR" sz="15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1"/>
                </a:solidFill>
              </a:endParaRPr>
            </a:p>
            <a:p>
              <a:pPr lvl="0" algn="ctr" defTabSz="1219170">
                <a:lnSpc>
                  <a:spcPct val="150000"/>
                </a:lnSpc>
              </a:pPr>
              <a:r>
                <a:rPr lang="ko-KR" altLang="en-US" sz="1500" b="1" spc="-200" dirty="0">
                  <a:ln>
                    <a:solidFill>
                      <a:prstClr val="black">
                        <a:lumMod val="75000"/>
                        <a:lumOff val="25000"/>
                        <a:alpha val="5000"/>
                      </a:prstClr>
                    </a:solidFill>
                  </a:ln>
                  <a:solidFill>
                    <a:schemeClr val="bg1"/>
                  </a:solidFill>
                </a:rPr>
                <a:t>업종별</a:t>
              </a:r>
              <a:endParaRPr lang="en-US" altLang="ko-KR" sz="15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1"/>
                </a:solidFill>
              </a:endParaRPr>
            </a:p>
            <a:p>
              <a:pPr lvl="0" algn="ctr" defTabSz="1219170">
                <a:lnSpc>
                  <a:spcPct val="150000"/>
                </a:lnSpc>
              </a:pPr>
              <a:r>
                <a:rPr lang="ko-KR" altLang="en-US" sz="1500" b="1" spc="-200" dirty="0">
                  <a:ln>
                    <a:solidFill>
                      <a:prstClr val="black">
                        <a:lumMod val="75000"/>
                        <a:lumOff val="25000"/>
                        <a:alpha val="5000"/>
                      </a:prstClr>
                    </a:solidFill>
                  </a:ln>
                  <a:solidFill>
                    <a:schemeClr val="bg1"/>
                  </a:solidFill>
                </a:rPr>
                <a:t>시간대별</a:t>
              </a:r>
              <a:endParaRPr lang="en-US" altLang="ko-KR" sz="15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C913C39-DE0F-48C1-A208-E994CF670B5B}"/>
              </a:ext>
            </a:extLst>
          </p:cNvPr>
          <p:cNvGrpSpPr/>
          <p:nvPr/>
        </p:nvGrpSpPr>
        <p:grpSpPr>
          <a:xfrm>
            <a:off x="7709890" y="2653094"/>
            <a:ext cx="1472977" cy="1481501"/>
            <a:chOff x="1895761" y="3668861"/>
            <a:chExt cx="1317770" cy="1317770"/>
          </a:xfrm>
        </p:grpSpPr>
        <p:sp>
          <p:nvSpPr>
            <p:cNvPr id="65" name="눈물 방울 64">
              <a:extLst>
                <a:ext uri="{FF2B5EF4-FFF2-40B4-BE49-F238E27FC236}">
                  <a16:creationId xmlns:a16="http://schemas.microsoft.com/office/drawing/2014/main" id="{28FBE399-D659-454D-B936-57E7635E1E13}"/>
                </a:ext>
              </a:extLst>
            </p:cNvPr>
            <p:cNvSpPr/>
            <p:nvPr/>
          </p:nvSpPr>
          <p:spPr>
            <a:xfrm rot="8100000">
              <a:off x="1895761" y="3668861"/>
              <a:ext cx="1317770" cy="1317770"/>
            </a:xfrm>
            <a:prstGeom prst="teardrop">
              <a:avLst/>
            </a:prstGeom>
            <a:solidFill>
              <a:srgbClr val="FF1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ea typeface="나눔바른고딕" panose="020B0603020101020101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CBF849B-2265-4919-8DAB-95D86B0CB9FF}"/>
                </a:ext>
              </a:extLst>
            </p:cNvPr>
            <p:cNvSpPr/>
            <p:nvPr/>
          </p:nvSpPr>
          <p:spPr>
            <a:xfrm>
              <a:off x="2018418" y="4023376"/>
              <a:ext cx="1060083" cy="6583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219170">
                <a:lnSpc>
                  <a:spcPct val="150000"/>
                </a:lnSpc>
              </a:pPr>
              <a:r>
                <a:rPr lang="ko-KR" altLang="en-US" sz="1500" b="1" spc="-200" dirty="0">
                  <a:ln>
                    <a:solidFill>
                      <a:prstClr val="black">
                        <a:lumMod val="75000"/>
                        <a:lumOff val="25000"/>
                        <a:alpha val="5000"/>
                      </a:prstClr>
                    </a:solidFill>
                  </a:ln>
                  <a:solidFill>
                    <a:prstClr val="white"/>
                  </a:solidFill>
                </a:rPr>
                <a:t>장바구니분석</a:t>
              </a:r>
              <a:endParaRPr lang="en-US" altLang="ko-KR" sz="15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prstClr val="white"/>
                </a:solidFill>
              </a:endParaRPr>
            </a:p>
            <a:p>
              <a:pPr lvl="0" algn="ctr" defTabSz="1219170">
                <a:lnSpc>
                  <a:spcPct val="150000"/>
                </a:lnSpc>
              </a:pPr>
              <a:r>
                <a:rPr lang="en-US" altLang="ko-KR" sz="1500" b="1" spc="-200" dirty="0">
                  <a:ln>
                    <a:solidFill>
                      <a:prstClr val="black">
                        <a:lumMod val="75000"/>
                        <a:lumOff val="25000"/>
                        <a:alpha val="5000"/>
                      </a:prstClr>
                    </a:solidFill>
                  </a:ln>
                  <a:solidFill>
                    <a:prstClr val="white"/>
                  </a:solidFill>
                </a:rPr>
                <a:t>RFM</a:t>
              </a:r>
            </a:p>
          </p:txBody>
        </p:sp>
      </p:grpSp>
      <p:pic>
        <p:nvPicPr>
          <p:cNvPr id="70" name="그림 69">
            <a:extLst>
              <a:ext uri="{FF2B5EF4-FFF2-40B4-BE49-F238E27FC236}">
                <a16:creationId xmlns:a16="http://schemas.microsoft.com/office/drawing/2014/main" id="{F129B0C2-ED23-43F3-B004-4A9E90D032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99" y="1743466"/>
            <a:ext cx="3790950" cy="1200150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8E3B41E3-0D71-427D-BACC-9E3CDCA1C57C}"/>
              </a:ext>
            </a:extLst>
          </p:cNvPr>
          <p:cNvSpPr/>
          <p:nvPr/>
        </p:nvSpPr>
        <p:spPr>
          <a:xfrm rot="10800000" flipV="1">
            <a:off x="9336180" y="5414694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0259036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맞춤형 마케팅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006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88C031-B866-40F7-A010-52946D657A98}"/>
              </a:ext>
            </a:extLst>
          </p:cNvPr>
          <p:cNvSpPr txBox="1"/>
          <p:nvPr/>
        </p:nvSpPr>
        <p:spPr>
          <a:xfrm>
            <a:off x="310227" y="2244716"/>
            <a:ext cx="10599924" cy="91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ea typeface="나눔바른고딕" panose="020B0603020101020101"/>
            </a:endParaRP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1BD7EB29-A84E-478E-AFFE-3718AF14F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57000" y="3106965"/>
            <a:ext cx="4935000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5FFF7911-6850-4AB5-9305-E095948D0100}"/>
              </a:ext>
            </a:extLst>
          </p:cNvPr>
          <p:cNvSpPr/>
          <p:nvPr/>
        </p:nvSpPr>
        <p:spPr>
          <a:xfrm>
            <a:off x="672327" y="4247716"/>
            <a:ext cx="1800000" cy="1800000"/>
          </a:xfrm>
          <a:prstGeom prst="ellipse">
            <a:avLst/>
          </a:prstGeom>
          <a:solidFill>
            <a:srgbClr val="FF8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lnSpc>
                <a:spcPct val="150000"/>
              </a:lnSpc>
            </a:pPr>
            <a:endParaRPr lang="ko-KR" altLang="en-US" sz="1500" b="1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 defTabSz="1219170">
              <a:lnSpc>
                <a:spcPct val="150000"/>
              </a:lnSpc>
            </a:pPr>
            <a:r>
              <a:rPr lang="ko-KR" altLang="en-US" sz="15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고객과의 커뮤니케이션 관계 구축</a:t>
            </a:r>
          </a:p>
          <a:p>
            <a:pPr algn="ctr" defTabSz="1219170">
              <a:lnSpc>
                <a:spcPct val="150000"/>
              </a:lnSpc>
            </a:pPr>
            <a:endParaRPr lang="ko-KR" altLang="en-US" sz="1500" b="1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1C0774A-6629-4294-A16D-933B810816D7}"/>
              </a:ext>
            </a:extLst>
          </p:cNvPr>
          <p:cNvSpPr/>
          <p:nvPr/>
        </p:nvSpPr>
        <p:spPr>
          <a:xfrm>
            <a:off x="2944438" y="4224836"/>
            <a:ext cx="1800000" cy="1800000"/>
          </a:xfrm>
          <a:prstGeom prst="ellipse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lnSpc>
                <a:spcPct val="150000"/>
              </a:lnSpc>
            </a:pPr>
            <a:r>
              <a:rPr lang="ko-KR" altLang="en-US" sz="16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나눔바른고딕" panose="020B0603020101020101"/>
              </a:rPr>
              <a:t>특정금액 </a:t>
            </a:r>
          </a:p>
          <a:p>
            <a:pPr lvl="0" algn="ctr" defTabSz="1219170">
              <a:lnSpc>
                <a:spcPct val="150000"/>
              </a:lnSpc>
            </a:pPr>
            <a:r>
              <a:rPr lang="ko-KR" altLang="en-US" sz="16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나눔바른고딕" panose="020B0603020101020101"/>
              </a:rPr>
              <a:t>이상을 </a:t>
            </a:r>
            <a:r>
              <a:rPr lang="ko-KR" altLang="en-US" sz="1600" b="1" spc="-200" dirty="0" err="1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나눔바른고딕" panose="020B0603020101020101"/>
              </a:rPr>
              <a:t>구매시</a:t>
            </a:r>
            <a:r>
              <a:rPr lang="ko-KR" altLang="en-US" sz="16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나눔바른고딕" panose="020B0603020101020101"/>
              </a:rPr>
              <a:t> </a:t>
            </a:r>
            <a:endParaRPr lang="en-US" altLang="ko-KR" sz="1600" b="1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나눔바른고딕" panose="020B0603020101020101"/>
            </a:endParaRPr>
          </a:p>
          <a:p>
            <a:pPr lvl="0" algn="ctr" defTabSz="1219170">
              <a:lnSpc>
                <a:spcPct val="150000"/>
              </a:lnSpc>
            </a:pPr>
            <a:r>
              <a:rPr lang="ko-KR" altLang="en-US" sz="16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나눔바른고딕" panose="020B0603020101020101"/>
              </a:rPr>
              <a:t>상품권 증정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30E7763-E4DB-47DF-AA88-8ACFA749BA9E}"/>
              </a:ext>
            </a:extLst>
          </p:cNvPr>
          <p:cNvSpPr/>
          <p:nvPr/>
        </p:nvSpPr>
        <p:spPr>
          <a:xfrm>
            <a:off x="551384" y="1405808"/>
            <a:ext cx="837615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altLang="ko-KR" sz="36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rgbClr val="FF8D5E"/>
                </a:solidFill>
                <a:latin typeface="+mn-ea"/>
              </a:rPr>
              <a:t>First Time</a:t>
            </a:r>
            <a:r>
              <a:rPr lang="en-US" altLang="ko-KR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   R(</a:t>
            </a:r>
            <a:r>
              <a:rPr lang="ko-KR" altLang="en-US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최근성</a:t>
            </a:r>
            <a:r>
              <a:rPr lang="en-US" altLang="ko-KR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)↑  F(</a:t>
            </a:r>
            <a:r>
              <a:rPr lang="ko-KR" altLang="en-US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구매빈도</a:t>
            </a:r>
            <a:r>
              <a:rPr lang="en-US" altLang="ko-KR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)↓  M(</a:t>
            </a:r>
            <a:r>
              <a:rPr lang="ko-KR" altLang="en-US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구매금액</a:t>
            </a:r>
            <a:r>
              <a:rPr lang="en-US" altLang="ko-KR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)↓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9797E2-D497-4A2B-9CC1-0D4FA1547D39}"/>
              </a:ext>
            </a:extLst>
          </p:cNvPr>
          <p:cNvSpPr/>
          <p:nvPr/>
        </p:nvSpPr>
        <p:spPr>
          <a:xfrm>
            <a:off x="551384" y="2522426"/>
            <a:ext cx="8376156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최근성이 높지만 구매빈도와 구매금액이 낮은 ‘첫 방문고객’</a:t>
            </a:r>
          </a:p>
          <a:p>
            <a:pPr defTabSz="1219170">
              <a:lnSpc>
                <a:spcPct val="150000"/>
              </a:lnSpc>
            </a:pP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단골고객과 재 방문율을 높이기 위한 마케팅 전략</a:t>
            </a:r>
          </a:p>
          <a:p>
            <a:pPr defTabSz="1219170">
              <a:lnSpc>
                <a:spcPct val="150000"/>
              </a:lnSpc>
            </a:pP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구매금액을 올리기 위한 구매유도</a:t>
            </a:r>
          </a:p>
        </p:txBody>
      </p:sp>
    </p:spTree>
    <p:extLst>
      <p:ext uri="{BB962C8B-B14F-4D97-AF65-F5344CB8AC3E}">
        <p14:creationId xmlns:p14="http://schemas.microsoft.com/office/powerpoint/2010/main" val="40281391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맞춤형 마케팅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006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5AC19717-E947-4ADE-9E40-C674429B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35749" y="2972359"/>
            <a:ext cx="4856251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81A250AB-DEF8-47F2-8DA7-3928ED845B71}"/>
              </a:ext>
            </a:extLst>
          </p:cNvPr>
          <p:cNvSpPr/>
          <p:nvPr/>
        </p:nvSpPr>
        <p:spPr>
          <a:xfrm>
            <a:off x="595092" y="4302531"/>
            <a:ext cx="1800000" cy="1800000"/>
          </a:xfrm>
          <a:prstGeom prst="ellipse">
            <a:avLst/>
          </a:prstGeom>
          <a:solidFill>
            <a:srgbClr val="FF8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lnSpc>
                <a:spcPct val="150000"/>
              </a:lnSpc>
            </a:pPr>
            <a:r>
              <a:rPr lang="ko-KR" altLang="en-US" sz="16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이탈 고객을 위한 </a:t>
            </a:r>
            <a:endParaRPr lang="en-US" altLang="ko-KR" sz="1600" b="1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 defTabSz="1219170">
              <a:lnSpc>
                <a:spcPct val="150000"/>
              </a:lnSpc>
            </a:pPr>
            <a:r>
              <a:rPr lang="ko-KR" altLang="en-US" sz="16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전담</a:t>
            </a:r>
            <a:r>
              <a:rPr lang="en-US" altLang="ko-KR" sz="16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CS</a:t>
            </a:r>
            <a:r>
              <a:rPr lang="ko-KR" altLang="en-US" sz="16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팀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961BB33-39F5-4860-8205-A26CD4C509FB}"/>
              </a:ext>
            </a:extLst>
          </p:cNvPr>
          <p:cNvSpPr/>
          <p:nvPr/>
        </p:nvSpPr>
        <p:spPr>
          <a:xfrm>
            <a:off x="2867203" y="4279651"/>
            <a:ext cx="1800000" cy="1800000"/>
          </a:xfrm>
          <a:prstGeom prst="ellipse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lnSpc>
                <a:spcPct val="150000"/>
              </a:lnSpc>
            </a:pPr>
            <a:r>
              <a:rPr lang="ko-KR" altLang="en-US" sz="16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나눔바른고딕" panose="020B0603020101020101"/>
              </a:rPr>
              <a:t>과거 데이터 </a:t>
            </a:r>
            <a:endParaRPr lang="en-US" altLang="ko-KR" sz="1600" b="1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나눔바른고딕" panose="020B0603020101020101"/>
            </a:endParaRPr>
          </a:p>
          <a:p>
            <a:pPr lvl="0" algn="ctr" defTabSz="1219170">
              <a:lnSpc>
                <a:spcPct val="150000"/>
              </a:lnSpc>
            </a:pPr>
            <a:r>
              <a:rPr lang="ko-KR" altLang="en-US" sz="16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나눔바른고딕" panose="020B0603020101020101"/>
              </a:rPr>
              <a:t>바탕 맞춤 상품 제안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77C8386-DC5C-4CB6-ADE6-F570A0F7646D}"/>
              </a:ext>
            </a:extLst>
          </p:cNvPr>
          <p:cNvSpPr/>
          <p:nvPr/>
        </p:nvSpPr>
        <p:spPr>
          <a:xfrm>
            <a:off x="5071323" y="4279651"/>
            <a:ext cx="1800000" cy="1800000"/>
          </a:xfrm>
          <a:prstGeom prst="ellipse">
            <a:avLst/>
          </a:prstGeom>
          <a:solidFill>
            <a:srgbClr val="FFD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나눔바른고딕" panose="020B0603020101020101"/>
              </a:rPr>
              <a:t>이탈 고객을 위한 </a:t>
            </a:r>
            <a:endParaRPr lang="en-US" altLang="ko-KR" b="1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나눔바른고딕" panose="020B0603020101020101"/>
              </a:rPr>
              <a:t>할인 혜택 </a:t>
            </a:r>
          </a:p>
          <a:p>
            <a:pPr algn="ctr">
              <a:lnSpc>
                <a:spcPct val="150000"/>
              </a:lnSpc>
            </a:pPr>
            <a:endParaRPr lang="ko-KR" altLang="en-US" b="1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나눔바른고딕" panose="020B0603020101020101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ABB688-A852-4BC7-8E3A-052933332312}"/>
              </a:ext>
            </a:extLst>
          </p:cNvPr>
          <p:cNvSpPr/>
          <p:nvPr/>
        </p:nvSpPr>
        <p:spPr>
          <a:xfrm>
            <a:off x="474149" y="1460623"/>
            <a:ext cx="837615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altLang="ko-KR" sz="36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rgbClr val="FF8D5E"/>
                </a:solidFill>
                <a:latin typeface="+mn-ea"/>
              </a:rPr>
              <a:t>Churn</a:t>
            </a:r>
            <a:r>
              <a:rPr lang="en-US" altLang="ko-KR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   R(</a:t>
            </a:r>
            <a:r>
              <a:rPr lang="ko-KR" altLang="en-US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최근성</a:t>
            </a:r>
            <a:r>
              <a:rPr lang="en-US" altLang="ko-KR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)↓  F(</a:t>
            </a:r>
            <a:r>
              <a:rPr lang="ko-KR" altLang="en-US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구매빈도</a:t>
            </a:r>
            <a:r>
              <a:rPr lang="en-US" altLang="ko-KR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)↑  M(</a:t>
            </a:r>
            <a:r>
              <a:rPr lang="ko-KR" altLang="en-US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구매금액</a:t>
            </a:r>
            <a:r>
              <a:rPr lang="en-US" altLang="ko-KR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)↑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17DF901-7779-4DB6-A8CD-3E4FE6CDEE3F}"/>
              </a:ext>
            </a:extLst>
          </p:cNvPr>
          <p:cNvSpPr/>
          <p:nvPr/>
        </p:nvSpPr>
        <p:spPr>
          <a:xfrm>
            <a:off x="474149" y="2577241"/>
            <a:ext cx="8376156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중요한 고객이지만 최근성이 떨어지는 ‘이탈 고객’</a:t>
            </a:r>
          </a:p>
          <a:p>
            <a:pPr defTabSz="1219170">
              <a:lnSpc>
                <a:spcPct val="150000"/>
              </a:lnSpc>
            </a:pP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이들을 다시 유효고객으로 전환한다면 매출의 상승을 기대할 수 있음</a:t>
            </a:r>
          </a:p>
          <a:p>
            <a:pPr defTabSz="1219170">
              <a:lnSpc>
                <a:spcPct val="150000"/>
              </a:lnSpc>
            </a:pP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명확한 기준을 통해 매출에 기여도가 높은 고객을 선별하여 마케팅</a:t>
            </a:r>
          </a:p>
        </p:txBody>
      </p:sp>
    </p:spTree>
    <p:extLst>
      <p:ext uri="{BB962C8B-B14F-4D97-AF65-F5344CB8AC3E}">
        <p14:creationId xmlns:p14="http://schemas.microsoft.com/office/powerpoint/2010/main" val="14466793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10800000">
            <a:off x="-1684299" y="-249810"/>
            <a:ext cx="15560599" cy="7730307"/>
            <a:chOff x="233413" y="-170158"/>
            <a:chExt cx="11690908" cy="7027552"/>
          </a:xfrm>
        </p:grpSpPr>
        <p:sp>
          <p:nvSpPr>
            <p:cNvPr id="2" name="이등변 삼각형 1"/>
            <p:cNvSpPr/>
            <p:nvPr/>
          </p:nvSpPr>
          <p:spPr>
            <a:xfrm rot="10800000">
              <a:off x="711678" y="2113"/>
              <a:ext cx="10734378" cy="6349049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 rot="10800000">
              <a:off x="517119" y="-30991"/>
              <a:ext cx="11123497" cy="6686474"/>
            </a:xfrm>
            <a:prstGeom prst="triangle">
              <a:avLst/>
            </a:prstGeom>
            <a:noFill/>
            <a:ln w="6350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0800000">
              <a:off x="233413" y="-170158"/>
              <a:ext cx="11690908" cy="7027552"/>
            </a:xfrm>
            <a:prstGeom prst="triangle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396039" y="2924944"/>
            <a:ext cx="3397084" cy="2242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ea typeface="나눔바른고딕" panose="020B0603020101020101" pitchFamily="50" charset="-127"/>
              </a:rPr>
              <a:t>수업시간에 배운 것</a:t>
            </a:r>
          </a:p>
          <a:p>
            <a:pPr algn="ctr">
              <a:lnSpc>
                <a:spcPct val="150000"/>
              </a:lnSpc>
            </a:pPr>
            <a:r>
              <a:rPr lang="ko-KR" altLang="en-US" sz="32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ea typeface="나눔바른고딕" panose="020B0603020101020101" pitchFamily="50" charset="-127"/>
              </a:rPr>
              <a:t>우리 데이터에</a:t>
            </a:r>
          </a:p>
          <a:p>
            <a:pPr algn="ctr">
              <a:lnSpc>
                <a:spcPct val="150000"/>
              </a:lnSpc>
            </a:pPr>
            <a:r>
              <a:rPr lang="ko-KR" altLang="en-US" sz="32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ea typeface="나눔바른고딕" panose="020B0603020101020101" pitchFamily="50" charset="-127"/>
              </a:rPr>
              <a:t>적용해보기</a:t>
            </a:r>
          </a:p>
        </p:txBody>
      </p:sp>
    </p:spTree>
    <p:extLst>
      <p:ext uri="{BB962C8B-B14F-4D97-AF65-F5344CB8AC3E}">
        <p14:creationId xmlns:p14="http://schemas.microsoft.com/office/powerpoint/2010/main" val="26052150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8039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RFM + K-means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활용한 고객 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clustering &amp; segmentation</a:t>
            </a:r>
            <a:endParaRPr lang="ko-KR" altLang="en-US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007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8D8848C-A133-41BB-B2E4-077313FF8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79" y="1970884"/>
            <a:ext cx="4883996" cy="36181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E06005A-B522-4FAD-8006-AD2C2E1C8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191" y="2116597"/>
            <a:ext cx="5509551" cy="1430747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AA7B47C-7BB2-4118-B11A-CE1166E02738}"/>
              </a:ext>
            </a:extLst>
          </p:cNvPr>
          <p:cNvSpPr/>
          <p:nvPr/>
        </p:nvSpPr>
        <p:spPr>
          <a:xfrm>
            <a:off x="5234875" y="3965783"/>
            <a:ext cx="356320" cy="37201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BEF1134-D137-4D00-9E8F-DE6A796F8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191" y="3629875"/>
            <a:ext cx="6252137" cy="144264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CB1F38-5242-4355-8D50-E949578AD5E4}"/>
              </a:ext>
            </a:extLst>
          </p:cNvPr>
          <p:cNvSpPr/>
          <p:nvPr/>
        </p:nvSpPr>
        <p:spPr>
          <a:xfrm>
            <a:off x="0" y="5665953"/>
            <a:ext cx="12192000" cy="10723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lnSpc>
                <a:spcPct val="150000"/>
              </a:lnSpc>
            </a:pP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각각의 고객</a:t>
            </a:r>
            <a:r>
              <a:rPr lang="en-US" altLang="ko-KR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ID</a:t>
            </a: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에 </a:t>
            </a:r>
            <a:r>
              <a:rPr lang="en-US" altLang="ko-KR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RFM</a:t>
            </a: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을 부여</a:t>
            </a:r>
          </a:p>
          <a:p>
            <a:pPr algn="ctr" defTabSz="1219170">
              <a:lnSpc>
                <a:spcPct val="150000"/>
              </a:lnSpc>
            </a:pP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그런데 요약 통계량을 본 결과 매우 치우쳐진 분포를 보일 것으로 예상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A38E61-56F0-44E2-8FDF-E9FAED1DD443}"/>
              </a:ext>
            </a:extLst>
          </p:cNvPr>
          <p:cNvSpPr/>
          <p:nvPr/>
        </p:nvSpPr>
        <p:spPr>
          <a:xfrm>
            <a:off x="392620" y="1288172"/>
            <a:ext cx="1006676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altLang="ko-KR" sz="2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RFM </a:t>
            </a:r>
            <a:r>
              <a:rPr lang="ko-KR" altLang="en-US" sz="2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변수 만들기</a:t>
            </a:r>
          </a:p>
        </p:txBody>
      </p:sp>
    </p:spTree>
    <p:extLst>
      <p:ext uri="{BB962C8B-B14F-4D97-AF65-F5344CB8AC3E}">
        <p14:creationId xmlns:p14="http://schemas.microsoft.com/office/powerpoint/2010/main" val="422951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8039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RFM + K-means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활용한 고객 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clustering &amp; segmentation</a:t>
            </a:r>
            <a:endParaRPr lang="ko-KR" altLang="en-US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007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E75A8D0-FC2A-477B-840F-32F9FDCC6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213" y="2079897"/>
            <a:ext cx="3688464" cy="32671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8212AB-2F5A-4079-95EA-D74338A3B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04" y="2079897"/>
            <a:ext cx="3685300" cy="32671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EADE0ED-8320-4C02-B7C5-516C89326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0787" y="2079897"/>
            <a:ext cx="3685301" cy="337651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634086-DF91-4149-9518-00D2AC4F188E}"/>
              </a:ext>
            </a:extLst>
          </p:cNvPr>
          <p:cNvSpPr/>
          <p:nvPr/>
        </p:nvSpPr>
        <p:spPr>
          <a:xfrm>
            <a:off x="-9556" y="5637992"/>
            <a:ext cx="12298243" cy="10723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lnSpc>
                <a:spcPct val="150000"/>
              </a:lnSpc>
            </a:pP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히스토그램을 통해 확인해보니 매우 치우쳐진 분포를 보인다</a:t>
            </a:r>
          </a:p>
          <a:p>
            <a:pPr algn="ctr" defTabSz="1219170">
              <a:lnSpc>
                <a:spcPct val="150000"/>
              </a:lnSpc>
            </a:pP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이는 </a:t>
            </a:r>
            <a:r>
              <a:rPr lang="ko-KR" altLang="en-US" sz="2000" spc="-200" dirty="0" err="1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파레토의</a:t>
            </a: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법칙을 떠올리게 한다</a:t>
            </a:r>
            <a:r>
              <a:rPr lang="en-US" altLang="ko-KR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..?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6321F6-0529-40E3-B135-2740FA042A97}"/>
              </a:ext>
            </a:extLst>
          </p:cNvPr>
          <p:cNvSpPr/>
          <p:nvPr/>
        </p:nvSpPr>
        <p:spPr>
          <a:xfrm>
            <a:off x="392620" y="1323350"/>
            <a:ext cx="1006676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altLang="ko-KR" sz="2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RFM </a:t>
            </a:r>
            <a:r>
              <a:rPr lang="ko-KR" altLang="en-US" sz="2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분포의 문제</a:t>
            </a:r>
          </a:p>
        </p:txBody>
      </p:sp>
    </p:spTree>
    <p:extLst>
      <p:ext uri="{BB962C8B-B14F-4D97-AF65-F5344CB8AC3E}">
        <p14:creationId xmlns:p14="http://schemas.microsoft.com/office/powerpoint/2010/main" val="3415190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8039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RFM + K-means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활용한 고객 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clustering &amp; segmentation</a:t>
            </a:r>
            <a:endParaRPr lang="ko-KR" altLang="en-US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007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C41FBF6-E2A6-478E-BDFD-D52010EDD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45" y="2106029"/>
            <a:ext cx="3843217" cy="33242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63E5476-C53E-486E-BEBA-AABB340E8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560" y="2106029"/>
            <a:ext cx="3872612" cy="332421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FB30C6A-AAC3-4145-A415-F0878F00E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469" y="2106029"/>
            <a:ext cx="3843217" cy="324996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0FAFE5-4C30-4A76-8D3E-6CCB72CAA05C}"/>
              </a:ext>
            </a:extLst>
          </p:cNvPr>
          <p:cNvSpPr/>
          <p:nvPr/>
        </p:nvSpPr>
        <p:spPr>
          <a:xfrm>
            <a:off x="0" y="5638298"/>
            <a:ext cx="12192000" cy="10723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lnSpc>
                <a:spcPct val="150000"/>
              </a:lnSpc>
            </a:pPr>
            <a:r>
              <a:rPr lang="en-US" altLang="ko-KR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K-means</a:t>
            </a: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를 통해 </a:t>
            </a:r>
            <a:r>
              <a:rPr lang="en-US" altLang="ko-KR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clustering</a:t>
            </a: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하려면 거리를 계산 해야 하는데 </a:t>
            </a:r>
          </a:p>
          <a:p>
            <a:pPr algn="ctr" defTabSz="1219170">
              <a:lnSpc>
                <a:spcPct val="150000"/>
              </a:lnSpc>
            </a:pP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억단위의 큰 숫자를 쓰는 것은 옳지 않고 </a:t>
            </a:r>
            <a:r>
              <a:rPr lang="en-US" altLang="ko-KR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/ </a:t>
            </a: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정규분포화를 위해서 자연로그를 취함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58CBAE-10C0-40FB-909C-F57B58E16DE9}"/>
              </a:ext>
            </a:extLst>
          </p:cNvPr>
          <p:cNvSpPr/>
          <p:nvPr/>
        </p:nvSpPr>
        <p:spPr>
          <a:xfrm>
            <a:off x="402175" y="1323656"/>
            <a:ext cx="1006676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ko-KR" altLang="en-US" sz="2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자연로그를 취한 </a:t>
            </a:r>
            <a:r>
              <a:rPr lang="en-US" altLang="ko-KR" sz="2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RFM</a:t>
            </a:r>
            <a:r>
              <a:rPr lang="ko-KR" altLang="en-US" sz="2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의 분포</a:t>
            </a:r>
          </a:p>
        </p:txBody>
      </p:sp>
    </p:spTree>
    <p:extLst>
      <p:ext uri="{BB962C8B-B14F-4D97-AF65-F5344CB8AC3E}">
        <p14:creationId xmlns:p14="http://schemas.microsoft.com/office/powerpoint/2010/main" val="28852292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8039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RFM + K-means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활용한 고객 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clustering &amp; segmentation</a:t>
            </a:r>
            <a:endParaRPr lang="ko-KR" altLang="en-US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007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466270-05A1-4883-BC84-C9358DC75966}"/>
              </a:ext>
            </a:extLst>
          </p:cNvPr>
          <p:cNvSpPr/>
          <p:nvPr/>
        </p:nvSpPr>
        <p:spPr>
          <a:xfrm>
            <a:off x="0" y="6660173"/>
            <a:ext cx="644324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https://towardsdatascience.com/apply-rfm-principles-to-cluster-customers-with-k-means-fef9bcc9ab16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C8308D-6CAC-4079-9DE0-DD55EB0CA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0" y="2056380"/>
            <a:ext cx="4111401" cy="32795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D81A980-62FB-4DC8-8606-AF2C27339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631" y="1927953"/>
            <a:ext cx="4122077" cy="340797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FEE316E-CBD9-40AA-83E5-E0A67FEB5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6371" y="1638077"/>
            <a:ext cx="3941640" cy="387711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A5CFB7-F911-4980-B833-C206378D1CB4}"/>
              </a:ext>
            </a:extLst>
          </p:cNvPr>
          <p:cNvSpPr/>
          <p:nvPr/>
        </p:nvSpPr>
        <p:spPr>
          <a:xfrm>
            <a:off x="0" y="5393758"/>
            <a:ext cx="12192000" cy="128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lnSpc>
                <a:spcPct val="150000"/>
              </a:lnSpc>
            </a:pPr>
            <a:r>
              <a:rPr lang="en-US" altLang="ko-KR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Cluster</a:t>
            </a:r>
            <a:r>
              <a:rPr lang="ko-KR" altLang="en-US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를 몇 개로 쪼갤지는 </a:t>
            </a:r>
            <a:r>
              <a:rPr lang="en-US" altLang="ko-KR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elbow curve</a:t>
            </a:r>
            <a:r>
              <a:rPr lang="ko-KR" altLang="en-US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를 그려보거나 비즈니스상 요구를 확인해야 하지만</a:t>
            </a:r>
          </a:p>
          <a:p>
            <a:pPr algn="ctr" defTabSz="1219170">
              <a:lnSpc>
                <a:spcPct val="150000"/>
              </a:lnSpc>
            </a:pPr>
            <a:r>
              <a:rPr lang="ko-KR" altLang="en-US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우선 시각화해보기 위해 </a:t>
            </a:r>
            <a:r>
              <a:rPr lang="en-US" altLang="ko-KR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5</a:t>
            </a:r>
            <a:r>
              <a:rPr lang="ko-KR" altLang="en-US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개로 나눠 </a:t>
            </a:r>
            <a:r>
              <a:rPr lang="en-US" altLang="ko-KR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3</a:t>
            </a:r>
            <a:r>
              <a:rPr lang="ko-KR" altLang="en-US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차원 시각화를 해봄</a:t>
            </a:r>
          </a:p>
          <a:p>
            <a:pPr algn="ctr" defTabSz="1219170">
              <a:lnSpc>
                <a:spcPct val="150000"/>
              </a:lnSpc>
            </a:pPr>
            <a:r>
              <a:rPr lang="ko-KR" altLang="en-US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이런 방식으로 거리에 따라 클러스터가 묶인다는 것을 확인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380F03-B5D4-497A-A142-1B3296D2FF33}"/>
              </a:ext>
            </a:extLst>
          </p:cNvPr>
          <p:cNvSpPr/>
          <p:nvPr/>
        </p:nvSpPr>
        <p:spPr>
          <a:xfrm>
            <a:off x="402175" y="1260573"/>
            <a:ext cx="1006676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altLang="ko-KR" sz="2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k-means 3</a:t>
            </a:r>
            <a:r>
              <a:rPr lang="ko-KR" altLang="en-US" sz="2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차원 시각화 해보기</a:t>
            </a:r>
          </a:p>
        </p:txBody>
      </p:sp>
    </p:spTree>
    <p:extLst>
      <p:ext uri="{BB962C8B-B14F-4D97-AF65-F5344CB8AC3E}">
        <p14:creationId xmlns:p14="http://schemas.microsoft.com/office/powerpoint/2010/main" val="9195311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8039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RFM + K-means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활용한 고객 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clustering &amp; segmentation</a:t>
            </a:r>
            <a:endParaRPr lang="ko-KR" altLang="en-US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007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466270-05A1-4883-BC84-C9358DC75966}"/>
              </a:ext>
            </a:extLst>
          </p:cNvPr>
          <p:cNvSpPr/>
          <p:nvPr/>
        </p:nvSpPr>
        <p:spPr>
          <a:xfrm>
            <a:off x="0" y="6660173"/>
            <a:ext cx="644324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https://towardsdatascience.com/apply-rfm-principles-to-cluster-customers-with-k-means-fef9bcc9ab16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95433E4-51C9-4DF3-A1B3-1169676EE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20" y="1850077"/>
            <a:ext cx="5268796" cy="25410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A18A5E1-B53F-441F-A3D4-8D04BFE89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34" y="4372495"/>
            <a:ext cx="7279682" cy="12658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F5D7469-D593-4BCE-9048-BFBAAC524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180" y="1796895"/>
            <a:ext cx="5410200" cy="243679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CA738C-A278-401B-8793-304250EB88C8}"/>
              </a:ext>
            </a:extLst>
          </p:cNvPr>
          <p:cNvSpPr/>
          <p:nvPr/>
        </p:nvSpPr>
        <p:spPr>
          <a:xfrm>
            <a:off x="0" y="5598551"/>
            <a:ext cx="12192000" cy="11013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lnSpc>
                <a:spcPct val="150000"/>
              </a:lnSpc>
            </a:pPr>
            <a:r>
              <a:rPr lang="ko-KR" altLang="en-US" sz="14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디테일 하게 분류하기 위해 </a:t>
            </a:r>
            <a:r>
              <a:rPr lang="en-US" altLang="ko-KR" sz="14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4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임의대로</a:t>
            </a:r>
            <a:r>
              <a:rPr lang="en-US" altLang="ko-KR" sz="14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) 15</a:t>
            </a:r>
            <a:r>
              <a:rPr lang="ko-KR" altLang="en-US" sz="14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개의 </a:t>
            </a:r>
            <a:r>
              <a:rPr lang="en-US" altLang="ko-KR" sz="14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clustering</a:t>
            </a:r>
            <a:r>
              <a:rPr lang="ko-KR" altLang="en-US" sz="14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으로 나누어 봄</a:t>
            </a:r>
          </a:p>
          <a:p>
            <a:pPr algn="ctr" defTabSz="1219170">
              <a:lnSpc>
                <a:spcPct val="150000"/>
              </a:lnSpc>
            </a:pPr>
            <a:r>
              <a:rPr lang="ko-KR" altLang="en-US" sz="14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그후 클러스터를 회사의 사정에 맞춰 고객분류를 하면 됨</a:t>
            </a:r>
          </a:p>
          <a:p>
            <a:pPr algn="ctr" defTabSz="1219170">
              <a:lnSpc>
                <a:spcPct val="150000"/>
              </a:lnSpc>
            </a:pPr>
            <a:r>
              <a:rPr lang="ko-KR" altLang="en-US" sz="14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오른쪽처럼 다양하게 분류할 수 있음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DCB211-4FC2-4785-93E4-840E1BD3B537}"/>
              </a:ext>
            </a:extLst>
          </p:cNvPr>
          <p:cNvSpPr/>
          <p:nvPr/>
        </p:nvSpPr>
        <p:spPr>
          <a:xfrm>
            <a:off x="386196" y="1207909"/>
            <a:ext cx="1006676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ko-KR" altLang="en-US" sz="2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고객 </a:t>
            </a:r>
            <a:r>
              <a:rPr lang="en-US" altLang="ko-KR" sz="2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segmentation </a:t>
            </a:r>
            <a:r>
              <a:rPr lang="ko-KR" altLang="en-US" sz="2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만들기</a:t>
            </a:r>
          </a:p>
        </p:txBody>
      </p:sp>
    </p:spTree>
    <p:extLst>
      <p:ext uri="{BB962C8B-B14F-4D97-AF65-F5344CB8AC3E}">
        <p14:creationId xmlns:p14="http://schemas.microsoft.com/office/powerpoint/2010/main" val="25440792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7595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RFM + Association rule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활용한 상품 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recommendation</a:t>
            </a:r>
            <a:endParaRPr lang="ko-KR" altLang="en-US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007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53578EA-EF6B-4414-B251-ACB8E6F97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79" y="1962775"/>
            <a:ext cx="5076040" cy="35875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635F8BA-0A22-496C-B555-9C4C71621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320" y="1413164"/>
            <a:ext cx="5617701" cy="4034057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ECF851F-10B6-485F-B337-5B24330F8C03}"/>
              </a:ext>
            </a:extLst>
          </p:cNvPr>
          <p:cNvSpPr/>
          <p:nvPr/>
        </p:nvSpPr>
        <p:spPr>
          <a:xfrm>
            <a:off x="5290690" y="3242995"/>
            <a:ext cx="356320" cy="37201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AF5430-AA73-4A5D-94FC-4755592B6FDC}"/>
              </a:ext>
            </a:extLst>
          </p:cNvPr>
          <p:cNvSpPr/>
          <p:nvPr/>
        </p:nvSpPr>
        <p:spPr>
          <a:xfrm>
            <a:off x="0" y="5676661"/>
            <a:ext cx="12192000" cy="11013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lnSpc>
                <a:spcPct val="150000"/>
              </a:lnSpc>
            </a:pP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우선  영수증별로 대분류</a:t>
            </a:r>
            <a:r>
              <a:rPr lang="en-US" altLang="ko-KR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중분류</a:t>
            </a:r>
            <a:r>
              <a:rPr lang="en-US" altLang="ko-KR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소분류별로 돌려봄</a:t>
            </a:r>
          </a:p>
          <a:p>
            <a:pPr algn="ctr" defTabSz="1219170">
              <a:lnSpc>
                <a:spcPct val="150000"/>
              </a:lnSpc>
            </a:pP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노이즈가 너무 커서 딱히 </a:t>
            </a:r>
            <a:r>
              <a:rPr lang="ko-KR" altLang="en-US" spc="-200" dirty="0" err="1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재밌는</a:t>
            </a: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결과는 나오지 않음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B621C0-D0F6-40BC-9826-A3C10D9BFD19}"/>
              </a:ext>
            </a:extLst>
          </p:cNvPr>
          <p:cNvSpPr/>
          <p:nvPr/>
        </p:nvSpPr>
        <p:spPr>
          <a:xfrm>
            <a:off x="386196" y="1286019"/>
            <a:ext cx="1006676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ko-KR" altLang="en-US" sz="2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장바구니분석</a:t>
            </a:r>
          </a:p>
        </p:txBody>
      </p:sp>
    </p:spTree>
    <p:extLst>
      <p:ext uri="{BB962C8B-B14F-4D97-AF65-F5344CB8AC3E}">
        <p14:creationId xmlns:p14="http://schemas.microsoft.com/office/powerpoint/2010/main" val="37825330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7595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RFM + Association rule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활용한 상품 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recommendation</a:t>
            </a:r>
            <a:endParaRPr lang="ko-KR" altLang="en-US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007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ECF851F-10B6-485F-B337-5B24330F8C03}"/>
              </a:ext>
            </a:extLst>
          </p:cNvPr>
          <p:cNvSpPr/>
          <p:nvPr/>
        </p:nvSpPr>
        <p:spPr>
          <a:xfrm>
            <a:off x="5588255" y="3242994"/>
            <a:ext cx="356320" cy="37201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5A73423-7C2A-40A5-B7EC-A9B163E8D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25" y="1967715"/>
            <a:ext cx="5311955" cy="360370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262F180-2767-4F88-9F8F-726268480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721" y="1813153"/>
            <a:ext cx="5092064" cy="360370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1AC785-995B-4CBF-BA2B-EBC97F342209}"/>
              </a:ext>
            </a:extLst>
          </p:cNvPr>
          <p:cNvSpPr/>
          <p:nvPr/>
        </p:nvSpPr>
        <p:spPr>
          <a:xfrm>
            <a:off x="0" y="5674941"/>
            <a:ext cx="12192000" cy="11013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lnSpc>
                <a:spcPct val="150000"/>
              </a:lnSpc>
            </a:pP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쇼핑과 쇼핑 외를 합쳐서 </a:t>
            </a:r>
            <a:r>
              <a:rPr lang="en-US" altLang="ko-KR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ID</a:t>
            </a: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별로 돌려봄</a:t>
            </a:r>
          </a:p>
          <a:p>
            <a:pPr algn="ctr" defTabSz="1219170">
              <a:lnSpc>
                <a:spcPct val="150000"/>
              </a:lnSpc>
            </a:pP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한번 </a:t>
            </a:r>
            <a:r>
              <a:rPr lang="en-US" altLang="ko-KR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theme park</a:t>
            </a: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를 가는 사람들의 연관분석을 해봄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4E17C2-CCE3-439B-9A5D-E601CD430E81}"/>
              </a:ext>
            </a:extLst>
          </p:cNvPr>
          <p:cNvSpPr/>
          <p:nvPr/>
        </p:nvSpPr>
        <p:spPr>
          <a:xfrm>
            <a:off x="392620" y="1257198"/>
            <a:ext cx="1006676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ko-KR" altLang="en-US" sz="2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장바구니분석</a:t>
            </a:r>
          </a:p>
        </p:txBody>
      </p:sp>
    </p:spTree>
    <p:extLst>
      <p:ext uri="{BB962C8B-B14F-4D97-AF65-F5344CB8AC3E}">
        <p14:creationId xmlns:p14="http://schemas.microsoft.com/office/powerpoint/2010/main" val="384196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10800000">
            <a:off x="-1684299" y="-249810"/>
            <a:ext cx="15560599" cy="7730307"/>
            <a:chOff x="233413" y="-170158"/>
            <a:chExt cx="11690908" cy="7027552"/>
          </a:xfrm>
        </p:grpSpPr>
        <p:sp>
          <p:nvSpPr>
            <p:cNvPr id="2" name="이등변 삼각형 1"/>
            <p:cNvSpPr/>
            <p:nvPr/>
          </p:nvSpPr>
          <p:spPr>
            <a:xfrm rot="10800000">
              <a:off x="711678" y="2113"/>
              <a:ext cx="10734378" cy="6349049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 rot="10800000">
              <a:off x="517119" y="-30991"/>
              <a:ext cx="11123497" cy="6686474"/>
            </a:xfrm>
            <a:prstGeom prst="triangle">
              <a:avLst/>
            </a:prstGeom>
            <a:noFill/>
            <a:ln w="6350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0800000">
              <a:off x="233413" y="-170158"/>
              <a:ext cx="11690908" cy="7027552"/>
            </a:xfrm>
            <a:prstGeom prst="triangle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373420" y="3645024"/>
            <a:ext cx="5442324" cy="1417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ea typeface="나눔바른고딕" panose="020B0603020101020101" pitchFamily="50" charset="-127"/>
              </a:rPr>
              <a:t>사용한 분석 </a:t>
            </a:r>
            <a:r>
              <a:rPr lang="en-US" altLang="ko-KR" sz="4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ea typeface="나눔바른고딕" panose="020B0603020101020101" pitchFamily="50" charset="-127"/>
              </a:rPr>
              <a:t>TOOL  </a:t>
            </a:r>
            <a:r>
              <a:rPr lang="ko-KR" altLang="en-US" sz="4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ea typeface="나눔바른고딕" panose="020B0603020101020101" pitchFamily="50" charset="-127"/>
              </a:rPr>
              <a:t>소개</a:t>
            </a:r>
            <a:endParaRPr lang="en-US" altLang="ko-KR" sz="4000" b="1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5701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7595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RFM + Association rule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활용한 상품 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recommendation</a:t>
            </a:r>
            <a:endParaRPr lang="ko-KR" altLang="en-US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007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ECF851F-10B6-485F-B337-5B24330F8C03}"/>
              </a:ext>
            </a:extLst>
          </p:cNvPr>
          <p:cNvSpPr/>
          <p:nvPr/>
        </p:nvSpPr>
        <p:spPr>
          <a:xfrm>
            <a:off x="5283848" y="3429000"/>
            <a:ext cx="356320" cy="37201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8C2E85-7C04-4298-A887-F03E63BAC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20" y="2255934"/>
            <a:ext cx="4632165" cy="32303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1E02ABC-5BEC-4D04-8B99-90AB78806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231" y="2026867"/>
            <a:ext cx="6071894" cy="342837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44D495-5800-4944-A9A0-0DA807122153}"/>
              </a:ext>
            </a:extLst>
          </p:cNvPr>
          <p:cNvSpPr/>
          <p:nvPr/>
        </p:nvSpPr>
        <p:spPr>
          <a:xfrm>
            <a:off x="0" y="5609270"/>
            <a:ext cx="12192000" cy="11013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lnSpc>
                <a:spcPct val="150000"/>
              </a:lnSpc>
            </a:pP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클러스터링에서 </a:t>
            </a:r>
            <a:r>
              <a:rPr lang="en-US" altLang="ko-KR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VIP</a:t>
            </a: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고객들의 장바구니분석</a:t>
            </a:r>
          </a:p>
          <a:p>
            <a:pPr algn="ctr" defTabSz="1219170">
              <a:lnSpc>
                <a:spcPct val="150000"/>
              </a:lnSpc>
            </a:pP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좀 다르기는 하지만 상품추천을 하기엔 적합하지 않을 듯 함</a:t>
            </a:r>
            <a:r>
              <a:rPr lang="en-US" altLang="ko-KR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560BFA-886E-477C-A3FE-1549C8D3E270}"/>
              </a:ext>
            </a:extLst>
          </p:cNvPr>
          <p:cNvSpPr/>
          <p:nvPr/>
        </p:nvSpPr>
        <p:spPr>
          <a:xfrm>
            <a:off x="392620" y="1328891"/>
            <a:ext cx="1006676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altLang="ko-KR" sz="2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VIP</a:t>
            </a:r>
            <a:r>
              <a:rPr lang="ko-KR" altLang="en-US" sz="2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고객의 장바구니분석</a:t>
            </a:r>
          </a:p>
        </p:txBody>
      </p:sp>
    </p:spTree>
    <p:extLst>
      <p:ext uri="{BB962C8B-B14F-4D97-AF65-F5344CB8AC3E}">
        <p14:creationId xmlns:p14="http://schemas.microsoft.com/office/powerpoint/2010/main" val="7527098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6832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RFM + Regression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활용한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미래 구매액 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prediction</a:t>
            </a:r>
            <a:endParaRPr lang="ko-KR" altLang="en-US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007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3BDDD26-DA01-4CBD-AAA5-CC17A1758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502" y="2271118"/>
            <a:ext cx="4630793" cy="31068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BAC07E9-095C-40BD-8EE2-A449F3E35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810" y="2065381"/>
            <a:ext cx="4630791" cy="338236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D43594-E350-42CB-99F0-55E0082DC026}"/>
              </a:ext>
            </a:extLst>
          </p:cNvPr>
          <p:cNvSpPr/>
          <p:nvPr/>
        </p:nvSpPr>
        <p:spPr>
          <a:xfrm>
            <a:off x="0" y="5491231"/>
            <a:ext cx="12192000" cy="12572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lnSpc>
                <a:spcPct val="150000"/>
              </a:lnSpc>
            </a:pPr>
            <a:r>
              <a:rPr lang="en-US" altLang="ko-KR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1</a:t>
            </a:r>
            <a:r>
              <a:rPr lang="ko-KR" altLang="en-US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년치 </a:t>
            </a:r>
            <a:r>
              <a:rPr lang="en-US" altLang="ko-KR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Transaction data</a:t>
            </a:r>
            <a:r>
              <a:rPr lang="ko-KR" altLang="en-US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를 절반으로 쪼갠 후</a:t>
            </a:r>
          </a:p>
          <a:p>
            <a:pPr algn="ctr" defTabSz="1219170">
              <a:lnSpc>
                <a:spcPct val="150000"/>
              </a:lnSpc>
            </a:pPr>
            <a:r>
              <a:rPr lang="en-US" altLang="ko-KR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2</a:t>
            </a:r>
            <a:r>
              <a:rPr lang="ko-KR" altLang="en-US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분기 까지의 </a:t>
            </a:r>
            <a:r>
              <a:rPr lang="en-US" altLang="ko-KR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R,F,M + age</a:t>
            </a:r>
            <a:r>
              <a:rPr lang="ko-KR" altLang="en-US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를 통해 </a:t>
            </a:r>
            <a:r>
              <a:rPr lang="en-US" altLang="ko-KR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3,4</a:t>
            </a:r>
            <a:r>
              <a:rPr lang="ko-KR" altLang="en-US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분기의 구매액을 예측 해보자</a:t>
            </a:r>
          </a:p>
          <a:p>
            <a:pPr algn="ctr" defTabSz="1219170">
              <a:lnSpc>
                <a:spcPct val="150000"/>
              </a:lnSpc>
            </a:pPr>
            <a:r>
              <a:rPr lang="ko-KR" altLang="en-US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전처리과정은 앞과 유사하므로 생략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167F9C-C49E-47E3-AC30-DF5D0F0A54BD}"/>
              </a:ext>
            </a:extLst>
          </p:cNvPr>
          <p:cNvSpPr/>
          <p:nvPr/>
        </p:nvSpPr>
        <p:spPr>
          <a:xfrm>
            <a:off x="392620" y="1366768"/>
            <a:ext cx="1006676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altLang="ko-KR" sz="2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RMF2 </a:t>
            </a:r>
            <a:r>
              <a:rPr lang="ko-KR" altLang="en-US" sz="2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테이블 </a:t>
            </a:r>
            <a:r>
              <a:rPr lang="en-US" altLang="ko-KR" sz="2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/ </a:t>
            </a:r>
            <a:r>
              <a:rPr lang="ko-KR" altLang="en-US" sz="2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상관행렬 </a:t>
            </a:r>
            <a:r>
              <a:rPr lang="en-US" altLang="ko-KR" sz="2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HEATMAP</a:t>
            </a:r>
          </a:p>
        </p:txBody>
      </p:sp>
    </p:spTree>
    <p:extLst>
      <p:ext uri="{BB962C8B-B14F-4D97-AF65-F5344CB8AC3E}">
        <p14:creationId xmlns:p14="http://schemas.microsoft.com/office/powerpoint/2010/main" val="25417101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6832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RFM + Regression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활용한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미래 구매액 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prediction</a:t>
            </a:r>
            <a:endParaRPr lang="ko-KR" altLang="en-US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007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33D538E-E03E-4A54-8C5B-F0827C72B12E}"/>
              </a:ext>
            </a:extLst>
          </p:cNvPr>
          <p:cNvSpPr/>
          <p:nvPr/>
        </p:nvSpPr>
        <p:spPr>
          <a:xfrm>
            <a:off x="5661269" y="3675135"/>
            <a:ext cx="356320" cy="37201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426617B-F4AF-46BA-8A9A-6D7E7B1D8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58" y="1859971"/>
            <a:ext cx="4186984" cy="37021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41CDC29-0DE4-4233-A805-4C2E9FE62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741" y="1836198"/>
            <a:ext cx="4703059" cy="383183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7923C2-5F3C-4D38-812F-E83DC8F2BA01}"/>
              </a:ext>
            </a:extLst>
          </p:cNvPr>
          <p:cNvSpPr/>
          <p:nvPr/>
        </p:nvSpPr>
        <p:spPr>
          <a:xfrm>
            <a:off x="0" y="5638278"/>
            <a:ext cx="12192000" cy="11013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lnSpc>
                <a:spcPct val="150000"/>
              </a:lnSpc>
            </a:pP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왼쪽 </a:t>
            </a:r>
            <a:r>
              <a:rPr lang="ko-KR" altLang="en-US" spc="-200" dirty="0" err="1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산점도</a:t>
            </a: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보면 확실히 </a:t>
            </a:r>
            <a:r>
              <a:rPr lang="en-US" altLang="ko-KR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20</a:t>
            </a: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대는 미래구매액이 좀 적은 것 같고</a:t>
            </a:r>
          </a:p>
          <a:p>
            <a:pPr algn="ctr" defTabSz="1219170">
              <a:lnSpc>
                <a:spcPct val="150000"/>
              </a:lnSpc>
            </a:pP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오른쪽을 통해 </a:t>
            </a:r>
            <a:r>
              <a:rPr lang="en-US" altLang="ko-KR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Frequency, Monetary</a:t>
            </a: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가 </a:t>
            </a:r>
            <a:r>
              <a:rPr lang="en-US" altLang="ko-KR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Future</a:t>
            </a: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과 선형관계에 있음을 알 수 있다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65064C-56E2-4B02-A1B2-623B780BD1FF}"/>
              </a:ext>
            </a:extLst>
          </p:cNvPr>
          <p:cNvSpPr/>
          <p:nvPr/>
        </p:nvSpPr>
        <p:spPr>
          <a:xfrm>
            <a:off x="392620" y="1261232"/>
            <a:ext cx="1006676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ko-KR" altLang="en-US" sz="2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로그를 취하기 전후의 </a:t>
            </a:r>
            <a:r>
              <a:rPr lang="en-US" altLang="ko-KR" sz="2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plot</a:t>
            </a:r>
          </a:p>
        </p:txBody>
      </p:sp>
    </p:spTree>
    <p:extLst>
      <p:ext uri="{BB962C8B-B14F-4D97-AF65-F5344CB8AC3E}">
        <p14:creationId xmlns:p14="http://schemas.microsoft.com/office/powerpoint/2010/main" val="21612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6832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RFM + Regression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활용한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미래 구매액 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prediction</a:t>
            </a:r>
            <a:endParaRPr lang="ko-KR" altLang="en-US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007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2A7209A-F7D2-4DDE-8046-E292DA1B6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10" y="2625266"/>
            <a:ext cx="4704122" cy="223361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E52E895-C673-4A8D-AFB9-47D971BBD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948" y="2493351"/>
            <a:ext cx="5229225" cy="25812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0FC31A-04FC-4C42-B6D5-751F41C09724}"/>
              </a:ext>
            </a:extLst>
          </p:cNvPr>
          <p:cNvSpPr/>
          <p:nvPr/>
        </p:nvSpPr>
        <p:spPr>
          <a:xfrm>
            <a:off x="0" y="5532378"/>
            <a:ext cx="12192000" cy="1271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lnSpc>
                <a:spcPct val="150000"/>
              </a:lnSpc>
            </a:pPr>
            <a:r>
              <a:rPr lang="en-US" altLang="ko-KR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7:3</a:t>
            </a: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으로 셋을 분리 </a:t>
            </a:r>
            <a:r>
              <a:rPr lang="en-US" altLang="ko-KR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( 11239 : 4817 </a:t>
            </a: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로 잘 분리 됨</a:t>
            </a:r>
            <a:r>
              <a:rPr lang="en-US" altLang="ko-KR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</a:p>
          <a:p>
            <a:pPr algn="ctr" defTabSz="1219170">
              <a:lnSpc>
                <a:spcPct val="150000"/>
              </a:lnSpc>
            </a:pP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훌륭한 모델링을 하기 위해 변수를 잘 선정해야 하지만 그냥 다 넣고 이것저것 돌려는 것에 의의를 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D3479E-1977-496B-B14E-A064372468B4}"/>
              </a:ext>
            </a:extLst>
          </p:cNvPr>
          <p:cNvSpPr/>
          <p:nvPr/>
        </p:nvSpPr>
        <p:spPr>
          <a:xfrm>
            <a:off x="392620" y="1325622"/>
            <a:ext cx="10066767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ko-KR" altLang="en-US" sz="2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트레이닝셋과 테스트셋 분리</a:t>
            </a:r>
          </a:p>
          <a:p>
            <a:pPr defTabSz="1219170">
              <a:lnSpc>
                <a:spcPct val="150000"/>
              </a:lnSpc>
            </a:pPr>
            <a:r>
              <a:rPr lang="en-US" altLang="ko-KR" sz="2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(validation set </a:t>
            </a:r>
            <a:r>
              <a:rPr lang="ko-KR" altLang="en-US" sz="2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생략</a:t>
            </a:r>
            <a:r>
              <a:rPr lang="en-US" altLang="ko-KR" sz="2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..)</a:t>
            </a:r>
          </a:p>
        </p:txBody>
      </p:sp>
    </p:spTree>
    <p:extLst>
      <p:ext uri="{BB962C8B-B14F-4D97-AF65-F5344CB8AC3E}">
        <p14:creationId xmlns:p14="http://schemas.microsoft.com/office/powerpoint/2010/main" val="17025144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6832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RFM + Regression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활용한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미래 구매액 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prediction</a:t>
            </a:r>
            <a:endParaRPr lang="ko-KR" altLang="en-US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007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6833063-5674-4CC2-9007-0D772E511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09" y="2161636"/>
            <a:ext cx="4800600" cy="9620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E8DE15F-A377-44A5-94A4-DA3E3159D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80" y="3227814"/>
            <a:ext cx="5265758" cy="205843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82E668-C11E-4A3C-97B3-868550F7C0E5}"/>
              </a:ext>
            </a:extLst>
          </p:cNvPr>
          <p:cNvSpPr/>
          <p:nvPr/>
        </p:nvSpPr>
        <p:spPr>
          <a:xfrm>
            <a:off x="1405252" y="3350141"/>
            <a:ext cx="1175902" cy="975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E03180-EEB5-42D8-A938-DC69B97F8FD3}"/>
              </a:ext>
            </a:extLst>
          </p:cNvPr>
          <p:cNvSpPr/>
          <p:nvPr/>
        </p:nvSpPr>
        <p:spPr>
          <a:xfrm>
            <a:off x="3086584" y="4849792"/>
            <a:ext cx="2400300" cy="407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A1018F8-EE23-4530-9679-EC16B35F2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66977"/>
            <a:ext cx="5385770" cy="217786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1720FE2-3AE9-4D7E-8AA2-263789C68C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557" y="2268445"/>
            <a:ext cx="6024660" cy="96202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16CA06CD-787C-40F1-9620-7D3FB785BCE0}"/>
              </a:ext>
            </a:extLst>
          </p:cNvPr>
          <p:cNvSpPr/>
          <p:nvPr/>
        </p:nvSpPr>
        <p:spPr>
          <a:xfrm>
            <a:off x="6110429" y="3380829"/>
            <a:ext cx="2408537" cy="1414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E2E1627-8263-44EA-8E75-A610F3959DC7}"/>
              </a:ext>
            </a:extLst>
          </p:cNvPr>
          <p:cNvSpPr/>
          <p:nvPr/>
        </p:nvSpPr>
        <p:spPr>
          <a:xfrm>
            <a:off x="8595409" y="5096622"/>
            <a:ext cx="2408537" cy="295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930F30-666C-45E2-A60C-F9D394C3F21D}"/>
              </a:ext>
            </a:extLst>
          </p:cNvPr>
          <p:cNvSpPr/>
          <p:nvPr/>
        </p:nvSpPr>
        <p:spPr>
          <a:xfrm>
            <a:off x="621362" y="1317273"/>
            <a:ext cx="1006676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altLang="ko-KR" sz="2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Linear model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E3F0657-E3B8-479E-89AC-B6916CC7AE4B}"/>
              </a:ext>
            </a:extLst>
          </p:cNvPr>
          <p:cNvSpPr/>
          <p:nvPr/>
        </p:nvSpPr>
        <p:spPr>
          <a:xfrm>
            <a:off x="5990786" y="1376722"/>
            <a:ext cx="457006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altLang="ko-KR" sz="2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step</a:t>
            </a:r>
            <a:r>
              <a:rPr lang="ko-KR" altLang="en-US" sz="2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변수를 사용한 </a:t>
            </a:r>
            <a:r>
              <a:rPr lang="en-US" altLang="ko-KR" sz="2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Linear model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B64883-58C3-438C-A9C0-0F563989C98C}"/>
              </a:ext>
            </a:extLst>
          </p:cNvPr>
          <p:cNvSpPr/>
          <p:nvPr/>
        </p:nvSpPr>
        <p:spPr>
          <a:xfrm>
            <a:off x="0" y="5438980"/>
            <a:ext cx="12192000" cy="1271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lnSpc>
                <a:spcPct val="150000"/>
              </a:lnSpc>
            </a:pP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변수간 </a:t>
            </a:r>
            <a:r>
              <a:rPr lang="en-US" altLang="ko-KR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2</a:t>
            </a: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차 상호작용을 고려한 선형모델의 </a:t>
            </a:r>
            <a:r>
              <a:rPr lang="en-US" altLang="ko-KR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Adjusted R-squared</a:t>
            </a: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가 약간 더 높음</a:t>
            </a:r>
          </a:p>
        </p:txBody>
      </p:sp>
    </p:spTree>
    <p:extLst>
      <p:ext uri="{BB962C8B-B14F-4D97-AF65-F5344CB8AC3E}">
        <p14:creationId xmlns:p14="http://schemas.microsoft.com/office/powerpoint/2010/main" val="24942055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6832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RFM + Regression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활용한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미래 구매액 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prediction</a:t>
            </a:r>
            <a:endParaRPr lang="ko-KR" altLang="en-US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007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285D9D-88C0-430B-9F57-66ECFE6BC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79" y="1915873"/>
            <a:ext cx="3958904" cy="14649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CF67DEE-C553-483C-854B-9B2E85634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64" y="3380829"/>
            <a:ext cx="4392434" cy="21833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418A4C7-44DD-4BFF-BED9-886DB024D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00038"/>
            <a:ext cx="5751634" cy="202795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E52B51C-75E1-4431-9236-96EF26E434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108" y="3870167"/>
            <a:ext cx="2033553" cy="168182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6C2F49F-7C26-4307-A2B6-13BAC25D8F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3651" y="3870167"/>
            <a:ext cx="1893983" cy="169399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2DB9DF-69B7-4503-A766-F13118B71409}"/>
              </a:ext>
            </a:extLst>
          </p:cNvPr>
          <p:cNvSpPr/>
          <p:nvPr/>
        </p:nvSpPr>
        <p:spPr>
          <a:xfrm>
            <a:off x="654020" y="1243563"/>
            <a:ext cx="1006676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altLang="ko-KR" sz="2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Tree model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12811D-3054-4590-87AB-4001E5020851}"/>
              </a:ext>
            </a:extLst>
          </p:cNvPr>
          <p:cNvSpPr/>
          <p:nvPr/>
        </p:nvSpPr>
        <p:spPr>
          <a:xfrm>
            <a:off x="0" y="5733255"/>
            <a:ext cx="12192000" cy="10446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lnSpc>
                <a:spcPct val="150000"/>
              </a:lnSpc>
            </a:pP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확실히 </a:t>
            </a:r>
            <a:r>
              <a:rPr lang="en-US" altLang="ko-KR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Random Forest</a:t>
            </a: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를 실행하는데 시간이 오래 걸림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EDD28A-E9B5-4808-B032-70FF7608312F}"/>
              </a:ext>
            </a:extLst>
          </p:cNvPr>
          <p:cNvSpPr/>
          <p:nvPr/>
        </p:nvSpPr>
        <p:spPr>
          <a:xfrm>
            <a:off x="6096412" y="1291230"/>
            <a:ext cx="258491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altLang="ko-KR" sz="2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761634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6832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RFM + Regression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활용한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미래 구매액 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prediction</a:t>
            </a:r>
            <a:endParaRPr lang="ko-KR" altLang="en-US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007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1C1B383-1049-4FCC-854B-CF06C3826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25" y="2069130"/>
            <a:ext cx="5210899" cy="22743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56FDA9F-ABB0-42FA-ACB3-127718077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25" y="4440217"/>
            <a:ext cx="5210899" cy="9070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1301F47-FBC9-4F41-BF09-5268BA62A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77248"/>
            <a:ext cx="5695950" cy="357000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5D02D6-4F51-46E2-AA4D-4173A5F8FDAC}"/>
              </a:ext>
            </a:extLst>
          </p:cNvPr>
          <p:cNvSpPr/>
          <p:nvPr/>
        </p:nvSpPr>
        <p:spPr>
          <a:xfrm>
            <a:off x="487740" y="1284434"/>
            <a:ext cx="1006676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ko-KR" altLang="en-US" sz="2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어떤 모델의 예측력이 가장 높을까</a:t>
            </a:r>
            <a:r>
              <a:rPr lang="en-US" altLang="ko-KR" sz="2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?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A51558-C9CC-4E9F-AD87-8ED18F142EDB}"/>
              </a:ext>
            </a:extLst>
          </p:cNvPr>
          <p:cNvSpPr/>
          <p:nvPr/>
        </p:nvSpPr>
        <p:spPr>
          <a:xfrm>
            <a:off x="0" y="5665963"/>
            <a:ext cx="12192000" cy="10446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lnSpc>
                <a:spcPct val="150000"/>
              </a:lnSpc>
            </a:pPr>
            <a:r>
              <a:rPr lang="en-US" altLang="ko-KR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Step</a:t>
            </a: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변수를 활용한 선형모델의 </a:t>
            </a:r>
            <a:r>
              <a:rPr lang="en-US" altLang="ko-KR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RMSE</a:t>
            </a: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가 </a:t>
            </a:r>
            <a:r>
              <a:rPr lang="en-US" altLang="ko-KR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1.16</a:t>
            </a: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으로 가장 낮음 </a:t>
            </a:r>
            <a:r>
              <a:rPr lang="en-US" altLang="ko-KR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=&gt; </a:t>
            </a: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최종 모델로 선정</a:t>
            </a:r>
            <a:r>
              <a:rPr lang="en-US" altLang="ko-KR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!</a:t>
            </a:r>
          </a:p>
          <a:p>
            <a:pPr algn="ctr" defTabSz="1219170">
              <a:lnSpc>
                <a:spcPct val="150000"/>
              </a:lnSpc>
            </a:pP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오른쪽에 </a:t>
            </a:r>
            <a:r>
              <a:rPr lang="en-US" altLang="ko-KR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exp()</a:t>
            </a: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로 로그를 다 풀어서 실제 결과를 보니 꽤 많은 차이가 남</a:t>
            </a:r>
            <a:r>
              <a:rPr lang="en-US" altLang="ko-KR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1341236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29EF105-AF89-4162-953E-D9AA39D4A47C}"/>
              </a:ext>
            </a:extLst>
          </p:cNvPr>
          <p:cNvSpPr/>
          <p:nvPr/>
        </p:nvSpPr>
        <p:spPr>
          <a:xfrm>
            <a:off x="310227" y="570394"/>
            <a:ext cx="10332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출처</a:t>
            </a:r>
            <a:endParaRPr lang="en-US" altLang="ko-KR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  <a:p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D0F3EC9-23B4-4637-AB2E-7574A151E835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7D4F1D6-1CEC-4613-945F-36C4D7611C47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12F0225D-0329-4806-AC30-ACEAC4335788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FEA132-5044-4470-95F2-C1B0AED09479}"/>
              </a:ext>
            </a:extLst>
          </p:cNvPr>
          <p:cNvSpPr/>
          <p:nvPr/>
        </p:nvSpPr>
        <p:spPr>
          <a:xfrm>
            <a:off x="310227" y="147360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008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AD7B8A-2DB2-416F-8633-F504FCE6B639}"/>
              </a:ext>
            </a:extLst>
          </p:cNvPr>
          <p:cNvSpPr txBox="1"/>
          <p:nvPr/>
        </p:nvSpPr>
        <p:spPr>
          <a:xfrm>
            <a:off x="392620" y="1674611"/>
            <a:ext cx="10441160" cy="464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ea typeface="나눔바른고딕" panose="020B0603020101020101"/>
                <a:hlinkClick r:id="rId2"/>
              </a:rPr>
              <a:t>https://github.com/joaolcorreia/RFM-analysis/blob/master/RFM%20Analysis.ipynb</a:t>
            </a:r>
            <a:endParaRPr lang="ko-KR" altLang="en-US" sz="2000" b="1" dirty="0">
              <a:ea typeface="나눔바른고딕" panose="020B0603020101020101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ko-KR" sz="2000" b="1" dirty="0">
                <a:ea typeface="나눔바른고딕" panose="020B0603020101020101"/>
                <a:hlinkClick r:id="rId3"/>
              </a:rPr>
              <a:t>http://servicedesignplatform.com/archives/45</a:t>
            </a:r>
            <a:endParaRPr lang="ko-KR" altLang="en-US" sz="2000" b="1" dirty="0">
              <a:ea typeface="나눔바른고딕" panose="020B0603020101020101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ko-KR" sz="2000" b="1" dirty="0">
                <a:ea typeface="나눔바른고딕" panose="020B0603020101020101"/>
                <a:hlinkClick r:id="rId4"/>
              </a:rPr>
              <a:t>https://m.blog.naver.com/bestinall/221321162598</a:t>
            </a:r>
            <a:endParaRPr lang="ko-KR" altLang="en-US" sz="2000" b="1" dirty="0">
              <a:ea typeface="나눔바른고딕" panose="020B0603020101020101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ko-KR" sz="2000" b="1" dirty="0">
                <a:ea typeface="나눔바른고딕" panose="020B0603020101020101"/>
              </a:rPr>
              <a:t>http://pyopyo03.tistory.com/14 [</a:t>
            </a:r>
            <a:r>
              <a:rPr lang="ko-KR" altLang="en-US" sz="2000" b="1" dirty="0" err="1">
                <a:ea typeface="나눔바른고딕" panose="020B0603020101020101"/>
              </a:rPr>
              <a:t>보노보노의</a:t>
            </a:r>
            <a:r>
              <a:rPr lang="ko-KR" altLang="en-US" sz="2000" b="1" dirty="0">
                <a:ea typeface="나눔바른고딕" panose="020B0603020101020101"/>
              </a:rPr>
              <a:t> 분석라이프</a:t>
            </a:r>
            <a:r>
              <a:rPr lang="en-US" altLang="ko-KR" sz="2000" b="1" dirty="0">
                <a:ea typeface="나눔바른고딕" panose="020B0603020101020101"/>
              </a:rPr>
              <a:t>]</a:t>
            </a:r>
            <a:endParaRPr lang="ko-KR" altLang="en-US" sz="2000" b="1" dirty="0">
              <a:ea typeface="나눔바른고딕" panose="020B0603020101020101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ko-KR" sz="2000" b="1" dirty="0">
                <a:ea typeface="나눔바른고딕" panose="020B0603020101020101"/>
              </a:rPr>
              <a:t>http://hackability.kr/entry/Data-Mining-11-</a:t>
            </a:r>
            <a:r>
              <a:rPr lang="ko-KR" altLang="en-US" sz="2000" b="1" dirty="0">
                <a:ea typeface="나눔바른고딕" panose="020B0603020101020101"/>
              </a:rPr>
              <a:t>연관</a:t>
            </a:r>
            <a:r>
              <a:rPr lang="en-US" altLang="ko-KR" sz="2000" b="1" dirty="0">
                <a:ea typeface="나눔바른고딕" panose="020B0603020101020101"/>
              </a:rPr>
              <a:t>-</a:t>
            </a:r>
            <a:r>
              <a:rPr lang="ko-KR" altLang="en-US" sz="2000" b="1" dirty="0">
                <a:ea typeface="나눔바른고딕" panose="020B0603020101020101"/>
              </a:rPr>
              <a:t>법칙</a:t>
            </a:r>
            <a:r>
              <a:rPr lang="en-US" altLang="ko-KR" sz="2000" b="1" dirty="0">
                <a:ea typeface="나눔바른고딕" panose="020B0603020101020101"/>
              </a:rPr>
              <a:t>-Association-Rule-</a:t>
            </a:r>
            <a:r>
              <a:rPr lang="ko-KR" altLang="en-US" sz="2000" b="1" dirty="0">
                <a:ea typeface="나눔바른고딕" panose="020B0603020101020101"/>
              </a:rPr>
              <a:t>소개 </a:t>
            </a:r>
            <a:r>
              <a:rPr lang="en-US" altLang="ko-KR" sz="2000" b="1" dirty="0">
                <a:ea typeface="나눔바른고딕" panose="020B0603020101020101"/>
              </a:rPr>
              <a:t>[HACKABILITY]</a:t>
            </a:r>
            <a:endParaRPr lang="ko-KR" altLang="en-US" sz="2000" b="1" dirty="0">
              <a:ea typeface="나눔바른고딕" panose="020B0603020101020101"/>
            </a:endParaRPr>
          </a:p>
          <a:p>
            <a:pPr lvl="0" fontAlgn="base">
              <a:lnSpc>
                <a:spcPct val="150000"/>
              </a:lnSpc>
            </a:pPr>
            <a:r>
              <a:rPr lang="ko-KR" altLang="en-US" sz="2000" b="1" dirty="0">
                <a:ea typeface="나눔바른고딕" panose="020B0603020101020101"/>
              </a:rPr>
              <a:t>연관분석</a:t>
            </a:r>
            <a:r>
              <a:rPr lang="en-US" altLang="ko-KR" sz="2000" b="1" dirty="0">
                <a:ea typeface="나눔바른고딕" panose="020B0603020101020101"/>
              </a:rPr>
              <a:t>(Association Rule)|</a:t>
            </a:r>
            <a:r>
              <a:rPr lang="ko-KR" altLang="en-US" sz="2000" b="1" dirty="0">
                <a:ea typeface="나눔바른고딕" panose="020B0603020101020101"/>
              </a:rPr>
              <a:t>작성자 인우기술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ea typeface="나눔바른고딕" panose="020B0603020101020101"/>
              </a:rPr>
              <a:t>http://hackersstudy.tistory.com/126 [</a:t>
            </a:r>
            <a:r>
              <a:rPr lang="ko-KR" altLang="en-US" sz="2000" b="1" dirty="0">
                <a:ea typeface="나눔바른고딕" panose="020B0603020101020101"/>
              </a:rPr>
              <a:t>공대인들이 직접 쓰는 컴퓨터공부방</a:t>
            </a:r>
            <a:r>
              <a:rPr lang="en-US" altLang="ko-KR" sz="2000" b="1" dirty="0">
                <a:ea typeface="나눔바른고딕" panose="020B0603020101020101"/>
              </a:rPr>
              <a:t>]</a:t>
            </a:r>
            <a:endParaRPr lang="ko-KR" altLang="en-US" sz="2000" b="1" dirty="0">
              <a:ea typeface="나눔바른고딕" panose="020B0603020101020101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b="1" dirty="0" err="1">
                <a:ea typeface="나눔바른고딕" panose="020B0603020101020101"/>
              </a:rPr>
              <a:t>위키트리</a:t>
            </a:r>
            <a:r>
              <a:rPr lang="en-US" altLang="ko-KR" sz="2000" b="1" dirty="0">
                <a:ea typeface="나눔바른고딕" panose="020B0603020101020101"/>
              </a:rPr>
              <a:t>, </a:t>
            </a:r>
            <a:r>
              <a:rPr lang="ko-KR" altLang="en-US" sz="2000" b="1" dirty="0">
                <a:ea typeface="나눔바른고딕" panose="020B0603020101020101"/>
              </a:rPr>
              <a:t>위키백과</a:t>
            </a:r>
            <a:br>
              <a:rPr lang="ko-KR" altLang="en-US" sz="2000" b="1" dirty="0">
                <a:ea typeface="나눔바른고딕" panose="020B0603020101020101"/>
              </a:rPr>
            </a:br>
            <a:r>
              <a:rPr lang="en-US" altLang="ko-KR" sz="2000" b="1" dirty="0">
                <a:ea typeface="나눔바른고딕" panose="020B0603020101020101"/>
              </a:rPr>
              <a:t>[</a:t>
            </a:r>
            <a:r>
              <a:rPr lang="ko-KR" altLang="en-US" sz="2000" b="1" dirty="0">
                <a:ea typeface="나눔바른고딕" panose="020B0603020101020101"/>
              </a:rPr>
              <a:t>중앙일보</a:t>
            </a:r>
            <a:r>
              <a:rPr lang="en-US" altLang="ko-KR" sz="2000" b="1" dirty="0">
                <a:ea typeface="나눔바른고딕" panose="020B0603020101020101"/>
              </a:rPr>
              <a:t>] </a:t>
            </a:r>
            <a:r>
              <a:rPr lang="ko-KR" altLang="en-US" sz="2000" b="1" dirty="0">
                <a:ea typeface="나눔바른고딕" panose="020B0603020101020101"/>
              </a:rPr>
              <a:t>충동구매</a:t>
            </a:r>
            <a:r>
              <a:rPr lang="en-US" altLang="ko-KR" sz="2000" b="1" dirty="0">
                <a:ea typeface="나눔바른고딕" panose="020B0603020101020101"/>
              </a:rPr>
              <a:t>, 20</a:t>
            </a:r>
            <a:r>
              <a:rPr lang="ko-KR" altLang="en-US" sz="2000" b="1" dirty="0">
                <a:ea typeface="나눔바른고딕" panose="020B0603020101020101"/>
              </a:rPr>
              <a:t>대가 아니라 유아 둔 </a:t>
            </a:r>
            <a:r>
              <a:rPr lang="en-US" altLang="ko-KR" sz="2000" b="1" dirty="0">
                <a:ea typeface="나눔바른고딕" panose="020B0603020101020101"/>
              </a:rPr>
              <a:t>30</a:t>
            </a:r>
            <a:r>
              <a:rPr lang="ko-KR" altLang="en-US" sz="2000" b="1" dirty="0">
                <a:ea typeface="나눔바른고딕" panose="020B0603020101020101"/>
              </a:rPr>
              <a:t>대가 최고</a:t>
            </a:r>
          </a:p>
        </p:txBody>
      </p:sp>
    </p:spTree>
    <p:extLst>
      <p:ext uri="{BB962C8B-B14F-4D97-AF65-F5344CB8AC3E}">
        <p14:creationId xmlns:p14="http://schemas.microsoft.com/office/powerpoint/2010/main" val="40909444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29EF105-AF89-4162-953E-D9AA39D4A47C}"/>
              </a:ext>
            </a:extLst>
          </p:cNvPr>
          <p:cNvSpPr/>
          <p:nvPr/>
        </p:nvSpPr>
        <p:spPr>
          <a:xfrm>
            <a:off x="310227" y="570394"/>
            <a:ext cx="10332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출처</a:t>
            </a:r>
            <a:endParaRPr lang="en-US" altLang="ko-KR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  <a:p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D0F3EC9-23B4-4637-AB2E-7574A151E835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7D4F1D6-1CEC-4613-945F-36C4D7611C47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12F0225D-0329-4806-AC30-ACEAC4335788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FEA132-5044-4470-95F2-C1B0AED09479}"/>
              </a:ext>
            </a:extLst>
          </p:cNvPr>
          <p:cNvSpPr/>
          <p:nvPr/>
        </p:nvSpPr>
        <p:spPr>
          <a:xfrm>
            <a:off x="310227" y="147360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008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AD7B8A-2DB2-416F-8633-F504FCE6B639}"/>
              </a:ext>
            </a:extLst>
          </p:cNvPr>
          <p:cNvSpPr txBox="1"/>
          <p:nvPr/>
        </p:nvSpPr>
        <p:spPr>
          <a:xfrm>
            <a:off x="392620" y="1674611"/>
            <a:ext cx="10441160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hlinkClick r:id="rId2"/>
              </a:rPr>
              <a:t>https://towardsdatascience.com/apply-rfm-principles-to-cluster-customers-with-k-means-fef9bcc9ab16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실리콘밸리 데이터과학자가 알려주는 따라하며 배우는 데이터과학 / </a:t>
            </a:r>
            <a:r>
              <a:rPr lang="ko-KR" altLang="en-US" sz="2000" b="1" dirty="0" err="1"/>
              <a:t>권재명</a:t>
            </a:r>
            <a:endParaRPr lang="ko-KR" altLang="en-US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Data Mining </a:t>
            </a:r>
            <a:r>
              <a:rPr lang="ko-KR" altLang="en-US" sz="2000" b="1" dirty="0" err="1"/>
              <a:t>Using</a:t>
            </a:r>
            <a:r>
              <a:rPr lang="ko-KR" altLang="en-US" sz="2000" b="1" dirty="0"/>
              <a:t> RFM </a:t>
            </a:r>
            <a:r>
              <a:rPr lang="ko-KR" altLang="en-US" sz="2000" b="1" dirty="0" err="1"/>
              <a:t>Analysis</a:t>
            </a:r>
            <a:r>
              <a:rPr lang="ko-KR" altLang="en-US" sz="2000" b="1" dirty="0"/>
              <a:t> / </a:t>
            </a:r>
            <a:r>
              <a:rPr lang="ko-KR" altLang="en-US" sz="2000" b="1" dirty="0" err="1"/>
              <a:t>Derya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Birant</a:t>
            </a:r>
            <a:r>
              <a:rPr lang="ko-KR" altLang="en-US" sz="2000" b="1" dirty="0"/>
              <a:t> / </a:t>
            </a:r>
            <a:r>
              <a:rPr lang="ko-KR" altLang="en-US" sz="2000" b="1" dirty="0" err="1"/>
              <a:t>Dokuz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Eylul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University</a:t>
            </a:r>
            <a:r>
              <a:rPr lang="ko-KR" altLang="en-US" sz="2000" b="1" dirty="0"/>
              <a:t> / </a:t>
            </a:r>
            <a:r>
              <a:rPr lang="ko-KR" altLang="en-US" sz="2000" b="1" dirty="0" err="1"/>
              <a:t>Turkey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224512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77C90B1-4073-4F28-BA18-66C8A1FAEAF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68227" y="2276872"/>
            <a:ext cx="3255546" cy="32494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29EF105-AF89-4162-953E-D9AA39D4A47C}"/>
              </a:ext>
            </a:extLst>
          </p:cNvPr>
          <p:cNvSpPr/>
          <p:nvPr/>
        </p:nvSpPr>
        <p:spPr>
          <a:xfrm>
            <a:off x="310227" y="570394"/>
            <a:ext cx="1415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질의응답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D0F3EC9-23B4-4637-AB2E-7574A151E835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7D4F1D6-1CEC-4613-945F-36C4D7611C47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12F0225D-0329-4806-AC30-ACEAC4335788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FEA132-5044-4470-95F2-C1B0AED09479}"/>
              </a:ext>
            </a:extLst>
          </p:cNvPr>
          <p:cNvSpPr/>
          <p:nvPr/>
        </p:nvSpPr>
        <p:spPr>
          <a:xfrm>
            <a:off x="310227" y="147360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009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58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35360" y="570394"/>
            <a:ext cx="5529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장바구니 분석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(Market Basket Analysis)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4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D9C95B0-349F-443F-9A4A-09CC31112B1C}"/>
              </a:ext>
            </a:extLst>
          </p:cNvPr>
          <p:cNvGrpSpPr/>
          <p:nvPr/>
        </p:nvGrpSpPr>
        <p:grpSpPr>
          <a:xfrm>
            <a:off x="5864438" y="4389085"/>
            <a:ext cx="437861" cy="494493"/>
            <a:chOff x="4407802" y="2874924"/>
            <a:chExt cx="328396" cy="370870"/>
          </a:xfrm>
          <a:solidFill>
            <a:srgbClr val="FFD477"/>
          </a:solidFill>
        </p:grpSpPr>
        <p:sp>
          <p:nvSpPr>
            <p:cNvPr id="12" name="아래쪽 화살표 4">
              <a:extLst>
                <a:ext uri="{FF2B5EF4-FFF2-40B4-BE49-F238E27FC236}">
                  <a16:creationId xmlns:a16="http://schemas.microsoft.com/office/drawing/2014/main" id="{B1E04DCE-E054-49B5-A0BD-CA54384EF11B}"/>
                </a:ext>
              </a:extLst>
            </p:cNvPr>
            <p:cNvSpPr/>
            <p:nvPr/>
          </p:nvSpPr>
          <p:spPr>
            <a:xfrm>
              <a:off x="4407802" y="2874924"/>
              <a:ext cx="328396" cy="370870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ko-KR" altLang="en-US" sz="2400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13" name="자유형 5">
              <a:extLst>
                <a:ext uri="{FF2B5EF4-FFF2-40B4-BE49-F238E27FC236}">
                  <a16:creationId xmlns:a16="http://schemas.microsoft.com/office/drawing/2014/main" id="{63A134AB-94BD-4DD9-AC2C-30E9A728773C}"/>
                </a:ext>
              </a:extLst>
            </p:cNvPr>
            <p:cNvSpPr/>
            <p:nvPr/>
          </p:nvSpPr>
          <p:spPr>
            <a:xfrm>
              <a:off x="4569513" y="2877166"/>
              <a:ext cx="166685" cy="368628"/>
            </a:xfrm>
            <a:custGeom>
              <a:avLst/>
              <a:gdLst>
                <a:gd name="connsiteX0" fmla="*/ 0 w 444882"/>
                <a:gd name="connsiteY0" fmla="*/ 273773 h 496214"/>
                <a:gd name="connsiteX1" fmla="*/ 111221 w 444882"/>
                <a:gd name="connsiteY1" fmla="*/ 273773 h 496214"/>
                <a:gd name="connsiteX2" fmla="*/ 111221 w 444882"/>
                <a:gd name="connsiteY2" fmla="*/ 0 h 496214"/>
                <a:gd name="connsiteX3" fmla="*/ 333662 w 444882"/>
                <a:gd name="connsiteY3" fmla="*/ 0 h 496214"/>
                <a:gd name="connsiteX4" fmla="*/ 333662 w 444882"/>
                <a:gd name="connsiteY4" fmla="*/ 273773 h 496214"/>
                <a:gd name="connsiteX5" fmla="*/ 444882 w 444882"/>
                <a:gd name="connsiteY5" fmla="*/ 273773 h 496214"/>
                <a:gd name="connsiteX6" fmla="*/ 222441 w 444882"/>
                <a:gd name="connsiteY6" fmla="*/ 496214 h 496214"/>
                <a:gd name="connsiteX7" fmla="*/ 0 w 444882"/>
                <a:gd name="connsiteY7" fmla="*/ 273773 h 496214"/>
                <a:gd name="connsiteX0" fmla="*/ 0 w 444882"/>
                <a:gd name="connsiteY0" fmla="*/ 276945 h 499386"/>
                <a:gd name="connsiteX1" fmla="*/ 111221 w 444882"/>
                <a:gd name="connsiteY1" fmla="*/ 276945 h 499386"/>
                <a:gd name="connsiteX2" fmla="*/ 111221 w 444882"/>
                <a:gd name="connsiteY2" fmla="*/ 3172 h 499386"/>
                <a:gd name="connsiteX3" fmla="*/ 219072 w 444882"/>
                <a:gd name="connsiteY3" fmla="*/ 0 h 499386"/>
                <a:gd name="connsiteX4" fmla="*/ 333662 w 444882"/>
                <a:gd name="connsiteY4" fmla="*/ 3172 h 499386"/>
                <a:gd name="connsiteX5" fmla="*/ 333662 w 444882"/>
                <a:gd name="connsiteY5" fmla="*/ 276945 h 499386"/>
                <a:gd name="connsiteX6" fmla="*/ 444882 w 444882"/>
                <a:gd name="connsiteY6" fmla="*/ 276945 h 499386"/>
                <a:gd name="connsiteX7" fmla="*/ 222441 w 444882"/>
                <a:gd name="connsiteY7" fmla="*/ 499386 h 499386"/>
                <a:gd name="connsiteX8" fmla="*/ 0 w 444882"/>
                <a:gd name="connsiteY8" fmla="*/ 276945 h 499386"/>
                <a:gd name="connsiteX0" fmla="*/ 0 w 444882"/>
                <a:gd name="connsiteY0" fmla="*/ 276945 h 499386"/>
                <a:gd name="connsiteX1" fmla="*/ 111221 w 444882"/>
                <a:gd name="connsiteY1" fmla="*/ 276945 h 499386"/>
                <a:gd name="connsiteX2" fmla="*/ 219072 w 444882"/>
                <a:gd name="connsiteY2" fmla="*/ 0 h 499386"/>
                <a:gd name="connsiteX3" fmla="*/ 333662 w 444882"/>
                <a:gd name="connsiteY3" fmla="*/ 3172 h 499386"/>
                <a:gd name="connsiteX4" fmla="*/ 333662 w 444882"/>
                <a:gd name="connsiteY4" fmla="*/ 276945 h 499386"/>
                <a:gd name="connsiteX5" fmla="*/ 444882 w 444882"/>
                <a:gd name="connsiteY5" fmla="*/ 276945 h 499386"/>
                <a:gd name="connsiteX6" fmla="*/ 222441 w 444882"/>
                <a:gd name="connsiteY6" fmla="*/ 499386 h 499386"/>
                <a:gd name="connsiteX7" fmla="*/ 0 w 444882"/>
                <a:gd name="connsiteY7" fmla="*/ 276945 h 499386"/>
                <a:gd name="connsiteX0" fmla="*/ 0 w 444882"/>
                <a:gd name="connsiteY0" fmla="*/ 276945 h 499386"/>
                <a:gd name="connsiteX1" fmla="*/ 219072 w 444882"/>
                <a:gd name="connsiteY1" fmla="*/ 0 h 499386"/>
                <a:gd name="connsiteX2" fmla="*/ 333662 w 444882"/>
                <a:gd name="connsiteY2" fmla="*/ 3172 h 499386"/>
                <a:gd name="connsiteX3" fmla="*/ 333662 w 444882"/>
                <a:gd name="connsiteY3" fmla="*/ 276945 h 499386"/>
                <a:gd name="connsiteX4" fmla="*/ 444882 w 444882"/>
                <a:gd name="connsiteY4" fmla="*/ 276945 h 499386"/>
                <a:gd name="connsiteX5" fmla="*/ 222441 w 444882"/>
                <a:gd name="connsiteY5" fmla="*/ 499386 h 499386"/>
                <a:gd name="connsiteX6" fmla="*/ 0 w 444882"/>
                <a:gd name="connsiteY6" fmla="*/ 276945 h 499386"/>
                <a:gd name="connsiteX0" fmla="*/ 3369 w 225810"/>
                <a:gd name="connsiteY0" fmla="*/ 499386 h 499386"/>
                <a:gd name="connsiteX1" fmla="*/ 0 w 225810"/>
                <a:gd name="connsiteY1" fmla="*/ 0 h 499386"/>
                <a:gd name="connsiteX2" fmla="*/ 114590 w 225810"/>
                <a:gd name="connsiteY2" fmla="*/ 3172 h 499386"/>
                <a:gd name="connsiteX3" fmla="*/ 114590 w 225810"/>
                <a:gd name="connsiteY3" fmla="*/ 276945 h 499386"/>
                <a:gd name="connsiteX4" fmla="*/ 225810 w 225810"/>
                <a:gd name="connsiteY4" fmla="*/ 276945 h 499386"/>
                <a:gd name="connsiteX5" fmla="*/ 3369 w 225810"/>
                <a:gd name="connsiteY5" fmla="*/ 499386 h 49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5810" h="499386">
                  <a:moveTo>
                    <a:pt x="3369" y="499386"/>
                  </a:moveTo>
                  <a:lnTo>
                    <a:pt x="0" y="0"/>
                  </a:lnTo>
                  <a:lnTo>
                    <a:pt x="114590" y="3172"/>
                  </a:lnTo>
                  <a:lnTo>
                    <a:pt x="114590" y="276945"/>
                  </a:lnTo>
                  <a:lnTo>
                    <a:pt x="225810" y="276945"/>
                  </a:lnTo>
                  <a:lnTo>
                    <a:pt x="3369" y="49938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ko-KR" altLang="en-US" sz="2400" dirty="0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6FEB64A-2B80-460A-931A-02E7EE9ECB0C}"/>
              </a:ext>
            </a:extLst>
          </p:cNvPr>
          <p:cNvSpPr/>
          <p:nvPr/>
        </p:nvSpPr>
        <p:spPr>
          <a:xfrm>
            <a:off x="1762684" y="5517232"/>
            <a:ext cx="885698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월마트는 장바구니 분석을 통해 </a:t>
            </a:r>
            <a:r>
              <a:rPr lang="ko-KR" altLang="en-US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‘</a:t>
            </a:r>
            <a:r>
              <a:rPr lang="ko-KR" altLang="en-US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맥주와 기저귀’ </a:t>
            </a: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의 연관규칙을 발견하고 마케팅 활동으로 활용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F0FD63-627C-461C-AB16-082BDB72742E}"/>
              </a:ext>
            </a:extLst>
          </p:cNvPr>
          <p:cNvSpPr/>
          <p:nvPr/>
        </p:nvSpPr>
        <p:spPr>
          <a:xfrm>
            <a:off x="3143672" y="1901271"/>
            <a:ext cx="5904656" cy="1983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ko-KR" altLang="en-US" sz="32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장바구니 분석</a:t>
            </a:r>
            <a:r>
              <a:rPr lang="en-US" altLang="ko-KR" sz="32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?</a:t>
            </a:r>
          </a:p>
          <a:p>
            <a:pPr lvl="0" algn="ctr" defTabSz="1219170">
              <a:lnSpc>
                <a:spcPct val="150000"/>
              </a:lnSpc>
            </a:pPr>
            <a:r>
              <a:rPr lang="ko-KR" altLang="en-US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하나의 장바구니는 고객이 한 번의 구매에서 산 물건을 알려주는데</a:t>
            </a:r>
            <a:endParaRPr lang="en-US" altLang="ko-KR" sz="1600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rgbClr val="E7E6E6">
                  <a:lumMod val="25000"/>
                </a:srgbClr>
              </a:solidFill>
              <a:latin typeface="맑은 고딕" panose="020B0503020000020004" pitchFamily="50" charset="-127"/>
            </a:endParaRPr>
          </a:p>
          <a:p>
            <a:pPr algn="ctr" defTabSz="1219170">
              <a:lnSpc>
                <a:spcPct val="150000"/>
              </a:lnSpc>
            </a:pPr>
            <a:r>
              <a:rPr lang="ko-KR" altLang="en-US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rgbClr val="FF2C6A"/>
                </a:solidFill>
                <a:latin typeface="+mn-ea"/>
              </a:rPr>
              <a:t>어떤 물품들이 함께 구매</a:t>
            </a:r>
            <a:r>
              <a:rPr lang="ko-KR" altLang="en-US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되는 경향이 있는지 분석하여</a:t>
            </a:r>
            <a:r>
              <a:rPr lang="en-US" altLang="ko-KR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 algn="ctr" defTabSz="1219170">
              <a:lnSpc>
                <a:spcPct val="150000"/>
              </a:lnSpc>
            </a:pPr>
            <a:r>
              <a:rPr lang="ko-KR" altLang="en-US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패턴 및 연관 규칙을 분석하는 기법</a:t>
            </a:r>
          </a:p>
        </p:txBody>
      </p:sp>
    </p:spTree>
    <p:extLst>
      <p:ext uri="{BB962C8B-B14F-4D97-AF65-F5344CB8AC3E}">
        <p14:creationId xmlns:p14="http://schemas.microsoft.com/office/powerpoint/2010/main" val="38013361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>
            <a:off x="4708834" y="2097890"/>
            <a:ext cx="2821385" cy="2384303"/>
          </a:xfrm>
          <a:prstGeom prst="triangle">
            <a:avLst/>
          </a:prstGeom>
          <a:noFill/>
          <a:ln w="38100" cap="sq">
            <a:solidFill>
              <a:srgbClr val="FF5B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00"/>
          </a:p>
        </p:txBody>
      </p:sp>
      <p:grpSp>
        <p:nvGrpSpPr>
          <p:cNvPr id="8" name="그룹 7"/>
          <p:cNvGrpSpPr/>
          <p:nvPr/>
        </p:nvGrpSpPr>
        <p:grpSpPr>
          <a:xfrm>
            <a:off x="4969746" y="2365781"/>
            <a:ext cx="2299560" cy="1982380"/>
            <a:chOff x="6694487" y="3035753"/>
            <a:chExt cx="1535811" cy="1323975"/>
          </a:xfrm>
        </p:grpSpPr>
        <p:sp>
          <p:nvSpPr>
            <p:cNvPr id="9" name="자유형 8"/>
            <p:cNvSpPr/>
            <p:nvPr/>
          </p:nvSpPr>
          <p:spPr>
            <a:xfrm>
              <a:off x="7244270" y="3035753"/>
              <a:ext cx="441961" cy="381001"/>
            </a:xfrm>
            <a:custGeom>
              <a:avLst/>
              <a:gdLst>
                <a:gd name="connsiteX0" fmla="*/ 220980 w 441961"/>
                <a:gd name="connsiteY0" fmla="*/ 0 h 381001"/>
                <a:gd name="connsiteX1" fmla="*/ 441961 w 441961"/>
                <a:gd name="connsiteY1" fmla="*/ 381001 h 381001"/>
                <a:gd name="connsiteX2" fmla="*/ 0 w 441961"/>
                <a:gd name="connsiteY2" fmla="*/ 381001 h 381001"/>
                <a:gd name="connsiteX3" fmla="*/ 220980 w 441961"/>
                <a:gd name="connsiteY3" fmla="*/ 0 h 381001"/>
                <a:gd name="connsiteX0" fmla="*/ 220980 w 441961"/>
                <a:gd name="connsiteY0" fmla="*/ 0 h 381001"/>
                <a:gd name="connsiteX1" fmla="*/ 441961 w 441961"/>
                <a:gd name="connsiteY1" fmla="*/ 381001 h 381001"/>
                <a:gd name="connsiteX2" fmla="*/ 226187 w 441961"/>
                <a:gd name="connsiteY2" fmla="*/ 374197 h 381001"/>
                <a:gd name="connsiteX3" fmla="*/ 0 w 441961"/>
                <a:gd name="connsiteY3" fmla="*/ 381001 h 381001"/>
                <a:gd name="connsiteX4" fmla="*/ 220980 w 441961"/>
                <a:gd name="connsiteY4" fmla="*/ 0 h 381001"/>
                <a:gd name="connsiteX0" fmla="*/ 226187 w 441961"/>
                <a:gd name="connsiteY0" fmla="*/ 374197 h 465637"/>
                <a:gd name="connsiteX1" fmla="*/ 0 w 441961"/>
                <a:gd name="connsiteY1" fmla="*/ 381001 h 465637"/>
                <a:gd name="connsiteX2" fmla="*/ 220980 w 441961"/>
                <a:gd name="connsiteY2" fmla="*/ 0 h 465637"/>
                <a:gd name="connsiteX3" fmla="*/ 441961 w 441961"/>
                <a:gd name="connsiteY3" fmla="*/ 381001 h 465637"/>
                <a:gd name="connsiteX4" fmla="*/ 317627 w 441961"/>
                <a:gd name="connsiteY4" fmla="*/ 465637 h 465637"/>
                <a:gd name="connsiteX0" fmla="*/ 226187 w 441961"/>
                <a:gd name="connsiteY0" fmla="*/ 374197 h 381001"/>
                <a:gd name="connsiteX1" fmla="*/ 0 w 441961"/>
                <a:gd name="connsiteY1" fmla="*/ 381001 h 381001"/>
                <a:gd name="connsiteX2" fmla="*/ 220980 w 441961"/>
                <a:gd name="connsiteY2" fmla="*/ 0 h 381001"/>
                <a:gd name="connsiteX3" fmla="*/ 441961 w 441961"/>
                <a:gd name="connsiteY3" fmla="*/ 381001 h 381001"/>
                <a:gd name="connsiteX0" fmla="*/ 0 w 441961"/>
                <a:gd name="connsiteY0" fmla="*/ 381001 h 381001"/>
                <a:gd name="connsiteX1" fmla="*/ 220980 w 441961"/>
                <a:gd name="connsiteY1" fmla="*/ 0 h 381001"/>
                <a:gd name="connsiteX2" fmla="*/ 441961 w 441961"/>
                <a:gd name="connsiteY2" fmla="*/ 381001 h 381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961" h="381001">
                  <a:moveTo>
                    <a:pt x="0" y="381001"/>
                  </a:moveTo>
                  <a:lnTo>
                    <a:pt x="220980" y="0"/>
                  </a:lnTo>
                  <a:lnTo>
                    <a:pt x="441961" y="381001"/>
                  </a:lnTo>
                </a:path>
              </a:pathLst>
            </a:cu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600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6694487" y="3826329"/>
              <a:ext cx="1535811" cy="533399"/>
            </a:xfrm>
            <a:custGeom>
              <a:avLst/>
              <a:gdLst>
                <a:gd name="connsiteX0" fmla="*/ 309372 w 1535811"/>
                <a:gd name="connsiteY0" fmla="*/ 0 h 533399"/>
                <a:gd name="connsiteX1" fmla="*/ 1226440 w 1535811"/>
                <a:gd name="connsiteY1" fmla="*/ 0 h 533399"/>
                <a:gd name="connsiteX2" fmla="*/ 1535811 w 1535811"/>
                <a:gd name="connsiteY2" fmla="*/ 533399 h 533399"/>
                <a:gd name="connsiteX3" fmla="*/ 0 w 1535811"/>
                <a:gd name="connsiteY3" fmla="*/ 533399 h 533399"/>
                <a:gd name="connsiteX4" fmla="*/ 309372 w 1535811"/>
                <a:gd name="connsiteY4" fmla="*/ 0 h 53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5811" h="533399">
                  <a:moveTo>
                    <a:pt x="309372" y="0"/>
                  </a:moveTo>
                  <a:lnTo>
                    <a:pt x="1226440" y="0"/>
                  </a:lnTo>
                  <a:lnTo>
                    <a:pt x="1535811" y="533399"/>
                  </a:lnTo>
                  <a:lnTo>
                    <a:pt x="0" y="533399"/>
                  </a:lnTo>
                  <a:lnTo>
                    <a:pt x="309372" y="0"/>
                  </a:lnTo>
                  <a:close/>
                </a:path>
              </a:pathLst>
            </a:cu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600" dirty="0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7012813" y="3429000"/>
              <a:ext cx="352425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7565263" y="3429000"/>
              <a:ext cx="352425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직사각형 13"/>
          <p:cNvSpPr/>
          <p:nvPr/>
        </p:nvSpPr>
        <p:spPr>
          <a:xfrm>
            <a:off x="5093046" y="3061321"/>
            <a:ext cx="2052960" cy="382462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THANK </a:t>
            </a:r>
            <a:endParaRPr lang="ko-KR" altLang="en-US" sz="7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96584" y="2742864"/>
            <a:ext cx="245885" cy="245885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bg1"/>
                </a:solidFill>
                <a:latin typeface="Segoe UI Symbol" panose="020B0502040204020203" pitchFamily="34" charset="0"/>
                <a:ea typeface="나눔바른고딕" panose="020B0603020101020101" pitchFamily="50" charset="-127"/>
                <a:cs typeface="Segoe UI" panose="020B0502040204020203" pitchFamily="34" charset="0"/>
              </a:rPr>
              <a:t>💮</a:t>
            </a:r>
            <a:endParaRPr lang="ko-KR" altLang="en-US" sz="7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38" name="그룹 37"/>
          <p:cNvGrpSpPr/>
          <p:nvPr/>
        </p:nvGrpSpPr>
        <p:grpSpPr>
          <a:xfrm rot="5400000">
            <a:off x="912646" y="1927381"/>
            <a:ext cx="3991970" cy="5878789"/>
            <a:chOff x="8701520" y="1717733"/>
            <a:chExt cx="3490480" cy="5140268"/>
          </a:xfrm>
        </p:grpSpPr>
        <p:sp>
          <p:nvSpPr>
            <p:cNvPr id="39" name="이등변 삼각형 38"/>
            <p:cNvSpPr/>
            <p:nvPr/>
          </p:nvSpPr>
          <p:spPr>
            <a:xfrm rot="10800000">
              <a:off x="11193571" y="1717733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/>
            <p:cNvSpPr/>
            <p:nvPr/>
          </p:nvSpPr>
          <p:spPr>
            <a:xfrm>
              <a:off x="11193571" y="2574442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/>
            <p:cNvSpPr/>
            <p:nvPr/>
          </p:nvSpPr>
          <p:spPr>
            <a:xfrm>
              <a:off x="10694149" y="3431155"/>
              <a:ext cx="993786" cy="856711"/>
            </a:xfrm>
            <a:prstGeom prst="triangle">
              <a:avLst/>
            </a:prstGeom>
            <a:solidFill>
              <a:srgbClr val="FF5B76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/>
            <p:cNvSpPr/>
            <p:nvPr/>
          </p:nvSpPr>
          <p:spPr>
            <a:xfrm rot="10800000">
              <a:off x="11193571" y="3431155"/>
              <a:ext cx="993786" cy="856711"/>
            </a:xfrm>
            <a:prstGeom prst="triangle">
              <a:avLst/>
            </a:prstGeom>
            <a:solidFill>
              <a:srgbClr val="FF8262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/>
            <p:cNvSpPr/>
            <p:nvPr/>
          </p:nvSpPr>
          <p:spPr>
            <a:xfrm>
              <a:off x="11193571" y="4287866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이등변 삼각형 43"/>
            <p:cNvSpPr/>
            <p:nvPr/>
          </p:nvSpPr>
          <p:spPr>
            <a:xfrm>
              <a:off x="9700365" y="5144577"/>
              <a:ext cx="993786" cy="856711"/>
            </a:xfrm>
            <a:prstGeom prst="triangle">
              <a:avLst/>
            </a:prstGeom>
            <a:solidFill>
              <a:srgbClr val="FF846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/>
            <p:cNvSpPr/>
            <p:nvPr/>
          </p:nvSpPr>
          <p:spPr>
            <a:xfrm rot="10800000">
              <a:off x="8701520" y="6001288"/>
              <a:ext cx="993786" cy="856711"/>
            </a:xfrm>
            <a:prstGeom prst="triangle">
              <a:avLst/>
            </a:prstGeom>
            <a:solidFill>
              <a:srgbClr val="FF5B76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/>
            <p:cNvSpPr/>
            <p:nvPr/>
          </p:nvSpPr>
          <p:spPr>
            <a:xfrm rot="10800000">
              <a:off x="9700365" y="6001288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/>
            <p:cNvSpPr/>
            <p:nvPr/>
          </p:nvSpPr>
          <p:spPr>
            <a:xfrm>
              <a:off x="9200942" y="6001288"/>
              <a:ext cx="993786" cy="856711"/>
            </a:xfrm>
            <a:prstGeom prst="triangle">
              <a:avLst/>
            </a:prstGeom>
            <a:solidFill>
              <a:srgbClr val="FF846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이등변 삼각형 47"/>
            <p:cNvSpPr/>
            <p:nvPr/>
          </p:nvSpPr>
          <p:spPr>
            <a:xfrm>
              <a:off x="10694149" y="5144577"/>
              <a:ext cx="993786" cy="856711"/>
            </a:xfrm>
            <a:prstGeom prst="triangle">
              <a:avLst/>
            </a:prstGeom>
            <a:solidFill>
              <a:srgbClr val="FF8262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이등변 삼각형 48"/>
            <p:cNvSpPr/>
            <p:nvPr/>
          </p:nvSpPr>
          <p:spPr>
            <a:xfrm rot="10800000">
              <a:off x="11193571" y="5144577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이등변 삼각형 49"/>
            <p:cNvSpPr/>
            <p:nvPr/>
          </p:nvSpPr>
          <p:spPr>
            <a:xfrm rot="10800000">
              <a:off x="10694149" y="6001288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이등변 삼각형 50"/>
            <p:cNvSpPr/>
            <p:nvPr/>
          </p:nvSpPr>
          <p:spPr>
            <a:xfrm>
              <a:off x="11193571" y="6001288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 rot="10800000">
              <a:off x="10197257" y="5144577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/>
            <p:cNvSpPr/>
            <p:nvPr/>
          </p:nvSpPr>
          <p:spPr>
            <a:xfrm>
              <a:off x="10197260" y="6001290"/>
              <a:ext cx="993786" cy="856711"/>
            </a:xfrm>
            <a:prstGeom prst="triangle">
              <a:avLst/>
            </a:prstGeom>
            <a:solidFill>
              <a:srgbClr val="FF846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 53"/>
            <p:cNvSpPr/>
            <p:nvPr/>
          </p:nvSpPr>
          <p:spPr>
            <a:xfrm>
              <a:off x="11692994" y="1717734"/>
              <a:ext cx="499006" cy="856709"/>
            </a:xfrm>
            <a:custGeom>
              <a:avLst/>
              <a:gdLst>
                <a:gd name="connsiteX0" fmla="*/ 496892 w 499006"/>
                <a:gd name="connsiteY0" fmla="*/ 0 h 856709"/>
                <a:gd name="connsiteX1" fmla="*/ 499006 w 499006"/>
                <a:gd name="connsiteY1" fmla="*/ 3645 h 856709"/>
                <a:gd name="connsiteX2" fmla="*/ 499006 w 499006"/>
                <a:gd name="connsiteY2" fmla="*/ 856709 h 856709"/>
                <a:gd name="connsiteX3" fmla="*/ 0 w 499006"/>
                <a:gd name="connsiteY3" fmla="*/ 856709 h 856709"/>
                <a:gd name="connsiteX4" fmla="*/ 496892 w 499006"/>
                <a:gd name="connsiteY4" fmla="*/ 0 h 856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006" h="856709">
                  <a:moveTo>
                    <a:pt x="496892" y="0"/>
                  </a:moveTo>
                  <a:lnTo>
                    <a:pt x="499006" y="3645"/>
                  </a:lnTo>
                  <a:lnTo>
                    <a:pt x="499006" y="856709"/>
                  </a:lnTo>
                  <a:lnTo>
                    <a:pt x="0" y="856709"/>
                  </a:lnTo>
                  <a:lnTo>
                    <a:pt x="496892" y="0"/>
                  </a:lnTo>
                  <a:close/>
                </a:path>
              </a:pathLst>
            </a:cu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1692994" y="2574445"/>
              <a:ext cx="499006" cy="856709"/>
            </a:xfrm>
            <a:custGeom>
              <a:avLst/>
              <a:gdLst>
                <a:gd name="connsiteX0" fmla="*/ 0 w 499006"/>
                <a:gd name="connsiteY0" fmla="*/ 0 h 856709"/>
                <a:gd name="connsiteX1" fmla="*/ 499006 w 499006"/>
                <a:gd name="connsiteY1" fmla="*/ 0 h 856709"/>
                <a:gd name="connsiteX2" fmla="*/ 499006 w 499006"/>
                <a:gd name="connsiteY2" fmla="*/ 853064 h 856709"/>
                <a:gd name="connsiteX3" fmla="*/ 496892 w 499006"/>
                <a:gd name="connsiteY3" fmla="*/ 856709 h 856709"/>
                <a:gd name="connsiteX4" fmla="*/ 0 w 499006"/>
                <a:gd name="connsiteY4" fmla="*/ 0 h 856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006" h="856709">
                  <a:moveTo>
                    <a:pt x="0" y="0"/>
                  </a:moveTo>
                  <a:lnTo>
                    <a:pt x="499006" y="0"/>
                  </a:lnTo>
                  <a:lnTo>
                    <a:pt x="499006" y="853064"/>
                  </a:lnTo>
                  <a:lnTo>
                    <a:pt x="496892" y="8567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62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7703819-67BA-4815-B575-ACCF8BF2E910}"/>
              </a:ext>
            </a:extLst>
          </p:cNvPr>
          <p:cNvSpPr/>
          <p:nvPr/>
        </p:nvSpPr>
        <p:spPr>
          <a:xfrm>
            <a:off x="5469298" y="3649911"/>
            <a:ext cx="1253403" cy="613478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YOU</a:t>
            </a:r>
            <a:endParaRPr lang="ko-KR" altLang="en-US" sz="7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626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1429254"/>
            <a:ext cx="4746717" cy="290055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35360" y="570394"/>
            <a:ext cx="5529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장바구니 분석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(Market Basket Analysis)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C2AB2B0-B493-4EEC-93D6-028A7CE0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62085"/>
            <a:ext cx="15039872" cy="57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38" y="1425098"/>
            <a:ext cx="5338036" cy="294843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B670CE-3382-495B-B510-D6577833F8CA}"/>
              </a:ext>
            </a:extLst>
          </p:cNvPr>
          <p:cNvSpPr/>
          <p:nvPr/>
        </p:nvSpPr>
        <p:spPr>
          <a:xfrm>
            <a:off x="1487488" y="4706362"/>
            <a:ext cx="9632872" cy="210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21917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장바구니 분석은 </a:t>
            </a:r>
            <a:r>
              <a:rPr lang="ko-KR" altLang="en-US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하나의 기법을 지칭하는 것은 아님</a:t>
            </a:r>
            <a:endParaRPr lang="ko-KR" altLang="en-US" sz="1600" b="1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 defTabSz="121917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POS </a:t>
            </a:r>
            <a:r>
              <a:rPr lang="ko-KR" altLang="en-US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거래 데이터를 이해하는 것과 관련된 여러 분석 통칭</a:t>
            </a:r>
            <a:endParaRPr lang="en-US" altLang="ko-KR" sz="1600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 defTabSz="121917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분석한 정보를 바탕으로 마케팅 방법으로 활용</a:t>
            </a:r>
            <a:r>
              <a:rPr lang="en-US" altLang="ko-KR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 </a:t>
            </a:r>
            <a:r>
              <a:rPr lang="ko-KR" altLang="en-US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상품의 배치</a:t>
            </a:r>
            <a:r>
              <a:rPr lang="en-US" altLang="ko-KR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특정 상품에 대한 행사 여부</a:t>
            </a:r>
            <a:r>
              <a:rPr lang="en-US" altLang="ko-KR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쿠폰 발행 등</a:t>
            </a:r>
          </a:p>
          <a:p>
            <a:pPr marL="285750" indent="-285750" defTabSz="121917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1600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133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35360" y="570394"/>
            <a:ext cx="5529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장바구니 분석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(Market Basket Analysis)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392620" y="2239817"/>
            <a:ext cx="1041654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ko-KR" altLang="en-US" dirty="0">
              <a:ea typeface="나눔바른고딕" panose="020B0603020101020101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C2AB2B0-B493-4EEC-93D6-028A7CE0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62085"/>
            <a:ext cx="15039872" cy="57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973" y="1904216"/>
            <a:ext cx="5583545" cy="20957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32" y="1936929"/>
            <a:ext cx="5311106" cy="206307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BB117A-5EC2-4886-BD9E-0BBB816A9D32}"/>
              </a:ext>
            </a:extLst>
          </p:cNvPr>
          <p:cNvSpPr/>
          <p:nvPr/>
        </p:nvSpPr>
        <p:spPr>
          <a:xfrm>
            <a:off x="3575720" y="3648688"/>
            <a:ext cx="6048672" cy="2456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200000"/>
              </a:lnSpc>
            </a:pPr>
            <a:endParaRPr lang="ko-KR" altLang="en-US" sz="2000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 defTabSz="121917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오렌지 주스</a:t>
            </a: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와 </a:t>
            </a:r>
            <a:r>
              <a:rPr lang="ko-KR" altLang="en-US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소다</a:t>
            </a: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의 같이 팔리는 경우가 많다</a:t>
            </a:r>
          </a:p>
          <a:p>
            <a:pPr marL="285750" indent="-285750" defTabSz="121917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주방 세제</a:t>
            </a: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는 </a:t>
            </a:r>
            <a:r>
              <a:rPr lang="ko-KR" altLang="en-US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우유</a:t>
            </a: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와 같이 팔리지 </a:t>
            </a:r>
            <a:r>
              <a:rPr lang="en-US" altLang="ko-KR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X</a:t>
            </a:r>
            <a:endParaRPr lang="ko-KR" altLang="en-US" sz="2000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 defTabSz="121917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우유</a:t>
            </a: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는 </a:t>
            </a:r>
            <a:r>
              <a:rPr lang="ko-KR" altLang="en-US" sz="20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소다 혹은 주방세제</a:t>
            </a:r>
            <a:r>
              <a:rPr lang="ko-KR" altLang="en-US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와 같이 팔리지 </a:t>
            </a:r>
            <a:r>
              <a:rPr lang="en-US" altLang="ko-KR" sz="2000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X</a:t>
            </a:r>
            <a:endParaRPr lang="ko-KR" altLang="en-US" sz="2000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6529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98755" y="570393"/>
            <a:ext cx="6442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ea typeface="나눔바른고딕" panose="020B0603020101020101"/>
                <a:cs typeface="Segoe UI" panose="020B0502040204020203" pitchFamily="34" charset="0"/>
              </a:rPr>
              <a:t>고객가치분석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  <a:cs typeface="Segoe UI" panose="020B0502040204020203" pitchFamily="34" charset="0"/>
              </a:rPr>
              <a:t>(</a:t>
            </a:r>
            <a:r>
              <a:rPr lang="en-US" altLang="ko-KR" sz="2400" b="1" dirty="0" err="1">
                <a:solidFill>
                  <a:schemeClr val="bg1"/>
                </a:solidFill>
                <a:ea typeface="나눔바른고딕" panose="020B0603020101020101"/>
                <a:cs typeface="Segoe UI" panose="020B0502040204020203" pitchFamily="34" charset="0"/>
              </a:rPr>
              <a:t>Recency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  <a:cs typeface="Segoe UI" panose="020B0502040204020203" pitchFamily="34" charset="0"/>
              </a:rPr>
              <a:t>/Frequency/Monetary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)</a:t>
            </a:r>
            <a:endParaRPr lang="en-US" altLang="ko-KR" sz="2400" b="1" dirty="0">
              <a:solidFill>
                <a:schemeClr val="bg1"/>
              </a:solidFill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07A7A1-CF5E-477F-9FE6-759B9E195C4A}"/>
              </a:ext>
            </a:extLst>
          </p:cNvPr>
          <p:cNvSpPr txBox="1"/>
          <p:nvPr/>
        </p:nvSpPr>
        <p:spPr>
          <a:xfrm>
            <a:off x="5054973" y="2005372"/>
            <a:ext cx="1822143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ea typeface="나눔바른고딕" panose="020B0603020101020101"/>
              </a:rPr>
              <a:t>고객의</a:t>
            </a:r>
            <a:endParaRPr lang="en-US" altLang="ko-KR" sz="2000" b="1" dirty="0">
              <a:solidFill>
                <a:schemeClr val="bg1"/>
              </a:solidFill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ea typeface="나눔바른고딕" panose="020B0603020101020101"/>
              </a:rPr>
              <a:t>구매빈도</a:t>
            </a:r>
            <a:endParaRPr lang="en-US" altLang="ko-KR" sz="2000" b="1" dirty="0">
              <a:solidFill>
                <a:schemeClr val="bg1"/>
              </a:solidFill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a typeface="나눔바른고딕" panose="020B0603020101020101"/>
              </a:rPr>
              <a:t>(Frequency)</a:t>
            </a:r>
          </a:p>
          <a:p>
            <a:pPr algn="ctr">
              <a:lnSpc>
                <a:spcPct val="150000"/>
              </a:lnSpc>
            </a:pPr>
            <a:endParaRPr lang="ko-KR" altLang="en-US" sz="2000" b="1" dirty="0">
              <a:solidFill>
                <a:schemeClr val="bg1"/>
              </a:solidFill>
              <a:ea typeface="나눔바른고딕" panose="020B0603020101020101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8CF9F81-E600-4BFA-9CF7-EE087D8DF3D3}"/>
              </a:ext>
            </a:extLst>
          </p:cNvPr>
          <p:cNvSpPr/>
          <p:nvPr/>
        </p:nvSpPr>
        <p:spPr>
          <a:xfrm>
            <a:off x="1559496" y="2190507"/>
            <a:ext cx="9505056" cy="3512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200000"/>
              </a:lnSpc>
            </a:pPr>
            <a:endParaRPr lang="ko-KR" altLang="en-US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 defTabSz="121917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세가지 변수</a:t>
            </a: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를 측정한 지표를 바탕으로 고객이 기업에 가져다 주는 수익에 얼마나 기여하는지를 분석하는 기법</a:t>
            </a:r>
          </a:p>
          <a:p>
            <a:pPr marL="285750" indent="-285750" defTabSz="121917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pc="-200" dirty="0">
              <a:ln>
                <a:solidFill>
                  <a:prstClr val="black">
                    <a:lumMod val="75000"/>
                    <a:lumOff val="25000"/>
                    <a:alpha val="5000"/>
                  </a:prst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 defTabSz="121917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RFM </a:t>
            </a: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모형은 다양한 고객가치 측정 지표들 가운데 재무적인 가치 측정 뿐만 아니라</a:t>
            </a:r>
            <a:r>
              <a:rPr lang="en-US" altLang="ko-KR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pc="-2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관계 활동에 대한 질적 측면도 함께 고려한 고객가치 평가 모형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A6DA22D-E5D3-47D7-9DDC-D93BE3AA3149}"/>
              </a:ext>
            </a:extLst>
          </p:cNvPr>
          <p:cNvGrpSpPr/>
          <p:nvPr/>
        </p:nvGrpSpPr>
        <p:grpSpPr>
          <a:xfrm>
            <a:off x="3169095" y="1628943"/>
            <a:ext cx="3771755" cy="1123128"/>
            <a:chOff x="953318" y="2329088"/>
            <a:chExt cx="5429300" cy="1479818"/>
          </a:xfrm>
          <a:solidFill>
            <a:srgbClr val="FFD477"/>
          </a:solidFill>
        </p:grpSpPr>
        <p:sp>
          <p:nvSpPr>
            <p:cNvPr id="32" name="자유형 46">
              <a:extLst>
                <a:ext uri="{FF2B5EF4-FFF2-40B4-BE49-F238E27FC236}">
                  <a16:creationId xmlns:a16="http://schemas.microsoft.com/office/drawing/2014/main" id="{C5BBD758-30C7-4189-928F-DB4DB1C0AE58}"/>
                </a:ext>
              </a:extLst>
            </p:cNvPr>
            <p:cNvSpPr/>
            <p:nvPr/>
          </p:nvSpPr>
          <p:spPr>
            <a:xfrm rot="926017" flipV="1">
              <a:off x="953318" y="3221074"/>
              <a:ext cx="568077" cy="587832"/>
            </a:xfrm>
            <a:custGeom>
              <a:avLst/>
              <a:gdLst>
                <a:gd name="connsiteX0" fmla="*/ 0 w 571504"/>
                <a:gd name="connsiteY0" fmla="*/ 571504 h 571504"/>
                <a:gd name="connsiteX1" fmla="*/ 571504 w 571504"/>
                <a:gd name="connsiteY1" fmla="*/ 0 h 571504"/>
                <a:gd name="connsiteX2" fmla="*/ 571504 w 571504"/>
                <a:gd name="connsiteY2" fmla="*/ 571504 h 571504"/>
                <a:gd name="connsiteX3" fmla="*/ 0 w 571504"/>
                <a:gd name="connsiteY3" fmla="*/ 571504 h 571504"/>
                <a:gd name="connsiteX0" fmla="*/ 0 w 571504"/>
                <a:gd name="connsiteY0" fmla="*/ 571504 h 609603"/>
                <a:gd name="connsiteX1" fmla="*/ 571504 w 571504"/>
                <a:gd name="connsiteY1" fmla="*/ 0 h 609603"/>
                <a:gd name="connsiteX2" fmla="*/ 290494 w 571504"/>
                <a:gd name="connsiteY2" fmla="*/ 609603 h 609603"/>
                <a:gd name="connsiteX3" fmla="*/ 0 w 571504"/>
                <a:gd name="connsiteY3" fmla="*/ 571504 h 609603"/>
                <a:gd name="connsiteX0" fmla="*/ 277582 w 568076"/>
                <a:gd name="connsiteY0" fmla="*/ 549732 h 587831"/>
                <a:gd name="connsiteX1" fmla="*/ 0 w 568076"/>
                <a:gd name="connsiteY1" fmla="*/ 0 h 587831"/>
                <a:gd name="connsiteX2" fmla="*/ 568076 w 568076"/>
                <a:gd name="connsiteY2" fmla="*/ 587831 h 587831"/>
                <a:gd name="connsiteX3" fmla="*/ 277582 w 568076"/>
                <a:gd name="connsiteY3" fmla="*/ 549732 h 58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8076" h="587831">
                  <a:moveTo>
                    <a:pt x="277582" y="549732"/>
                  </a:moveTo>
                  <a:lnTo>
                    <a:pt x="0" y="0"/>
                  </a:lnTo>
                  <a:lnTo>
                    <a:pt x="568076" y="587831"/>
                  </a:lnTo>
                  <a:lnTo>
                    <a:pt x="277582" y="549732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lang="ko-KR" altLang="en-US" spc="-15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15FB2AB5-AA89-4ED4-B894-B47057E64613}"/>
                </a:ext>
              </a:extLst>
            </p:cNvPr>
            <p:cNvSpPr/>
            <p:nvPr/>
          </p:nvSpPr>
          <p:spPr>
            <a:xfrm>
              <a:off x="1119751" y="2329088"/>
              <a:ext cx="5262867" cy="107768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3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11749F1-12C1-459B-BADC-EC09900837EB}"/>
              </a:ext>
            </a:extLst>
          </p:cNvPr>
          <p:cNvSpPr/>
          <p:nvPr/>
        </p:nvSpPr>
        <p:spPr>
          <a:xfrm>
            <a:off x="4421853" y="1767480"/>
            <a:ext cx="13147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ko-KR" altLang="en-US" sz="1400" spc="-1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구매 빈도</a:t>
            </a:r>
          </a:p>
          <a:p>
            <a:pPr algn="ctr" defTabSz="1219170"/>
            <a:r>
              <a:rPr lang="en-US" altLang="ko-KR" sz="1400" spc="-1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(Frequency)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393800-F6D3-4A0A-83E2-2676E7A78191}"/>
              </a:ext>
            </a:extLst>
          </p:cNvPr>
          <p:cNvSpPr/>
          <p:nvPr/>
        </p:nvSpPr>
        <p:spPr>
          <a:xfrm>
            <a:off x="5589967" y="1769770"/>
            <a:ext cx="13508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ko-KR" altLang="en-US" sz="1400" spc="-1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구매 금액</a:t>
            </a:r>
          </a:p>
          <a:p>
            <a:pPr algn="ctr" defTabSz="1219170"/>
            <a:r>
              <a:rPr lang="en-US" altLang="ko-KR" sz="1400" spc="-1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(Monetary)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6626AFA-880D-4181-A786-0CA4BDD23BF6}"/>
              </a:ext>
            </a:extLst>
          </p:cNvPr>
          <p:cNvSpPr/>
          <p:nvPr/>
        </p:nvSpPr>
        <p:spPr>
          <a:xfrm>
            <a:off x="3230192" y="1770411"/>
            <a:ext cx="13147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ko-KR" altLang="en-US" sz="1400" spc="-1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구매 최근성</a:t>
            </a:r>
          </a:p>
          <a:p>
            <a:pPr algn="ctr" defTabSz="1219170"/>
            <a:r>
              <a:rPr lang="en-US" altLang="ko-KR" sz="1400" spc="-100" dirty="0">
                <a:ln>
                  <a:solidFill>
                    <a:prstClr val="black">
                      <a:lumMod val="75000"/>
                      <a:lumOff val="25000"/>
                      <a:alpha val="5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(Recency)</a:t>
            </a:r>
          </a:p>
        </p:txBody>
      </p:sp>
    </p:spTree>
    <p:extLst>
      <p:ext uri="{BB962C8B-B14F-4D97-AF65-F5344CB8AC3E}">
        <p14:creationId xmlns:p14="http://schemas.microsoft.com/office/powerpoint/2010/main" val="233626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latinLnBrk="0">
          <a:lnSpc>
            <a:spcPct val="120000"/>
          </a:lnSpc>
          <a:defRPr sz="1600" dirty="0"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0800000" scaled="1"/>
            </a:gradFill>
            <a:latin typeface="나눔바른고딕 Light" panose="020B0603020101020101" pitchFamily="50" charset="-127"/>
            <a:ea typeface="나눔바른고딕 Light" panose="020B0603020101020101" pitchFamily="50" charset="-127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1630</Words>
  <Application>Microsoft Office PowerPoint</Application>
  <PresentationFormat>와이드스크린</PresentationFormat>
  <Paragraphs>348</Paragraphs>
  <Slides>60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7" baseType="lpstr">
      <vt:lpstr>나눔바른고딕</vt:lpstr>
      <vt:lpstr>나눔바른고딕 Light</vt:lpstr>
      <vt:lpstr>Arial</vt:lpstr>
      <vt:lpstr>Segoe UI</vt:lpstr>
      <vt:lpstr>Segoe UI Symbol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황준수</dc:creator>
  <cp:lastModifiedBy> </cp:lastModifiedBy>
  <cp:revision>173</cp:revision>
  <dcterms:created xsi:type="dcterms:W3CDTF">2016-03-27T17:27:10Z</dcterms:created>
  <dcterms:modified xsi:type="dcterms:W3CDTF">2018-12-10T18:45:54Z</dcterms:modified>
</cp:coreProperties>
</file>