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60" r:id="rId3"/>
    <p:sldId id="261" r:id="rId4"/>
    <p:sldId id="26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0" r:id="rId13"/>
    <p:sldId id="273" r:id="rId14"/>
    <p:sldId id="271" r:id="rId15"/>
    <p:sldId id="272" r:id="rId16"/>
    <p:sldId id="275" r:id="rId17"/>
    <p:sldId id="274" r:id="rId18"/>
    <p:sldId id="266" r:id="rId19"/>
    <p:sldId id="265" r:id="rId20"/>
    <p:sldId id="269" r:id="rId21"/>
    <p:sldId id="263" r:id="rId22"/>
    <p:sldId id="26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14" userDrawn="1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orient="horz" pos="4156" userDrawn="1">
          <p15:clr>
            <a:srgbClr val="A4A3A4"/>
          </p15:clr>
        </p15:guide>
        <p15:guide id="6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268"/>
    <a:srgbClr val="FFD477"/>
    <a:srgbClr val="FF627E"/>
    <a:srgbClr val="FF7760"/>
    <a:srgbClr val="FF8967"/>
    <a:srgbClr val="FF2C6A"/>
    <a:srgbClr val="FF895E"/>
    <a:srgbClr val="FF2A66"/>
    <a:srgbClr val="FF5B76"/>
    <a:srgbClr val="FF8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3817" autoAdjust="0"/>
  </p:normalViewPr>
  <p:slideViewPr>
    <p:cSldViewPr showGuides="1">
      <p:cViewPr varScale="1">
        <p:scale>
          <a:sx n="106" d="100"/>
          <a:sy n="106" d="100"/>
        </p:scale>
        <p:origin x="78" y="102"/>
      </p:cViewPr>
      <p:guideLst>
        <p:guide orient="horz" pos="2160"/>
        <p:guide pos="3840"/>
        <p:guide pos="7514"/>
        <p:guide orient="horz" pos="845"/>
        <p:guide orient="horz" pos="4156"/>
        <p:guide pos="1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4BBD-E19B-4189-A24F-E90DA941A8EA}" type="datetimeFigureOut">
              <a:rPr lang="ko-KR" altLang="en-US" smtClean="0"/>
              <a:pPr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A1E5C-A170-4A54-8D52-6012EB27D3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1E5C-A170-4A54-8D52-6012EB27D3D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1E5C-A170-4A54-8D52-6012EB27D3D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9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1E5C-A170-4A54-8D52-6012EB27D3D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2000">
                <a:srgbClr val="FF1268"/>
              </a:gs>
              <a:gs pos="0">
                <a:srgbClr val="FF1268"/>
              </a:gs>
              <a:gs pos="100000">
                <a:srgbClr val="FF8D5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4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1181528"/>
          </a:xfrm>
          <a:prstGeom prst="rect">
            <a:avLst/>
          </a:prstGeom>
          <a:gradFill flip="none" rotWithShape="1">
            <a:gsLst>
              <a:gs pos="72000">
                <a:srgbClr val="FF1268"/>
              </a:gs>
              <a:gs pos="0">
                <a:srgbClr val="FF1268"/>
              </a:gs>
              <a:gs pos="100000">
                <a:srgbClr val="FF8D5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0800000">
            <a:off x="6919048" y="0"/>
            <a:ext cx="686035" cy="591409"/>
          </a:xfrm>
          <a:prstGeom prst="triangle">
            <a:avLst/>
          </a:prstGeom>
          <a:solidFill>
            <a:srgbClr val="FFCC73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9825093" y="0"/>
            <a:ext cx="2372538" cy="1166192"/>
            <a:chOff x="9791272" y="-9404"/>
            <a:chExt cx="2406359" cy="1182816"/>
          </a:xfrm>
        </p:grpSpPr>
        <p:sp>
          <p:nvSpPr>
            <p:cNvPr id="5" name="이등변 삼각형 4"/>
            <p:cNvSpPr/>
            <p:nvPr/>
          </p:nvSpPr>
          <p:spPr>
            <a:xfrm rot="10800000">
              <a:off x="9791272" y="582004"/>
              <a:ext cx="686035" cy="591408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10480799" y="582004"/>
              <a:ext cx="686035" cy="591408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10136035" y="582004"/>
              <a:ext cx="686035" cy="591408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1166833" y="-9404"/>
              <a:ext cx="686035" cy="591408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11511596" y="-9404"/>
              <a:ext cx="686035" cy="591408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11166833" y="582004"/>
              <a:ext cx="686035" cy="591408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11511596" y="582004"/>
              <a:ext cx="686035" cy="591408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이등변 삼각형 25"/>
          <p:cNvSpPr/>
          <p:nvPr/>
        </p:nvSpPr>
        <p:spPr>
          <a:xfrm>
            <a:off x="11181321" y="1181528"/>
            <a:ext cx="676393" cy="583096"/>
          </a:xfrm>
          <a:prstGeom prst="triangle">
            <a:avLst/>
          </a:prstGeom>
          <a:solidFill>
            <a:srgbClr val="FF5B76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 userDrawn="1"/>
        </p:nvSpPr>
        <p:spPr>
          <a:xfrm rot="10800000">
            <a:off x="10843124" y="1181528"/>
            <a:ext cx="676393" cy="583096"/>
          </a:xfrm>
          <a:prstGeom prst="triangle">
            <a:avLst/>
          </a:prstGeom>
          <a:solidFill>
            <a:srgbClr val="FF2A66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3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2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97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36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4708834" y="2097890"/>
            <a:ext cx="2821385" cy="2384303"/>
          </a:xfrm>
          <a:prstGeom prst="triangle">
            <a:avLst/>
          </a:prstGeom>
          <a:noFill/>
          <a:ln w="38100" cap="sq">
            <a:solidFill>
              <a:srgbClr val="FF5B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grpSp>
        <p:nvGrpSpPr>
          <p:cNvPr id="94" name="그룹 93"/>
          <p:cNvGrpSpPr/>
          <p:nvPr/>
        </p:nvGrpSpPr>
        <p:grpSpPr>
          <a:xfrm>
            <a:off x="4969746" y="2365781"/>
            <a:ext cx="2299560" cy="1982380"/>
            <a:chOff x="6694487" y="3035753"/>
            <a:chExt cx="1535811" cy="1323975"/>
          </a:xfrm>
        </p:grpSpPr>
        <p:sp>
          <p:nvSpPr>
            <p:cNvPr id="95" name="자유형 94"/>
            <p:cNvSpPr/>
            <p:nvPr/>
          </p:nvSpPr>
          <p:spPr>
            <a:xfrm>
              <a:off x="7244270" y="3035753"/>
              <a:ext cx="441961" cy="381001"/>
            </a:xfrm>
            <a:custGeom>
              <a:avLst/>
              <a:gdLst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0 w 441961"/>
                <a:gd name="connsiteY2" fmla="*/ 381001 h 381001"/>
                <a:gd name="connsiteX3" fmla="*/ 220980 w 441961"/>
                <a:gd name="connsiteY3" fmla="*/ 0 h 381001"/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226187 w 441961"/>
                <a:gd name="connsiteY2" fmla="*/ 374197 h 381001"/>
                <a:gd name="connsiteX3" fmla="*/ 0 w 441961"/>
                <a:gd name="connsiteY3" fmla="*/ 381001 h 381001"/>
                <a:gd name="connsiteX4" fmla="*/ 220980 w 441961"/>
                <a:gd name="connsiteY4" fmla="*/ 0 h 381001"/>
                <a:gd name="connsiteX0" fmla="*/ 226187 w 441961"/>
                <a:gd name="connsiteY0" fmla="*/ 374197 h 465637"/>
                <a:gd name="connsiteX1" fmla="*/ 0 w 441961"/>
                <a:gd name="connsiteY1" fmla="*/ 381001 h 465637"/>
                <a:gd name="connsiteX2" fmla="*/ 220980 w 441961"/>
                <a:gd name="connsiteY2" fmla="*/ 0 h 465637"/>
                <a:gd name="connsiteX3" fmla="*/ 441961 w 441961"/>
                <a:gd name="connsiteY3" fmla="*/ 381001 h 465637"/>
                <a:gd name="connsiteX4" fmla="*/ 317627 w 441961"/>
                <a:gd name="connsiteY4" fmla="*/ 465637 h 465637"/>
                <a:gd name="connsiteX0" fmla="*/ 226187 w 441961"/>
                <a:gd name="connsiteY0" fmla="*/ 374197 h 381001"/>
                <a:gd name="connsiteX1" fmla="*/ 0 w 441961"/>
                <a:gd name="connsiteY1" fmla="*/ 381001 h 381001"/>
                <a:gd name="connsiteX2" fmla="*/ 220980 w 441961"/>
                <a:gd name="connsiteY2" fmla="*/ 0 h 381001"/>
                <a:gd name="connsiteX3" fmla="*/ 441961 w 441961"/>
                <a:gd name="connsiteY3" fmla="*/ 381001 h 381001"/>
                <a:gd name="connsiteX0" fmla="*/ 0 w 441961"/>
                <a:gd name="connsiteY0" fmla="*/ 381001 h 381001"/>
                <a:gd name="connsiteX1" fmla="*/ 220980 w 441961"/>
                <a:gd name="connsiteY1" fmla="*/ 0 h 381001"/>
                <a:gd name="connsiteX2" fmla="*/ 441961 w 441961"/>
                <a:gd name="connsiteY2" fmla="*/ 381001 h 3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1" h="381001">
                  <a:moveTo>
                    <a:pt x="0" y="381001"/>
                  </a:moveTo>
                  <a:lnTo>
                    <a:pt x="220980" y="0"/>
                  </a:lnTo>
                  <a:lnTo>
                    <a:pt x="441961" y="381001"/>
                  </a:lnTo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/>
            </a:p>
          </p:txBody>
        </p:sp>
        <p:sp>
          <p:nvSpPr>
            <p:cNvPr id="96" name="자유형 95"/>
            <p:cNvSpPr/>
            <p:nvPr/>
          </p:nvSpPr>
          <p:spPr>
            <a:xfrm>
              <a:off x="6694487" y="3826329"/>
              <a:ext cx="1535811" cy="533399"/>
            </a:xfrm>
            <a:custGeom>
              <a:avLst/>
              <a:gdLst>
                <a:gd name="connsiteX0" fmla="*/ 309372 w 1535811"/>
                <a:gd name="connsiteY0" fmla="*/ 0 h 533399"/>
                <a:gd name="connsiteX1" fmla="*/ 1226440 w 1535811"/>
                <a:gd name="connsiteY1" fmla="*/ 0 h 533399"/>
                <a:gd name="connsiteX2" fmla="*/ 1535811 w 1535811"/>
                <a:gd name="connsiteY2" fmla="*/ 533399 h 533399"/>
                <a:gd name="connsiteX3" fmla="*/ 0 w 1535811"/>
                <a:gd name="connsiteY3" fmla="*/ 533399 h 533399"/>
                <a:gd name="connsiteX4" fmla="*/ 309372 w 1535811"/>
                <a:gd name="connsiteY4" fmla="*/ 0 h 5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811" h="533399">
                  <a:moveTo>
                    <a:pt x="309372" y="0"/>
                  </a:moveTo>
                  <a:lnTo>
                    <a:pt x="1226440" y="0"/>
                  </a:lnTo>
                  <a:lnTo>
                    <a:pt x="1535811" y="533399"/>
                  </a:lnTo>
                  <a:lnTo>
                    <a:pt x="0" y="533399"/>
                  </a:lnTo>
                  <a:lnTo>
                    <a:pt x="309372" y="0"/>
                  </a:lnTo>
                  <a:close/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dirty="0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701281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756526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9" name="직사각형 98"/>
          <p:cNvSpPr/>
          <p:nvPr/>
        </p:nvSpPr>
        <p:spPr>
          <a:xfrm>
            <a:off x="5492825" y="3645808"/>
            <a:ext cx="1253403" cy="613478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8800" spc="-150" dirty="0">
                <a:solidFill>
                  <a:schemeClr val="bg1"/>
                </a:solidFill>
                <a:latin typeface="Segoe UI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POINT</a:t>
            </a:r>
            <a:endParaRPr lang="ko-KR" altLang="en-US" sz="8800" spc="-150" dirty="0">
              <a:solidFill>
                <a:schemeClr val="bg1"/>
              </a:solidFill>
              <a:latin typeface="Segoe UI" panose="020B0502040204020203" pitchFamily="34" charset="0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418427" y="3061321"/>
            <a:ext cx="1402199" cy="38246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L-POINT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이등변 삼각형 104"/>
          <p:cNvSpPr/>
          <p:nvPr/>
        </p:nvSpPr>
        <p:spPr>
          <a:xfrm>
            <a:off x="7206244" y="6013985"/>
            <a:ext cx="993786" cy="856711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200030" y="979212"/>
            <a:ext cx="3991970" cy="5878789"/>
            <a:chOff x="8701520" y="1717733"/>
            <a:chExt cx="3490480" cy="5140268"/>
          </a:xfrm>
        </p:grpSpPr>
        <p:sp>
          <p:nvSpPr>
            <p:cNvPr id="111" name="이등변 삼각형 110"/>
            <p:cNvSpPr/>
            <p:nvPr/>
          </p:nvSpPr>
          <p:spPr>
            <a:xfrm rot="10800000">
              <a:off x="11193571" y="1717733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이등변 삼각형 112"/>
            <p:cNvSpPr/>
            <p:nvPr/>
          </p:nvSpPr>
          <p:spPr>
            <a:xfrm>
              <a:off x="11193571" y="2574442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이등변 삼각형 117"/>
            <p:cNvSpPr/>
            <p:nvPr/>
          </p:nvSpPr>
          <p:spPr>
            <a:xfrm>
              <a:off x="10694149" y="3431155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이등변 삼각형 118"/>
            <p:cNvSpPr/>
            <p:nvPr/>
          </p:nvSpPr>
          <p:spPr>
            <a:xfrm rot="10800000">
              <a:off x="11193571" y="3431155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/>
            <p:cNvSpPr/>
            <p:nvPr/>
          </p:nvSpPr>
          <p:spPr>
            <a:xfrm>
              <a:off x="11193571" y="4287866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이등변 삼각형 124"/>
            <p:cNvSpPr/>
            <p:nvPr/>
          </p:nvSpPr>
          <p:spPr>
            <a:xfrm>
              <a:off x="9700365" y="5144577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이등변 삼각형 126"/>
            <p:cNvSpPr/>
            <p:nvPr/>
          </p:nvSpPr>
          <p:spPr>
            <a:xfrm rot="10800000">
              <a:off x="8701520" y="6001288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7"/>
            <p:cNvSpPr/>
            <p:nvPr/>
          </p:nvSpPr>
          <p:spPr>
            <a:xfrm rot="10800000">
              <a:off x="9700365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이등변 삼각형 128"/>
            <p:cNvSpPr/>
            <p:nvPr/>
          </p:nvSpPr>
          <p:spPr>
            <a:xfrm>
              <a:off x="9200942" y="6001288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이등변 삼각형 129"/>
            <p:cNvSpPr/>
            <p:nvPr/>
          </p:nvSpPr>
          <p:spPr>
            <a:xfrm>
              <a:off x="10694149" y="5144577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이등변 삼각형 130"/>
            <p:cNvSpPr/>
            <p:nvPr/>
          </p:nvSpPr>
          <p:spPr>
            <a:xfrm rot="10800000">
              <a:off x="11193571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이등변 삼각형 131"/>
            <p:cNvSpPr/>
            <p:nvPr/>
          </p:nvSpPr>
          <p:spPr>
            <a:xfrm rot="10800000">
              <a:off x="10694149" y="6001288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이등변 삼각형 132"/>
            <p:cNvSpPr/>
            <p:nvPr/>
          </p:nvSpPr>
          <p:spPr>
            <a:xfrm>
              <a:off x="11193571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이등변 삼각형 133"/>
            <p:cNvSpPr/>
            <p:nvPr/>
          </p:nvSpPr>
          <p:spPr>
            <a:xfrm rot="10800000">
              <a:off x="10197257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이등변 삼각형 134"/>
            <p:cNvSpPr/>
            <p:nvPr/>
          </p:nvSpPr>
          <p:spPr>
            <a:xfrm>
              <a:off x="10197260" y="6001290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자유형 136"/>
            <p:cNvSpPr/>
            <p:nvPr/>
          </p:nvSpPr>
          <p:spPr>
            <a:xfrm>
              <a:off x="11692994" y="1717734"/>
              <a:ext cx="499006" cy="856709"/>
            </a:xfrm>
            <a:custGeom>
              <a:avLst/>
              <a:gdLst>
                <a:gd name="connsiteX0" fmla="*/ 496892 w 499006"/>
                <a:gd name="connsiteY0" fmla="*/ 0 h 856709"/>
                <a:gd name="connsiteX1" fmla="*/ 499006 w 499006"/>
                <a:gd name="connsiteY1" fmla="*/ 3645 h 856709"/>
                <a:gd name="connsiteX2" fmla="*/ 499006 w 499006"/>
                <a:gd name="connsiteY2" fmla="*/ 856709 h 856709"/>
                <a:gd name="connsiteX3" fmla="*/ 0 w 499006"/>
                <a:gd name="connsiteY3" fmla="*/ 856709 h 856709"/>
                <a:gd name="connsiteX4" fmla="*/ 496892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496892" y="0"/>
                  </a:moveTo>
                  <a:lnTo>
                    <a:pt x="499006" y="3645"/>
                  </a:lnTo>
                  <a:lnTo>
                    <a:pt x="499006" y="856709"/>
                  </a:lnTo>
                  <a:lnTo>
                    <a:pt x="0" y="856709"/>
                  </a:lnTo>
                  <a:lnTo>
                    <a:pt x="496892" y="0"/>
                  </a:lnTo>
                  <a:close/>
                </a:path>
              </a:pathLst>
            </a:cu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8" name="자유형 137"/>
            <p:cNvSpPr/>
            <p:nvPr/>
          </p:nvSpPr>
          <p:spPr>
            <a:xfrm>
              <a:off x="11692994" y="2574445"/>
              <a:ext cx="499006" cy="856709"/>
            </a:xfrm>
            <a:custGeom>
              <a:avLst/>
              <a:gdLst>
                <a:gd name="connsiteX0" fmla="*/ 0 w 499006"/>
                <a:gd name="connsiteY0" fmla="*/ 0 h 856709"/>
                <a:gd name="connsiteX1" fmla="*/ 499006 w 499006"/>
                <a:gd name="connsiteY1" fmla="*/ 0 h 856709"/>
                <a:gd name="connsiteX2" fmla="*/ 499006 w 499006"/>
                <a:gd name="connsiteY2" fmla="*/ 853064 h 856709"/>
                <a:gd name="connsiteX3" fmla="*/ 496892 w 499006"/>
                <a:gd name="connsiteY3" fmla="*/ 856709 h 856709"/>
                <a:gd name="connsiteX4" fmla="*/ 0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0" y="0"/>
                  </a:moveTo>
                  <a:lnTo>
                    <a:pt x="499006" y="0"/>
                  </a:lnTo>
                  <a:lnTo>
                    <a:pt x="499006" y="853064"/>
                  </a:lnTo>
                  <a:lnTo>
                    <a:pt x="496892" y="856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996584" y="2742864"/>
            <a:ext cx="245885" cy="24588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Segoe UI Symbol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💮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9C6AF-8DC6-4D2A-B0CC-1EB55F0ADAB6}"/>
              </a:ext>
            </a:extLst>
          </p:cNvPr>
          <p:cNvSpPr txBox="1"/>
          <p:nvPr/>
        </p:nvSpPr>
        <p:spPr>
          <a:xfrm>
            <a:off x="200882" y="4797152"/>
            <a:ext cx="3024336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201310630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이준석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201510657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정선민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201515001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김승원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201610593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김진영</a:t>
            </a:r>
          </a:p>
        </p:txBody>
      </p:sp>
    </p:spTree>
    <p:extLst>
      <p:ext uri="{BB962C8B-B14F-4D97-AF65-F5344CB8AC3E}">
        <p14:creationId xmlns:p14="http://schemas.microsoft.com/office/powerpoint/2010/main" val="4464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 smtClean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621346" y="1517568"/>
            <a:ext cx="11103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lnSpc>
                <a:spcPct val="150000"/>
              </a:lnSpc>
            </a:pPr>
            <a:r>
              <a:rPr lang="en-US" altLang="ko-KR" sz="2000" b="1" dirty="0" smtClean="0">
                <a:ea typeface="나눔바른고딕" panose="020B0603020101020101"/>
              </a:rPr>
              <a:t>RFM </a:t>
            </a:r>
            <a:r>
              <a:rPr lang="ko-KR" altLang="en-US" sz="2000" b="1" dirty="0" smtClean="0">
                <a:ea typeface="나눔바른고딕" panose="020B0603020101020101"/>
              </a:rPr>
              <a:t>모형</a:t>
            </a:r>
            <a:endParaRPr lang="en-US" altLang="ko-KR" sz="2000" b="1" dirty="0" smtClean="0">
              <a:ea typeface="나눔바른고딕" panose="020B0603020101020101"/>
            </a:endParaRPr>
          </a:p>
          <a:p>
            <a:pPr lvl="0" algn="ctr" fontAlgn="base">
              <a:lnSpc>
                <a:spcPct val="150000"/>
              </a:lnSpc>
            </a:pPr>
            <a:endParaRPr lang="en-US" altLang="ko-KR" sz="2000" b="1" dirty="0" smtClean="0">
              <a:ea typeface="나눔바른고딕" panose="020B0603020101020101"/>
            </a:endParaRPr>
          </a:p>
          <a:p>
            <a:pPr algn="ctr"/>
            <a:r>
              <a:rPr lang="en-US" altLang="ko-KR" sz="2000" b="1" dirty="0" smtClean="0">
                <a:latin typeface="+mj-lt"/>
                <a:ea typeface="나눔바른고딕" panose="020B0603020101020101"/>
              </a:rPr>
              <a:t>RFM </a:t>
            </a:r>
            <a:r>
              <a:rPr lang="ko-KR" altLang="en-US" sz="2000" b="1" dirty="0" smtClean="0">
                <a:latin typeface="+mj-lt"/>
                <a:ea typeface="나눔바른고딕" panose="020B0603020101020101"/>
              </a:rPr>
              <a:t>지수 </a:t>
            </a:r>
            <a:r>
              <a:rPr lang="en-US" altLang="ko-KR" sz="2000" b="1" dirty="0" smtClean="0">
                <a:latin typeface="+mj-lt"/>
                <a:ea typeface="나눔바른고딕" panose="020B0603020101020101"/>
              </a:rPr>
              <a:t>= </a:t>
            </a:r>
            <a:r>
              <a:rPr lang="en-US" altLang="ko-KR" sz="2000" b="1" dirty="0">
                <a:latin typeface="+mj-lt"/>
              </a:rPr>
              <a:t>a</a:t>
            </a:r>
            <a:r>
              <a:rPr lang="ko-KR" altLang="en-US" sz="2000" b="1" dirty="0" err="1">
                <a:latin typeface="+mj-lt"/>
              </a:rPr>
              <a:t>ㆍ최근성</a:t>
            </a:r>
            <a:r>
              <a:rPr lang="en-US" altLang="ko-KR" sz="2000" b="1" dirty="0">
                <a:latin typeface="+mj-lt"/>
              </a:rPr>
              <a:t>(R) + b</a:t>
            </a:r>
            <a:r>
              <a:rPr lang="ko-KR" altLang="en-US" sz="2000" b="1" dirty="0" err="1">
                <a:latin typeface="+mj-lt"/>
              </a:rPr>
              <a:t>ㆍ구매빈도</a:t>
            </a:r>
            <a:r>
              <a:rPr lang="en-US" altLang="ko-KR" sz="2000" b="1" dirty="0">
                <a:latin typeface="+mj-lt"/>
              </a:rPr>
              <a:t>(F) + c</a:t>
            </a:r>
            <a:r>
              <a:rPr lang="ko-KR" altLang="en-US" sz="2000" b="1" dirty="0" err="1">
                <a:latin typeface="+mj-lt"/>
              </a:rPr>
              <a:t>ㆍ구매액</a:t>
            </a:r>
            <a:r>
              <a:rPr lang="en-US" altLang="ko-KR" sz="2000" b="1" dirty="0">
                <a:latin typeface="+mj-lt"/>
              </a:rPr>
              <a:t>(M</a:t>
            </a:r>
            <a:r>
              <a:rPr lang="en-US" altLang="ko-KR" sz="2000" b="1" dirty="0" smtClean="0">
                <a:latin typeface="+mj-lt"/>
              </a:rPr>
              <a:t>)</a:t>
            </a:r>
          </a:p>
          <a:p>
            <a:pPr algn="ctr"/>
            <a:endParaRPr lang="en-US" altLang="ko-KR" sz="2000" b="1" dirty="0">
              <a:latin typeface="+mj-lt"/>
            </a:endParaRPr>
          </a:p>
          <a:p>
            <a:pPr algn="ctr"/>
            <a:endParaRPr lang="en-US" altLang="ko-KR" sz="2000" b="1" dirty="0" smtClean="0">
              <a:latin typeface="+mj-lt"/>
            </a:endParaRPr>
          </a:p>
          <a:p>
            <a:pPr algn="just"/>
            <a:r>
              <a:rPr lang="en-US" altLang="ko-KR" sz="2000" b="1" dirty="0" smtClean="0">
                <a:latin typeface="+mj-lt"/>
              </a:rPr>
              <a:t>a/b/c</a:t>
            </a:r>
            <a:r>
              <a:rPr lang="ko-KR" altLang="en-US" sz="2000" b="1" dirty="0" smtClean="0">
                <a:latin typeface="+mj-lt"/>
              </a:rPr>
              <a:t>는 가중치를 나타내며 산업에 따라 </a:t>
            </a:r>
            <a:r>
              <a:rPr lang="en-US" altLang="ko-KR" sz="2000" b="1" dirty="0" smtClean="0">
                <a:latin typeface="+mj-lt"/>
              </a:rPr>
              <a:t>R</a:t>
            </a:r>
            <a:r>
              <a:rPr lang="ko-KR" altLang="en-US" sz="2000" b="1" dirty="0" err="1" smtClean="0"/>
              <a:t>ㆍ</a:t>
            </a:r>
            <a:r>
              <a:rPr lang="en-US" altLang="ko-KR" sz="2000" b="1" dirty="0" smtClean="0"/>
              <a:t>F</a:t>
            </a:r>
            <a:r>
              <a:rPr lang="ko-KR" altLang="en-US" sz="2000" b="1" dirty="0" err="1" smtClean="0"/>
              <a:t>ㆍ</a:t>
            </a:r>
            <a:r>
              <a:rPr lang="en-US" altLang="ko-KR" sz="2000" b="1" dirty="0" smtClean="0"/>
              <a:t>M</a:t>
            </a:r>
            <a:r>
              <a:rPr lang="ko-KR" altLang="en-US" sz="2000" b="1" dirty="0" smtClean="0"/>
              <a:t>의 중요도가 다를 수 있으므로 그 중요도에 따라 다른 가중치를 적용하는 것이 합리적 </a:t>
            </a:r>
            <a:r>
              <a:rPr lang="en-US" altLang="ko-KR" sz="1400" b="1" dirty="0" smtClean="0"/>
              <a:t>(</a:t>
            </a:r>
            <a:r>
              <a:rPr lang="ko-KR" altLang="en-US" sz="1400" b="1" dirty="0"/>
              <a:t>경우에 따라 유의미한 변수만을 선별적으로 선택하여 적용할 수 </a:t>
            </a:r>
            <a:r>
              <a:rPr lang="ko-KR" altLang="en-US" sz="1400" b="1" dirty="0" smtClean="0"/>
              <a:t>있음</a:t>
            </a:r>
            <a:r>
              <a:rPr lang="en-US" altLang="ko-KR" sz="1400" b="1" dirty="0" smtClean="0"/>
              <a:t>)</a:t>
            </a:r>
          </a:p>
          <a:p>
            <a:pPr algn="just"/>
            <a:endParaRPr lang="ko-KR" altLang="en-US" sz="2000" b="1" dirty="0">
              <a:latin typeface="+mj-lt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07358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 smtClean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616251" y="2204864"/>
            <a:ext cx="1110398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b="1" dirty="0" smtClean="0">
                <a:ea typeface="나눔바른고딕" panose="020B0603020101020101"/>
              </a:rPr>
              <a:t>FRM </a:t>
            </a:r>
            <a:r>
              <a:rPr lang="ko-KR" altLang="en-US" sz="2000" b="1" dirty="0" smtClean="0">
                <a:ea typeface="나눔바른고딕" panose="020B0603020101020101"/>
              </a:rPr>
              <a:t>모형의 대표적인 활용 방법</a:t>
            </a:r>
            <a:endParaRPr lang="en-US" altLang="ko-KR" sz="2000" b="1" dirty="0" smtClean="0">
              <a:ea typeface="나눔바른고딕" panose="020B0603020101020101"/>
            </a:endParaRP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fontAlgn="base"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ea typeface="나눔바른고딕" panose="020B0603020101020101"/>
              </a:rPr>
              <a:t>고객 세그먼</a:t>
            </a:r>
            <a:r>
              <a:rPr lang="ko-KR" altLang="en-US" sz="2000" b="1" dirty="0" smtClean="0">
                <a:ea typeface="나눔바른고딕" panose="020B0603020101020101"/>
              </a:rPr>
              <a:t>트 </a:t>
            </a:r>
            <a:r>
              <a:rPr lang="en-US" altLang="ko-KR" sz="2000" b="1" dirty="0" smtClean="0">
                <a:ea typeface="나눔바른고딕" panose="020B0603020101020101"/>
              </a:rPr>
              <a:t>– </a:t>
            </a:r>
            <a:r>
              <a:rPr lang="en-US" altLang="ko-KR" sz="1600" b="1" dirty="0" smtClean="0">
                <a:ea typeface="나눔바른고딕" panose="020B0603020101020101"/>
              </a:rPr>
              <a:t>R/F/M </a:t>
            </a:r>
            <a:r>
              <a:rPr lang="ko-KR" altLang="en-US" sz="1600" b="1" dirty="0" smtClean="0">
                <a:ea typeface="나눔바른고딕" panose="020B0603020101020101"/>
              </a:rPr>
              <a:t>각 변수에 따라 고객을 분류하여</a:t>
            </a:r>
            <a:r>
              <a:rPr lang="en-US" altLang="ko-KR" sz="1600" b="1" dirty="0" smtClean="0">
                <a:ea typeface="나눔바른고딕" panose="020B0603020101020101"/>
              </a:rPr>
              <a:t>, </a:t>
            </a:r>
            <a:r>
              <a:rPr lang="ko-KR" altLang="en-US" sz="1600" b="1" dirty="0" smtClean="0">
                <a:ea typeface="나눔바른고딕" panose="020B0603020101020101"/>
              </a:rPr>
              <a:t>차별화된 마케팅을 위한 고객세분화에 활용할 수 있음</a:t>
            </a:r>
            <a:endParaRPr lang="en-US" altLang="ko-KR" sz="1600" b="1" dirty="0" smtClean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ea typeface="나눔바른고딕" panose="020B0603020101020101"/>
              </a:rPr>
              <a:t>고객 </a:t>
            </a:r>
            <a:r>
              <a:rPr lang="ko-KR" altLang="en-US" sz="2000" b="1" dirty="0" err="1" smtClean="0">
                <a:ea typeface="나눔바른고딕" panose="020B0603020101020101"/>
              </a:rPr>
              <a:t>스코어링</a:t>
            </a:r>
            <a:r>
              <a:rPr lang="ko-KR" altLang="en-US" sz="2000" b="1" dirty="0" smtClean="0">
                <a:ea typeface="나눔바른고딕" panose="020B0603020101020101"/>
              </a:rPr>
              <a:t> </a:t>
            </a:r>
            <a:r>
              <a:rPr lang="en-US" altLang="ko-KR" sz="2000" b="1" dirty="0" smtClean="0">
                <a:ea typeface="나눔바른고딕" panose="020B0603020101020101"/>
              </a:rPr>
              <a:t>– </a:t>
            </a:r>
            <a:r>
              <a:rPr lang="ko-KR" altLang="en-US" sz="1600" b="1" dirty="0" smtClean="0">
                <a:ea typeface="나눔바른고딕" panose="020B0603020101020101"/>
              </a:rPr>
              <a:t>각 고객의 </a:t>
            </a:r>
            <a:r>
              <a:rPr lang="en-US" altLang="ko-KR" sz="1600" b="1" dirty="0" smtClean="0">
                <a:ea typeface="나눔바른고딕" panose="020B0603020101020101"/>
              </a:rPr>
              <a:t>RFM</a:t>
            </a:r>
            <a:r>
              <a:rPr lang="ko-KR" altLang="en-US" sz="1600" b="1" dirty="0" smtClean="0">
                <a:ea typeface="나눔바른고딕" panose="020B0603020101020101"/>
              </a:rPr>
              <a:t>지수를 산출하여 고객을 평가하는 지수로 활용 </a:t>
            </a:r>
            <a:r>
              <a:rPr lang="en-US" altLang="ko-KR" sz="1600" b="1" dirty="0" smtClean="0">
                <a:ea typeface="나눔바른고딕" panose="020B0603020101020101"/>
              </a:rPr>
              <a:t>ex) </a:t>
            </a:r>
            <a:r>
              <a:rPr lang="ko-KR" altLang="en-US" sz="1600" b="1" dirty="0" smtClean="0">
                <a:ea typeface="나눔바른고딕" panose="020B0603020101020101"/>
              </a:rPr>
              <a:t>고객의 등급을 부여하여 </a:t>
            </a:r>
            <a:r>
              <a:rPr lang="ko-KR" altLang="en-US" sz="1600" b="1" dirty="0" err="1" smtClean="0">
                <a:ea typeface="나눔바른고딕" panose="020B0603020101020101"/>
              </a:rPr>
              <a:t>고객군의</a:t>
            </a:r>
            <a:r>
              <a:rPr lang="ko-KR" altLang="en-US" sz="1600" b="1" dirty="0" smtClean="0">
                <a:ea typeface="나눔바른고딕" panose="020B0603020101020101"/>
              </a:rPr>
              <a:t> 분류</a:t>
            </a:r>
            <a:endParaRPr lang="en-US" altLang="ko-KR" sz="16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39317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92620" y="2239817"/>
            <a:ext cx="10416548" cy="368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많은 사용자들로부터 얻은 기호정보</a:t>
            </a:r>
            <a:r>
              <a:rPr lang="en-US" altLang="ko-KR" sz="2000" b="1" dirty="0">
                <a:ea typeface="나눔바른고딕" panose="020B0603020101020101"/>
              </a:rPr>
              <a:t>(taste information)</a:t>
            </a:r>
            <a:r>
              <a:rPr lang="ko-KR" altLang="en-US" sz="2000" b="1" dirty="0">
                <a:ea typeface="나눔바른고딕" panose="020B0603020101020101"/>
              </a:rPr>
              <a:t>에 따라 사용자들의 관심사들을 자동적으로 예측하게 해주는 방법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고객들의 선호도와 관심 표현을 바탕으로 선호도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관심에서 비슷한 패턴을 가진 고객들을 식별해 내는 기법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 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A3925-738C-40DF-8124-380DCBA0B3B9}"/>
              </a:ext>
            </a:extLst>
          </p:cNvPr>
          <p:cNvSpPr txBox="1"/>
          <p:nvPr/>
        </p:nvSpPr>
        <p:spPr>
          <a:xfrm>
            <a:off x="9981532" y="4520139"/>
            <a:ext cx="2379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 특정 사용자의 정보 뿐만 아니라 많은 사용자들로부터 수집한 정보를 사용함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33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78414376" descr="EMB0003193c6d86">
            <a:extLst>
              <a:ext uri="{FF2B5EF4-FFF2-40B4-BE49-F238E27FC236}">
                <a16:creationId xmlns:a16="http://schemas.microsoft.com/office/drawing/2014/main" id="{F90ADAFE-6C51-4524-B8A6-A89E7C24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844824"/>
            <a:ext cx="7716130" cy="443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35360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9768409" y="1067580"/>
            <a:ext cx="468052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(1) </a:t>
            </a:r>
            <a:r>
              <a:rPr lang="ko-KR" altLang="en-US" dirty="0"/>
              <a:t>나와 가장 유사한 성향을 지닌 사람을 기반으로 그 사람이 들은 아이템을 추천해주는 것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(2) </a:t>
            </a:r>
            <a:r>
              <a:rPr lang="ko-KR" altLang="en-US" dirty="0"/>
              <a:t>내가 선호하는 아이템을 기반으로 가장 유사한 성향의 아이템을 추천해주는 것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6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26082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571146-1E5C-4CD9-9B94-0AC0DBF45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87" y="3806616"/>
            <a:ext cx="3250794" cy="32507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9516B6-9819-4E49-ADD2-FC1F90D506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6" y="2132857"/>
            <a:ext cx="2673006" cy="26730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220E76-8AB0-4095-811F-55FF9E5AC4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89" y="2132857"/>
            <a:ext cx="2985461" cy="2985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07A376-CAE5-45E4-83A5-AF42AF249D2F}"/>
              </a:ext>
            </a:extLst>
          </p:cNvPr>
          <p:cNvSpPr txBox="1"/>
          <p:nvPr/>
        </p:nvSpPr>
        <p:spPr>
          <a:xfrm>
            <a:off x="10258503" y="1046307"/>
            <a:ext cx="3866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ko-KR" altLang="en-US" dirty="0"/>
          </a:p>
          <a:p>
            <a:pPr lvl="0" fontAlgn="base"/>
            <a:r>
              <a:rPr lang="ko-KR" altLang="en-US" dirty="0"/>
              <a:t>비슷한 취향을 가진 고객들에게 서로 아직 구매하지 않은 상품들은 교차 추천하거나 고객의 취향이나 생활 형태에 따라 관련 상품을 추천하는 형태의 서비스를 제공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8E7D02-076A-4B93-BD92-4B842A16C4CD}"/>
              </a:ext>
            </a:extLst>
          </p:cNvPr>
          <p:cNvSpPr txBox="1"/>
          <p:nvPr/>
        </p:nvSpPr>
        <p:spPr>
          <a:xfrm>
            <a:off x="392620" y="1405808"/>
            <a:ext cx="9735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나눔바른고딕" panose="020B0603020101020101"/>
              </a:rPr>
              <a:t>사용자들의 과거의 경향이 미래에서도 그대로 유지 될 것이라는 전제</a:t>
            </a:r>
          </a:p>
          <a:p>
            <a:endParaRPr lang="ko-KR" altLang="en-US" sz="2000" b="1" dirty="0">
              <a:ea typeface="나눔바른고딕" panose="020B0603020101020101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3A2CBB5-65EA-4D41-87EC-42F3D5BE9A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14433"/>
            <a:ext cx="2635160" cy="2635160"/>
          </a:xfrm>
          <a:prstGeom prst="rect">
            <a:avLst/>
          </a:prstGeom>
        </p:spPr>
      </p:pic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EB503F8E-DF95-4537-AA2D-C0BF561D051F}"/>
              </a:ext>
            </a:extLst>
          </p:cNvPr>
          <p:cNvSpPr/>
          <p:nvPr/>
        </p:nvSpPr>
        <p:spPr>
          <a:xfrm rot="16200000" flipV="1">
            <a:off x="5438833" y="3438094"/>
            <a:ext cx="947129" cy="928940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9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E9FF6A-5401-4B1C-AE8C-6F5288966B01}"/>
              </a:ext>
            </a:extLst>
          </p:cNvPr>
          <p:cNvSpPr/>
          <p:nvPr/>
        </p:nvSpPr>
        <p:spPr>
          <a:xfrm>
            <a:off x="310227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A2D75E-66D3-4987-930F-D46C27CFFE13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40740A8-8044-49CA-AAFC-4E2FAE632ED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88516F4-BA9B-42EF-A62B-4E3D60ABB16F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C424C6-3D76-4508-B8DA-8D46F4B3113D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6CE2E6-CD04-494B-878C-E6B69F9D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442072"/>
            <a:ext cx="2736304" cy="27363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2EE047-764A-4FA8-BA6C-89C6581660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0" y="2132856"/>
            <a:ext cx="3250794" cy="3250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3D1D44-5BDD-4A7A-92FD-4DF5FC9A8174}"/>
              </a:ext>
            </a:extLst>
          </p:cNvPr>
          <p:cNvSpPr txBox="1"/>
          <p:nvPr/>
        </p:nvSpPr>
        <p:spPr>
          <a:xfrm>
            <a:off x="9147972" y="378107"/>
            <a:ext cx="4148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ko-KR" altLang="en-US" dirty="0"/>
          </a:p>
          <a:p>
            <a:pPr lvl="0" fontAlgn="base"/>
            <a:r>
              <a:rPr lang="ko-KR" altLang="en-US" dirty="0"/>
              <a:t>보통 </a:t>
            </a:r>
            <a:r>
              <a:rPr lang="en-US" altLang="ko-KR" dirty="0"/>
              <a:t>2</a:t>
            </a:r>
            <a:r>
              <a:rPr lang="ko-KR" altLang="en-US" dirty="0"/>
              <a:t>가지 단계로 운영됨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기존의 어느 정도 예측이 가능한 고객들과 비슷한 패턴을 가진 고객들을 찾는다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2. </a:t>
            </a:r>
            <a:r>
              <a:rPr lang="ko-KR" altLang="en-US" dirty="0"/>
              <a:t>기존 고객들의 행동을 예측하기 위해 첫 번째 단계에서 찾은 비슷하다고 생각된 고객들의 행동을 </a:t>
            </a:r>
            <a:r>
              <a:rPr lang="ko-KR" altLang="en-US" dirty="0" err="1"/>
              <a:t>수치화하여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29DD02-32E4-46DE-870D-8C3D100ECD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790837"/>
            <a:ext cx="3592813" cy="35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9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4F8607-9115-4517-A26B-68FA87C687E5}"/>
              </a:ext>
            </a:extLst>
          </p:cNvPr>
          <p:cNvSpPr/>
          <p:nvPr/>
        </p:nvSpPr>
        <p:spPr>
          <a:xfrm>
            <a:off x="310227" y="570394"/>
            <a:ext cx="4285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능동적 필터링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수동적 필터링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A91C8F-350B-4938-9A4E-FEC4126F2C14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7D7CA15-7DAF-4819-AAE1-FEBC2A587934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E27BBE6-CCAA-49B7-B75D-C6324609D73A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31CCD6-8B6E-4CB1-BFFE-A0F4C8DD388E}"/>
              </a:ext>
            </a:extLst>
          </p:cNvPr>
          <p:cNvSpPr/>
          <p:nvPr/>
        </p:nvSpPr>
        <p:spPr>
          <a:xfrm>
            <a:off x="310227" y="147360"/>
            <a:ext cx="1443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 </a:t>
            </a:r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818BE-A8AB-4BAB-ACB1-48E84C8A94D0}"/>
              </a:ext>
            </a:extLst>
          </p:cNvPr>
          <p:cNvSpPr txBox="1"/>
          <p:nvPr/>
        </p:nvSpPr>
        <p:spPr>
          <a:xfrm>
            <a:off x="392620" y="1722889"/>
            <a:ext cx="864096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능동적 필터링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비슷한 관심사를 가진 동료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친구 등의 사람들이 상품 등을 평가하고 또한 웹에서 이런 정보들을 공유하는 것</a:t>
            </a:r>
            <a:r>
              <a:rPr lang="en-US" altLang="ko-KR" sz="2000" b="1" dirty="0">
                <a:ea typeface="나눔바른고딕" panose="020B0603020101020101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수동적 필터링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>
              <a:ea typeface="나눔바른고딕" panose="020B0603020101020101"/>
            </a:endParaRPr>
          </a:p>
          <a:p>
            <a:r>
              <a:rPr lang="ko-KR" altLang="en-US" sz="2000" b="1" dirty="0">
                <a:ea typeface="나눔바른고딕" panose="020B0603020101020101"/>
              </a:rPr>
              <a:t>웹 브라우저를 통해 사람들의 행동을 추적하고</a:t>
            </a:r>
            <a:r>
              <a:rPr lang="en-US" altLang="ko-KR" sz="2000" b="1" dirty="0">
                <a:ea typeface="나눔바른고딕" panose="020B0603020101020101"/>
              </a:rPr>
              <a:t>(following) </a:t>
            </a:r>
            <a:r>
              <a:rPr lang="ko-KR" altLang="en-US" sz="2000" b="1" dirty="0">
                <a:ea typeface="나눔바른고딕" panose="020B0603020101020101"/>
              </a:rPr>
              <a:t>사용자들의 기호도를 찾아내는 것</a:t>
            </a:r>
            <a:r>
              <a:rPr lang="en-US" altLang="ko-KR" sz="2000" b="1" dirty="0">
                <a:ea typeface="나눔바른고딕" panose="020B0603020101020101"/>
              </a:rPr>
              <a:t>. </a:t>
            </a:r>
            <a:r>
              <a:rPr lang="ko-KR" altLang="en-US" sz="2000" b="1" dirty="0">
                <a:ea typeface="나눔바른고딕" panose="020B0603020101020101"/>
              </a:rPr>
              <a:t>단순 스캔인지 정독인지 분석하기 위해 시간도 함께 분석함</a:t>
            </a:r>
            <a:r>
              <a:rPr lang="en-US" altLang="ko-KR" sz="2000" b="1" dirty="0">
                <a:ea typeface="나눔바른고딕" panose="020B0603020101020101"/>
              </a:rPr>
              <a:t>.</a:t>
            </a:r>
            <a:endParaRPr lang="ko-KR" altLang="en-US" sz="2000" b="1" dirty="0">
              <a:ea typeface="나눔바른고딕" panose="020B0603020101020101"/>
            </a:endParaRPr>
          </a:p>
          <a:p>
            <a:endParaRPr lang="ko-KR" altLang="en-US" sz="2000" b="1" dirty="0">
              <a:ea typeface="나눔바른고딕" panose="020B0603020101020101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9DFFB-845B-45D2-952E-44014B18A335}"/>
              </a:ext>
            </a:extLst>
          </p:cNvPr>
          <p:cNvSpPr txBox="1"/>
          <p:nvPr/>
        </p:nvSpPr>
        <p:spPr>
          <a:xfrm>
            <a:off x="9552384" y="2276872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사람들이</a:t>
            </a:r>
            <a:r>
              <a:rPr lang="en-US" altLang="ko-KR" dirty="0"/>
              <a:t> </a:t>
            </a:r>
            <a:r>
              <a:rPr lang="en-US" altLang="ko-KR" dirty="0" err="1"/>
              <a:t>직접</a:t>
            </a:r>
            <a:r>
              <a:rPr lang="en-US" altLang="ko-KR" dirty="0"/>
              <a:t> 그 </a:t>
            </a:r>
            <a:r>
              <a:rPr lang="en-US" altLang="ko-KR" dirty="0" err="1"/>
              <a:t>문제를</a:t>
            </a:r>
            <a:r>
              <a:rPr lang="en-US" altLang="ko-KR" dirty="0"/>
              <a:t> </a:t>
            </a:r>
            <a:r>
              <a:rPr lang="en-US" altLang="ko-KR" dirty="0" err="1"/>
              <a:t>고려하여</a:t>
            </a:r>
            <a:r>
              <a:rPr lang="en-US" altLang="ko-KR" dirty="0"/>
              <a:t> </a:t>
            </a:r>
            <a:r>
              <a:rPr lang="en-US" altLang="ko-KR" dirty="0" err="1"/>
              <a:t>정보를</a:t>
            </a:r>
            <a:r>
              <a:rPr lang="en-US" altLang="ko-KR" dirty="0"/>
              <a:t> </a:t>
            </a:r>
            <a:r>
              <a:rPr lang="en-US" altLang="ko-KR" dirty="0" err="1"/>
              <a:t>공급하기</a:t>
            </a:r>
            <a:r>
              <a:rPr lang="en-US" altLang="ko-KR" dirty="0"/>
              <a:t> </a:t>
            </a:r>
            <a:r>
              <a:rPr lang="en-US" altLang="ko-KR" dirty="0" err="1"/>
              <a:t>때문에</a:t>
            </a:r>
            <a:r>
              <a:rPr lang="en-US" altLang="ko-KR" dirty="0"/>
              <a:t> </a:t>
            </a:r>
            <a:r>
              <a:rPr lang="en-US" altLang="ko-KR" dirty="0" err="1"/>
              <a:t>신뢰성</a:t>
            </a:r>
            <a:r>
              <a:rPr lang="en-US" altLang="ko-KR" dirty="0"/>
              <a:t> </a:t>
            </a:r>
            <a:r>
              <a:rPr lang="en-US" altLang="ko-KR" dirty="0" err="1"/>
              <a:t>있는</a:t>
            </a:r>
            <a:r>
              <a:rPr lang="en-US" altLang="ko-KR" dirty="0"/>
              <a:t> </a:t>
            </a:r>
            <a:r>
              <a:rPr lang="en-US" altLang="ko-KR" dirty="0" err="1"/>
              <a:t>정보를</a:t>
            </a:r>
            <a:r>
              <a:rPr lang="en-US" altLang="ko-KR" dirty="0"/>
              <a:t> </a:t>
            </a:r>
            <a:r>
              <a:rPr lang="en-US" altLang="ko-KR" dirty="0" err="1"/>
              <a:t>통해</a:t>
            </a:r>
            <a:r>
              <a:rPr lang="en-US" altLang="ko-KR" dirty="0"/>
              <a:t> </a:t>
            </a:r>
            <a:r>
              <a:rPr lang="en-US" altLang="ko-KR" dirty="0" err="1"/>
              <a:t>근거있는</a:t>
            </a:r>
            <a:r>
              <a:rPr lang="en-US" altLang="ko-KR" dirty="0"/>
              <a:t> </a:t>
            </a:r>
            <a:r>
              <a:rPr lang="en-US" altLang="ko-KR" dirty="0" err="1"/>
              <a:t>설명을</a:t>
            </a:r>
            <a:r>
              <a:rPr lang="en-US" altLang="ko-KR" dirty="0"/>
              <a:t> </a:t>
            </a:r>
            <a:r>
              <a:rPr lang="en-US" altLang="ko-KR" dirty="0" err="1"/>
              <a:t>제시할</a:t>
            </a:r>
            <a:r>
              <a:rPr lang="en-US" altLang="ko-KR" dirty="0"/>
              <a:t> 수 </a:t>
            </a:r>
            <a:r>
              <a:rPr lang="en-US" altLang="ko-KR" dirty="0" err="1"/>
              <a:t>있다는</a:t>
            </a:r>
            <a:r>
              <a:rPr lang="en-US" altLang="ko-KR" dirty="0"/>
              <a:t> </a:t>
            </a:r>
            <a:r>
              <a:rPr lang="en-US" altLang="ko-KR" dirty="0" err="1"/>
              <a:t>장점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217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0346E5-C140-493C-A177-D9CA03D2C0BB}"/>
              </a:ext>
            </a:extLst>
          </p:cNvPr>
          <p:cNvSpPr/>
          <p:nvPr/>
        </p:nvSpPr>
        <p:spPr>
          <a:xfrm>
            <a:off x="310227" y="570394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아이템 기반 협업 필터링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445660-00A4-49BB-A712-F4E39FC9F32B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32019D2-C226-473F-81ED-FED81356A67D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058436E-295E-48BA-A4C9-A2C3CDE7D345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647380-762D-4A3E-96F1-A053B41D0ED3}"/>
              </a:ext>
            </a:extLst>
          </p:cNvPr>
          <p:cNvSpPr/>
          <p:nvPr/>
        </p:nvSpPr>
        <p:spPr>
          <a:xfrm>
            <a:off x="310227" y="147360"/>
            <a:ext cx="1443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 </a:t>
            </a:r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종류</a:t>
            </a:r>
          </a:p>
        </p:txBody>
      </p:sp>
      <p:pic>
        <p:nvPicPr>
          <p:cNvPr id="2050" name="Picture 2" descr="item matrixì ëí ì´ë¯¸ì§ ê²ìê²°ê³¼">
            <a:extLst>
              <a:ext uri="{FF2B5EF4-FFF2-40B4-BE49-F238E27FC236}">
                <a16:creationId xmlns:a16="http://schemas.microsoft.com/office/drawing/2014/main" id="{804E6666-B605-4EBD-9D26-13AF83463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1489189"/>
            <a:ext cx="7704856" cy="387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5BF05E-93ED-4166-A002-A720C8FF8FDC}"/>
              </a:ext>
            </a:extLst>
          </p:cNvPr>
          <p:cNvSpPr txBox="1"/>
          <p:nvPr/>
        </p:nvSpPr>
        <p:spPr>
          <a:xfrm>
            <a:off x="10848528" y="1700808"/>
            <a:ext cx="3989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아이템 간의 상관관계를 결정하는 아이템 매트릭스</a:t>
            </a:r>
            <a:r>
              <a:rPr lang="en-US" altLang="ko-KR" dirty="0"/>
              <a:t>(item-item matrix)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2. </a:t>
            </a:r>
            <a:r>
              <a:rPr lang="ko-KR" altLang="en-US" dirty="0"/>
              <a:t>매트릭스를 사용하여 최신 사용자의 데이터를 기반으로 그 사용자의 기호를 유추한다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09411-02E5-4B4C-AC3B-DD56B5505DD3}"/>
              </a:ext>
            </a:extLst>
          </p:cNvPr>
          <p:cNvSpPr txBox="1"/>
          <p:nvPr/>
        </p:nvSpPr>
        <p:spPr>
          <a:xfrm>
            <a:off x="10870118" y="974886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아마존에서 사용해 유명해짐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9906-53FC-4A15-9D7D-CE5705117272}"/>
              </a:ext>
            </a:extLst>
          </p:cNvPr>
          <p:cNvSpPr txBox="1"/>
          <p:nvPr/>
        </p:nvSpPr>
        <p:spPr>
          <a:xfrm>
            <a:off x="274603" y="5661248"/>
            <a:ext cx="10455908" cy="13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고객이 선호도를 입력한 기존의 상품들과 예측하고자 하는 상품과의 유사도를 계산하여 고객의 선호도를 예측하는 방법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3475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그래도 그냥 한번 만들어 봄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8978471" y="2700304"/>
            <a:ext cx="1317770" cy="1317770"/>
            <a:chOff x="8978470" y="3701609"/>
            <a:chExt cx="1317770" cy="1317770"/>
          </a:xfrm>
        </p:grpSpPr>
        <p:sp>
          <p:nvSpPr>
            <p:cNvPr id="123" name="눈물 방울 122"/>
            <p:cNvSpPr/>
            <p:nvPr/>
          </p:nvSpPr>
          <p:spPr>
            <a:xfrm rot="8100000">
              <a:off x="8978470" y="3701609"/>
              <a:ext cx="1317770" cy="1317770"/>
            </a:xfrm>
            <a:prstGeom prst="teardrop">
              <a:avLst/>
            </a:prstGeom>
            <a:solidFill>
              <a:srgbClr val="FFD4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134656" y="4037328"/>
              <a:ext cx="100540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픽미픽미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픽미픽미</a:t>
              </a:r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1895760" y="2700304"/>
            <a:ext cx="1317770" cy="1317770"/>
            <a:chOff x="1895759" y="3701609"/>
            <a:chExt cx="1317770" cy="1317770"/>
          </a:xfrm>
        </p:grpSpPr>
        <p:sp>
          <p:nvSpPr>
            <p:cNvPr id="124" name="눈물 방울 123"/>
            <p:cNvSpPr/>
            <p:nvPr/>
          </p:nvSpPr>
          <p:spPr>
            <a:xfrm rot="8100000">
              <a:off x="1895759" y="3701609"/>
              <a:ext cx="1317770" cy="1317770"/>
            </a:xfrm>
            <a:prstGeom prst="teardrop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051943" y="4037328"/>
              <a:ext cx="100540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픽미픽미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픽미픽미</a:t>
              </a:r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5189396" y="2204864"/>
            <a:ext cx="1813210" cy="1813210"/>
            <a:chOff x="5189395" y="3804529"/>
            <a:chExt cx="1813210" cy="1813210"/>
          </a:xfrm>
        </p:grpSpPr>
        <p:sp>
          <p:nvSpPr>
            <p:cNvPr id="102" name="눈물 방울 101"/>
            <p:cNvSpPr/>
            <p:nvPr/>
          </p:nvSpPr>
          <p:spPr>
            <a:xfrm rot="8100000">
              <a:off x="5189395" y="3804529"/>
              <a:ext cx="1813210" cy="1813210"/>
            </a:xfrm>
            <a:prstGeom prst="teardrop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34550" y="4221088"/>
              <a:ext cx="1112805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PICK ME </a:t>
              </a:r>
            </a:p>
            <a:p>
              <a:pPr algn="ctr"/>
              <a:r>
                <a:rPr lang="en-US" altLang="ko-KR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UP!</a:t>
              </a:r>
              <a:endPara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8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▶</a:t>
              </a:r>
              <a:endParaRPr lang="ko-KR" altLang="en-US" sz="2800" dirty="0"/>
            </a:p>
          </p:txBody>
        </p:sp>
      </p:grpSp>
      <p:sp>
        <p:nvSpPr>
          <p:cNvPr id="103" name="타원 102"/>
          <p:cNvSpPr/>
          <p:nvPr/>
        </p:nvSpPr>
        <p:spPr>
          <a:xfrm>
            <a:off x="9220781" y="4666507"/>
            <a:ext cx="833150" cy="833150"/>
          </a:xfrm>
          <a:prstGeom prst="ellipse">
            <a:avLst/>
          </a:prstGeom>
          <a:solidFill>
            <a:srgbClr val="FFD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/>
          </a:p>
        </p:txBody>
      </p:sp>
      <p:sp>
        <p:nvSpPr>
          <p:cNvPr id="104" name="타원 103"/>
          <p:cNvSpPr/>
          <p:nvPr/>
        </p:nvSpPr>
        <p:spPr>
          <a:xfrm>
            <a:off x="2138641" y="4666507"/>
            <a:ext cx="833150" cy="83315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082988" y="4623226"/>
            <a:ext cx="8015931" cy="919712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 rot="10800000" flipV="1">
            <a:off x="3864200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 rot="10800000" flipV="1">
            <a:off x="4213358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 rot="10800000" flipV="1">
            <a:off x="4562516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 rot="10800000" flipV="1">
            <a:off x="4911674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 rot="10800000" flipV="1">
            <a:off x="5260832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 rot="10800000" flipV="1">
            <a:off x="5609990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이등변 삼각형 111"/>
          <p:cNvSpPr/>
          <p:nvPr/>
        </p:nvSpPr>
        <p:spPr>
          <a:xfrm rot="16200000" flipV="1">
            <a:off x="5930348" y="4945942"/>
            <a:ext cx="331879" cy="274280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 rot="10800000" flipV="1">
            <a:off x="6412281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 rot="10800000" flipV="1">
            <a:off x="6761439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 rot="10800000" flipV="1">
            <a:off x="7110597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 rot="10800000" flipV="1">
            <a:off x="7459755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 rot="10800000" flipV="1">
            <a:off x="7808913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 rot="10800000" flipV="1">
            <a:off x="8158071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 rot="10800000" flipV="1">
            <a:off x="3165884" y="4997930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 rot="10800000" flipV="1">
            <a:off x="3515042" y="4997930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 rot="10800000" flipV="1">
            <a:off x="8507229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 rot="10800000" flipV="1">
            <a:off x="8856387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80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프로듀스</a:t>
            </a:r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101</a:t>
            </a:r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이 딱히 좋은 건 아님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001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23392" y="2348880"/>
            <a:ext cx="5184576" cy="3270051"/>
            <a:chOff x="443372" y="2348880"/>
            <a:chExt cx="5184576" cy="3270051"/>
          </a:xfrm>
        </p:grpSpPr>
        <p:sp>
          <p:nvSpPr>
            <p:cNvPr id="24" name="타원 23"/>
            <p:cNvSpPr/>
            <p:nvPr/>
          </p:nvSpPr>
          <p:spPr>
            <a:xfrm>
              <a:off x="443372" y="4034755"/>
              <a:ext cx="1584176" cy="1584176"/>
            </a:xfrm>
            <a:prstGeom prst="ellipse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243572" y="4034755"/>
              <a:ext cx="1584176" cy="1584176"/>
            </a:xfrm>
            <a:prstGeom prst="ellipse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043772" y="4034755"/>
              <a:ext cx="1584176" cy="1584176"/>
            </a:xfrm>
            <a:prstGeom prst="ellipse">
              <a:avLst/>
            </a:prstGeom>
            <a:solidFill>
              <a:srgbClr val="FFD4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343472" y="2348880"/>
              <a:ext cx="1584176" cy="1584176"/>
            </a:xfrm>
            <a:prstGeom prst="ellipse">
              <a:avLst/>
            </a:prstGeom>
            <a:solidFill>
              <a:srgbClr val="FF62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143672" y="2348880"/>
              <a:ext cx="1584176" cy="1584176"/>
            </a:xfrm>
            <a:prstGeom prst="ellipse">
              <a:avLst/>
            </a:prstGeom>
            <a:solidFill>
              <a:srgbClr val="FF7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60774" y="2953203"/>
            <a:ext cx="5867700" cy="2125526"/>
            <a:chOff x="6060774" y="2636912"/>
            <a:chExt cx="5867700" cy="2125526"/>
          </a:xfrm>
        </p:grpSpPr>
        <p:sp>
          <p:nvSpPr>
            <p:cNvPr id="36" name="직사각형 35"/>
            <p:cNvSpPr/>
            <p:nvPr/>
          </p:nvSpPr>
          <p:spPr>
            <a:xfrm>
              <a:off x="6304583" y="3140968"/>
              <a:ext cx="5623891" cy="16214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20000"/>
                </a:lnSpc>
                <a:spcAft>
                  <a:spcPts val="500"/>
                </a:spcAft>
              </a:pP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선거와 국민투표의 공정한 관리 및 정당에 관한 사무를 처리하기 위하여 선거관리위원회를 둔다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 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모든 국민은 신체의 자유를 가진다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 </a:t>
              </a:r>
            </a:p>
            <a:p>
              <a:pPr latinLnBrk="0">
                <a:lnSpc>
                  <a:spcPct val="120000"/>
                </a:lnSpc>
                <a:spcAft>
                  <a:spcPts val="500"/>
                </a:spcAft>
              </a:pP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누구든지 법률에 의하지 아니하고는 체포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·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구속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·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압수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·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수색 또는 심문을 받지 아니하며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, 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법률과 적법한 절차에 의하지 아니하고는 처벌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·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보안처분 또는 강제노역을 받지 아니한다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endPara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060774" y="2636912"/>
              <a:ext cx="5363818" cy="410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413</a:t>
              </a:r>
              <a:r>
                <a:rPr lang="ko-KR" altLang="en-US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선거 투표합시다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71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-1684299" y="-249810"/>
            <a:ext cx="15560599" cy="7730307"/>
            <a:chOff x="233413" y="-170158"/>
            <a:chExt cx="11690908" cy="7027552"/>
          </a:xfrm>
        </p:grpSpPr>
        <p:sp>
          <p:nvSpPr>
            <p:cNvPr id="2" name="이등변 삼각형 1"/>
            <p:cNvSpPr/>
            <p:nvPr/>
          </p:nvSpPr>
          <p:spPr>
            <a:xfrm rot="10800000">
              <a:off x="711678" y="2113"/>
              <a:ext cx="10734378" cy="634904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517119" y="-30991"/>
              <a:ext cx="11123497" cy="6686474"/>
            </a:xfrm>
            <a:prstGeom prst="triangle">
              <a:avLst/>
            </a:prstGeom>
            <a:noFill/>
            <a:ln w="6350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233413" y="-170158"/>
              <a:ext cx="11690908" cy="7027552"/>
            </a:xfrm>
            <a:prstGeom prst="triangle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4085" y="2144311"/>
            <a:ext cx="1743831" cy="636617"/>
            <a:chOff x="5170775" y="2144311"/>
            <a:chExt cx="1743831" cy="636617"/>
          </a:xfrm>
        </p:grpSpPr>
        <p:sp>
          <p:nvSpPr>
            <p:cNvPr id="5" name="TextBox 4"/>
            <p:cNvSpPr txBox="1"/>
            <p:nvPr/>
          </p:nvSpPr>
          <p:spPr>
            <a:xfrm>
              <a:off x="5195420" y="2263795"/>
              <a:ext cx="1719186" cy="447265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ko-KR" sz="2800" b="1" spc="1000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INDE</a:t>
              </a:r>
              <a:r>
                <a:rPr lang="en-US" altLang="ko-KR" sz="2800" b="1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</a:t>
              </a:r>
              <a:endParaRPr lang="ko-KR" altLang="en-US" sz="28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170775" y="2144311"/>
              <a:ext cx="1723682" cy="636617"/>
              <a:chOff x="5055297" y="2144311"/>
              <a:chExt cx="2012695" cy="636617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5055297" y="2144311"/>
                <a:ext cx="2012695" cy="0"/>
              </a:xfrm>
              <a:prstGeom prst="line">
                <a:avLst/>
              </a:prstGeom>
              <a:ln w="12700">
                <a:solidFill>
                  <a:srgbClr val="FF12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55297" y="2780928"/>
                <a:ext cx="2012695" cy="0"/>
              </a:xfrm>
              <a:prstGeom prst="line">
                <a:avLst/>
              </a:prstGeom>
              <a:ln w="12700">
                <a:solidFill>
                  <a:srgbClr val="FF12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4272423" y="3649852"/>
            <a:ext cx="3647152" cy="2802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소개</a:t>
            </a: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사용한 분석  </a:t>
            </a: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TOOL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결과 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결과에 대한 마케팅적 제안</a:t>
            </a: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및 정리 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7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7C90B1-4073-4F28-BA18-66C8A1FAEA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8227" y="2276872"/>
            <a:ext cx="3255546" cy="32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8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>
            <a:off x="4708834" y="2097890"/>
            <a:ext cx="2821385" cy="2384303"/>
          </a:xfrm>
          <a:prstGeom prst="triangle">
            <a:avLst/>
          </a:prstGeom>
          <a:noFill/>
          <a:ln w="38100" cap="sq">
            <a:solidFill>
              <a:srgbClr val="FF5B7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grpSp>
        <p:nvGrpSpPr>
          <p:cNvPr id="8" name="그룹 7"/>
          <p:cNvGrpSpPr/>
          <p:nvPr/>
        </p:nvGrpSpPr>
        <p:grpSpPr>
          <a:xfrm>
            <a:off x="4969746" y="2365781"/>
            <a:ext cx="2299560" cy="1982380"/>
            <a:chOff x="6694487" y="3035753"/>
            <a:chExt cx="1535811" cy="1323975"/>
          </a:xfrm>
        </p:grpSpPr>
        <p:sp>
          <p:nvSpPr>
            <p:cNvPr id="9" name="자유형 8"/>
            <p:cNvSpPr/>
            <p:nvPr/>
          </p:nvSpPr>
          <p:spPr>
            <a:xfrm>
              <a:off x="7244270" y="3035753"/>
              <a:ext cx="441961" cy="381001"/>
            </a:xfrm>
            <a:custGeom>
              <a:avLst/>
              <a:gdLst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0 w 441961"/>
                <a:gd name="connsiteY2" fmla="*/ 381001 h 381001"/>
                <a:gd name="connsiteX3" fmla="*/ 220980 w 441961"/>
                <a:gd name="connsiteY3" fmla="*/ 0 h 381001"/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226187 w 441961"/>
                <a:gd name="connsiteY2" fmla="*/ 374197 h 381001"/>
                <a:gd name="connsiteX3" fmla="*/ 0 w 441961"/>
                <a:gd name="connsiteY3" fmla="*/ 381001 h 381001"/>
                <a:gd name="connsiteX4" fmla="*/ 220980 w 441961"/>
                <a:gd name="connsiteY4" fmla="*/ 0 h 381001"/>
                <a:gd name="connsiteX0" fmla="*/ 226187 w 441961"/>
                <a:gd name="connsiteY0" fmla="*/ 374197 h 465637"/>
                <a:gd name="connsiteX1" fmla="*/ 0 w 441961"/>
                <a:gd name="connsiteY1" fmla="*/ 381001 h 465637"/>
                <a:gd name="connsiteX2" fmla="*/ 220980 w 441961"/>
                <a:gd name="connsiteY2" fmla="*/ 0 h 465637"/>
                <a:gd name="connsiteX3" fmla="*/ 441961 w 441961"/>
                <a:gd name="connsiteY3" fmla="*/ 381001 h 465637"/>
                <a:gd name="connsiteX4" fmla="*/ 317627 w 441961"/>
                <a:gd name="connsiteY4" fmla="*/ 465637 h 465637"/>
                <a:gd name="connsiteX0" fmla="*/ 226187 w 441961"/>
                <a:gd name="connsiteY0" fmla="*/ 374197 h 381001"/>
                <a:gd name="connsiteX1" fmla="*/ 0 w 441961"/>
                <a:gd name="connsiteY1" fmla="*/ 381001 h 381001"/>
                <a:gd name="connsiteX2" fmla="*/ 220980 w 441961"/>
                <a:gd name="connsiteY2" fmla="*/ 0 h 381001"/>
                <a:gd name="connsiteX3" fmla="*/ 441961 w 441961"/>
                <a:gd name="connsiteY3" fmla="*/ 381001 h 381001"/>
                <a:gd name="connsiteX0" fmla="*/ 0 w 441961"/>
                <a:gd name="connsiteY0" fmla="*/ 381001 h 381001"/>
                <a:gd name="connsiteX1" fmla="*/ 220980 w 441961"/>
                <a:gd name="connsiteY1" fmla="*/ 0 h 381001"/>
                <a:gd name="connsiteX2" fmla="*/ 441961 w 441961"/>
                <a:gd name="connsiteY2" fmla="*/ 381001 h 3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1" h="381001">
                  <a:moveTo>
                    <a:pt x="0" y="381001"/>
                  </a:moveTo>
                  <a:lnTo>
                    <a:pt x="220980" y="0"/>
                  </a:lnTo>
                  <a:lnTo>
                    <a:pt x="441961" y="381001"/>
                  </a:lnTo>
                </a:path>
              </a:pathLst>
            </a:custGeom>
            <a:noFill/>
            <a:ln w="38100" cap="sq">
              <a:solidFill>
                <a:srgbClr val="FF1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6694487" y="3826329"/>
              <a:ext cx="1535811" cy="533399"/>
            </a:xfrm>
            <a:custGeom>
              <a:avLst/>
              <a:gdLst>
                <a:gd name="connsiteX0" fmla="*/ 309372 w 1535811"/>
                <a:gd name="connsiteY0" fmla="*/ 0 h 533399"/>
                <a:gd name="connsiteX1" fmla="*/ 1226440 w 1535811"/>
                <a:gd name="connsiteY1" fmla="*/ 0 h 533399"/>
                <a:gd name="connsiteX2" fmla="*/ 1535811 w 1535811"/>
                <a:gd name="connsiteY2" fmla="*/ 533399 h 533399"/>
                <a:gd name="connsiteX3" fmla="*/ 0 w 1535811"/>
                <a:gd name="connsiteY3" fmla="*/ 533399 h 533399"/>
                <a:gd name="connsiteX4" fmla="*/ 309372 w 1535811"/>
                <a:gd name="connsiteY4" fmla="*/ 0 h 5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811" h="533399">
                  <a:moveTo>
                    <a:pt x="309372" y="0"/>
                  </a:moveTo>
                  <a:lnTo>
                    <a:pt x="1226440" y="0"/>
                  </a:lnTo>
                  <a:lnTo>
                    <a:pt x="1535811" y="533399"/>
                  </a:lnTo>
                  <a:lnTo>
                    <a:pt x="0" y="533399"/>
                  </a:lnTo>
                  <a:lnTo>
                    <a:pt x="309372" y="0"/>
                  </a:lnTo>
                  <a:close/>
                </a:path>
              </a:pathLst>
            </a:custGeom>
            <a:noFill/>
            <a:ln w="38100" cap="sq">
              <a:solidFill>
                <a:srgbClr val="FF1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7012813" y="3429000"/>
              <a:ext cx="352425" cy="0"/>
            </a:xfrm>
            <a:prstGeom prst="line">
              <a:avLst/>
            </a:prstGeom>
            <a:noFill/>
            <a:ln w="38100" cap="sq">
              <a:solidFill>
                <a:srgbClr val="FF1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565263" y="3429000"/>
              <a:ext cx="352425" cy="0"/>
            </a:xfrm>
            <a:prstGeom prst="line">
              <a:avLst/>
            </a:prstGeom>
            <a:noFill/>
            <a:ln w="38100" cap="sq">
              <a:solidFill>
                <a:srgbClr val="FF1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5492825" y="3645808"/>
            <a:ext cx="1253403" cy="613478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YOU</a:t>
            </a:r>
            <a:endParaRPr lang="ko-KR" altLang="en-US" sz="72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93046" y="3061321"/>
            <a:ext cx="2052960" cy="38246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THANK </a:t>
            </a:r>
            <a:endParaRPr lang="ko-KR" altLang="en-US" sz="72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96584" y="2742864"/>
            <a:ext cx="245885" cy="24588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Segoe UI Symbol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💮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69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>
            <a:off x="4708834" y="2097890"/>
            <a:ext cx="2821385" cy="2384303"/>
          </a:xfrm>
          <a:prstGeom prst="triangle">
            <a:avLst/>
          </a:prstGeom>
          <a:noFill/>
          <a:ln w="38100" cap="sq">
            <a:solidFill>
              <a:srgbClr val="FF5B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grpSp>
        <p:nvGrpSpPr>
          <p:cNvPr id="8" name="그룹 7"/>
          <p:cNvGrpSpPr/>
          <p:nvPr/>
        </p:nvGrpSpPr>
        <p:grpSpPr>
          <a:xfrm>
            <a:off x="4969746" y="2365781"/>
            <a:ext cx="2299560" cy="1982380"/>
            <a:chOff x="6694487" y="3035753"/>
            <a:chExt cx="1535811" cy="1323975"/>
          </a:xfrm>
        </p:grpSpPr>
        <p:sp>
          <p:nvSpPr>
            <p:cNvPr id="9" name="자유형 8"/>
            <p:cNvSpPr/>
            <p:nvPr/>
          </p:nvSpPr>
          <p:spPr>
            <a:xfrm>
              <a:off x="7244270" y="3035753"/>
              <a:ext cx="441961" cy="381001"/>
            </a:xfrm>
            <a:custGeom>
              <a:avLst/>
              <a:gdLst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0 w 441961"/>
                <a:gd name="connsiteY2" fmla="*/ 381001 h 381001"/>
                <a:gd name="connsiteX3" fmla="*/ 220980 w 441961"/>
                <a:gd name="connsiteY3" fmla="*/ 0 h 381001"/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226187 w 441961"/>
                <a:gd name="connsiteY2" fmla="*/ 374197 h 381001"/>
                <a:gd name="connsiteX3" fmla="*/ 0 w 441961"/>
                <a:gd name="connsiteY3" fmla="*/ 381001 h 381001"/>
                <a:gd name="connsiteX4" fmla="*/ 220980 w 441961"/>
                <a:gd name="connsiteY4" fmla="*/ 0 h 381001"/>
                <a:gd name="connsiteX0" fmla="*/ 226187 w 441961"/>
                <a:gd name="connsiteY0" fmla="*/ 374197 h 465637"/>
                <a:gd name="connsiteX1" fmla="*/ 0 w 441961"/>
                <a:gd name="connsiteY1" fmla="*/ 381001 h 465637"/>
                <a:gd name="connsiteX2" fmla="*/ 220980 w 441961"/>
                <a:gd name="connsiteY2" fmla="*/ 0 h 465637"/>
                <a:gd name="connsiteX3" fmla="*/ 441961 w 441961"/>
                <a:gd name="connsiteY3" fmla="*/ 381001 h 465637"/>
                <a:gd name="connsiteX4" fmla="*/ 317627 w 441961"/>
                <a:gd name="connsiteY4" fmla="*/ 465637 h 465637"/>
                <a:gd name="connsiteX0" fmla="*/ 226187 w 441961"/>
                <a:gd name="connsiteY0" fmla="*/ 374197 h 381001"/>
                <a:gd name="connsiteX1" fmla="*/ 0 w 441961"/>
                <a:gd name="connsiteY1" fmla="*/ 381001 h 381001"/>
                <a:gd name="connsiteX2" fmla="*/ 220980 w 441961"/>
                <a:gd name="connsiteY2" fmla="*/ 0 h 381001"/>
                <a:gd name="connsiteX3" fmla="*/ 441961 w 441961"/>
                <a:gd name="connsiteY3" fmla="*/ 381001 h 381001"/>
                <a:gd name="connsiteX0" fmla="*/ 0 w 441961"/>
                <a:gd name="connsiteY0" fmla="*/ 381001 h 381001"/>
                <a:gd name="connsiteX1" fmla="*/ 220980 w 441961"/>
                <a:gd name="connsiteY1" fmla="*/ 0 h 381001"/>
                <a:gd name="connsiteX2" fmla="*/ 441961 w 441961"/>
                <a:gd name="connsiteY2" fmla="*/ 381001 h 3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1" h="381001">
                  <a:moveTo>
                    <a:pt x="0" y="381001"/>
                  </a:moveTo>
                  <a:lnTo>
                    <a:pt x="220980" y="0"/>
                  </a:lnTo>
                  <a:lnTo>
                    <a:pt x="441961" y="381001"/>
                  </a:lnTo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6694487" y="3826329"/>
              <a:ext cx="1535811" cy="533399"/>
            </a:xfrm>
            <a:custGeom>
              <a:avLst/>
              <a:gdLst>
                <a:gd name="connsiteX0" fmla="*/ 309372 w 1535811"/>
                <a:gd name="connsiteY0" fmla="*/ 0 h 533399"/>
                <a:gd name="connsiteX1" fmla="*/ 1226440 w 1535811"/>
                <a:gd name="connsiteY1" fmla="*/ 0 h 533399"/>
                <a:gd name="connsiteX2" fmla="*/ 1535811 w 1535811"/>
                <a:gd name="connsiteY2" fmla="*/ 533399 h 533399"/>
                <a:gd name="connsiteX3" fmla="*/ 0 w 1535811"/>
                <a:gd name="connsiteY3" fmla="*/ 533399 h 533399"/>
                <a:gd name="connsiteX4" fmla="*/ 309372 w 1535811"/>
                <a:gd name="connsiteY4" fmla="*/ 0 h 5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811" h="533399">
                  <a:moveTo>
                    <a:pt x="309372" y="0"/>
                  </a:moveTo>
                  <a:lnTo>
                    <a:pt x="1226440" y="0"/>
                  </a:lnTo>
                  <a:lnTo>
                    <a:pt x="1535811" y="533399"/>
                  </a:lnTo>
                  <a:lnTo>
                    <a:pt x="0" y="533399"/>
                  </a:lnTo>
                  <a:lnTo>
                    <a:pt x="309372" y="0"/>
                  </a:lnTo>
                  <a:close/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701281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56526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5093046" y="3061321"/>
            <a:ext cx="2052960" cy="38246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THANK 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96584" y="2742864"/>
            <a:ext cx="245885" cy="24588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Segoe UI Symbol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💮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 rot="5400000">
            <a:off x="912646" y="1927381"/>
            <a:ext cx="3991970" cy="5878789"/>
            <a:chOff x="8701520" y="1717733"/>
            <a:chExt cx="3490480" cy="5140268"/>
          </a:xfrm>
        </p:grpSpPr>
        <p:sp>
          <p:nvSpPr>
            <p:cNvPr id="39" name="이등변 삼각형 38"/>
            <p:cNvSpPr/>
            <p:nvPr/>
          </p:nvSpPr>
          <p:spPr>
            <a:xfrm rot="10800000">
              <a:off x="11193571" y="1717733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1193571" y="2574442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10694149" y="3431155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 rot="10800000">
              <a:off x="11193571" y="3431155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>
              <a:off x="11193571" y="4287866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9700365" y="5144577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 rot="10800000">
              <a:off x="8701520" y="6001288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9700365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>
              <a:off x="9200942" y="6001288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>
              <a:off x="10694149" y="5144577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11193571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/>
            <p:cNvSpPr/>
            <p:nvPr/>
          </p:nvSpPr>
          <p:spPr>
            <a:xfrm rot="10800000">
              <a:off x="10694149" y="6001288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/>
            <p:cNvSpPr/>
            <p:nvPr/>
          </p:nvSpPr>
          <p:spPr>
            <a:xfrm>
              <a:off x="11193571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0800000">
              <a:off x="10197257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/>
            <p:cNvSpPr/>
            <p:nvPr/>
          </p:nvSpPr>
          <p:spPr>
            <a:xfrm>
              <a:off x="10197260" y="6001290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11692994" y="1717734"/>
              <a:ext cx="499006" cy="856709"/>
            </a:xfrm>
            <a:custGeom>
              <a:avLst/>
              <a:gdLst>
                <a:gd name="connsiteX0" fmla="*/ 496892 w 499006"/>
                <a:gd name="connsiteY0" fmla="*/ 0 h 856709"/>
                <a:gd name="connsiteX1" fmla="*/ 499006 w 499006"/>
                <a:gd name="connsiteY1" fmla="*/ 3645 h 856709"/>
                <a:gd name="connsiteX2" fmla="*/ 499006 w 499006"/>
                <a:gd name="connsiteY2" fmla="*/ 856709 h 856709"/>
                <a:gd name="connsiteX3" fmla="*/ 0 w 499006"/>
                <a:gd name="connsiteY3" fmla="*/ 856709 h 856709"/>
                <a:gd name="connsiteX4" fmla="*/ 496892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496892" y="0"/>
                  </a:moveTo>
                  <a:lnTo>
                    <a:pt x="499006" y="3645"/>
                  </a:lnTo>
                  <a:lnTo>
                    <a:pt x="499006" y="856709"/>
                  </a:lnTo>
                  <a:lnTo>
                    <a:pt x="0" y="856709"/>
                  </a:lnTo>
                  <a:lnTo>
                    <a:pt x="496892" y="0"/>
                  </a:lnTo>
                  <a:close/>
                </a:path>
              </a:pathLst>
            </a:cu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1692994" y="2574445"/>
              <a:ext cx="499006" cy="856709"/>
            </a:xfrm>
            <a:custGeom>
              <a:avLst/>
              <a:gdLst>
                <a:gd name="connsiteX0" fmla="*/ 0 w 499006"/>
                <a:gd name="connsiteY0" fmla="*/ 0 h 856709"/>
                <a:gd name="connsiteX1" fmla="*/ 499006 w 499006"/>
                <a:gd name="connsiteY1" fmla="*/ 0 h 856709"/>
                <a:gd name="connsiteX2" fmla="*/ 499006 w 499006"/>
                <a:gd name="connsiteY2" fmla="*/ 853064 h 856709"/>
                <a:gd name="connsiteX3" fmla="*/ 496892 w 499006"/>
                <a:gd name="connsiteY3" fmla="*/ 856709 h 856709"/>
                <a:gd name="connsiteX4" fmla="*/ 0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0" y="0"/>
                  </a:moveTo>
                  <a:lnTo>
                    <a:pt x="499006" y="0"/>
                  </a:lnTo>
                  <a:lnTo>
                    <a:pt x="499006" y="853064"/>
                  </a:lnTo>
                  <a:lnTo>
                    <a:pt x="496892" y="856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703819-67BA-4815-B575-ACCF8BF2E910}"/>
              </a:ext>
            </a:extLst>
          </p:cNvPr>
          <p:cNvSpPr/>
          <p:nvPr/>
        </p:nvSpPr>
        <p:spPr>
          <a:xfrm>
            <a:off x="5469298" y="3649911"/>
            <a:ext cx="1253403" cy="613478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YOU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2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주제 소개</a:t>
            </a:r>
            <a:endParaRPr lang="en-US" altLang="ko-KR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001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66DFE8-3289-4FC6-92D5-D050B3156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7" y="1628800"/>
            <a:ext cx="4056112" cy="4056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5570228" y="2526576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L-POINT </a:t>
            </a:r>
            <a:r>
              <a:rPr lang="ko-KR" altLang="en-US" dirty="0"/>
              <a:t>고객의 사용 내역을 분석을 통하여</a:t>
            </a:r>
            <a:endParaRPr lang="en-US" altLang="ko-KR" dirty="0"/>
          </a:p>
          <a:p>
            <a:r>
              <a:rPr lang="ko-KR" altLang="en-US" dirty="0"/>
              <a:t>나이대별 고객에게 맞는 마케팅 전략 제시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25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분석의 방향성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001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2432704" y="594177"/>
            <a:ext cx="1502334" cy="1568796"/>
            <a:chOff x="1803479" y="3668861"/>
            <a:chExt cx="1502334" cy="1568796"/>
          </a:xfrm>
        </p:grpSpPr>
        <p:sp>
          <p:nvSpPr>
            <p:cNvPr id="124" name="눈물 방울 123"/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803479" y="4037328"/>
              <a:ext cx="1502334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어떤 품목이 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많이 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팔렸나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4" name="타원 103"/>
          <p:cNvSpPr/>
          <p:nvPr/>
        </p:nvSpPr>
        <p:spPr>
          <a:xfrm>
            <a:off x="950276" y="4659971"/>
            <a:ext cx="1101668" cy="10970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총 </a:t>
            </a:r>
            <a:endParaRPr lang="en-US" altLang="ko-KR" dirty="0"/>
          </a:p>
          <a:p>
            <a:pPr algn="ctr"/>
            <a:r>
              <a:rPr lang="ko-KR" altLang="en-US" dirty="0"/>
              <a:t>판매금액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869338" y="4623226"/>
            <a:ext cx="10372386" cy="1174344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이등변 삼각형 111"/>
          <p:cNvSpPr/>
          <p:nvPr/>
        </p:nvSpPr>
        <p:spPr>
          <a:xfrm rot="16200000" flipV="1">
            <a:off x="7143883" y="5101722"/>
            <a:ext cx="331879" cy="274280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 rot="10800000" flipV="1">
            <a:off x="6161999" y="518080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 rot="10800000" flipV="1">
            <a:off x="6531477" y="517064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 rot="10800000" flipV="1">
            <a:off x="6880635" y="516048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7F0D972-F682-4E95-A7A7-49762A30B785}"/>
              </a:ext>
            </a:extLst>
          </p:cNvPr>
          <p:cNvSpPr/>
          <p:nvPr/>
        </p:nvSpPr>
        <p:spPr>
          <a:xfrm>
            <a:off x="3154670" y="4630118"/>
            <a:ext cx="1101668" cy="11407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품</a:t>
            </a:r>
            <a:endParaRPr lang="en-US" altLang="ko-KR" dirty="0"/>
          </a:p>
          <a:p>
            <a:pPr algn="ctr"/>
            <a:r>
              <a:rPr lang="ko-KR" altLang="en-US" dirty="0"/>
              <a:t>목</a:t>
            </a:r>
            <a:endParaRPr lang="en-US" altLang="ko-KR" dirty="0"/>
          </a:p>
          <a:p>
            <a:pPr algn="ctr"/>
            <a:r>
              <a:rPr lang="ko-KR" altLang="en-US" dirty="0"/>
              <a:t>별</a:t>
            </a:r>
            <a:endParaRPr lang="en-US" altLang="ko-KR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FC40089-CF4A-4DF2-A90B-B959F85F1884}"/>
              </a:ext>
            </a:extLst>
          </p:cNvPr>
          <p:cNvSpPr/>
          <p:nvPr/>
        </p:nvSpPr>
        <p:spPr>
          <a:xfrm>
            <a:off x="5364216" y="4680163"/>
            <a:ext cx="1101668" cy="10970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업</a:t>
            </a:r>
            <a:endParaRPr lang="en-US" altLang="ko-KR" dirty="0"/>
          </a:p>
          <a:p>
            <a:pPr algn="ctr"/>
            <a:r>
              <a:rPr lang="ko-KR" altLang="en-US" dirty="0"/>
              <a:t>종</a:t>
            </a:r>
            <a:endParaRPr lang="en-US" altLang="ko-KR" dirty="0"/>
          </a:p>
          <a:p>
            <a:pPr algn="ctr"/>
            <a:r>
              <a:rPr lang="ko-KR" altLang="en-US" dirty="0"/>
              <a:t>별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30F3AE8-749D-4129-80BC-884DB4C90731}"/>
              </a:ext>
            </a:extLst>
          </p:cNvPr>
          <p:cNvSpPr/>
          <p:nvPr/>
        </p:nvSpPr>
        <p:spPr>
          <a:xfrm>
            <a:off x="7573762" y="4673825"/>
            <a:ext cx="1326747" cy="10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총</a:t>
            </a:r>
            <a:endParaRPr lang="en-US" altLang="ko-KR" dirty="0"/>
          </a:p>
          <a:p>
            <a:pPr algn="ctr"/>
            <a:r>
              <a:rPr lang="ko-KR" altLang="en-US" dirty="0"/>
              <a:t>매출액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E3779B2-1C8D-4DE4-921E-A7660FC32120}"/>
              </a:ext>
            </a:extLst>
          </p:cNvPr>
          <p:cNvSpPr/>
          <p:nvPr/>
        </p:nvSpPr>
        <p:spPr>
          <a:xfrm>
            <a:off x="9858988" y="4643972"/>
            <a:ext cx="1326747" cy="1113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총</a:t>
            </a:r>
            <a:endParaRPr lang="en-US" altLang="ko-KR" dirty="0"/>
          </a:p>
          <a:p>
            <a:pPr algn="ctr"/>
            <a:r>
              <a:rPr lang="ko-KR" altLang="en-US" dirty="0"/>
              <a:t>매출액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A4B80E3-8524-422A-9FCA-1840982F6759}"/>
              </a:ext>
            </a:extLst>
          </p:cNvPr>
          <p:cNvSpPr/>
          <p:nvPr/>
        </p:nvSpPr>
        <p:spPr>
          <a:xfrm rot="10800000" flipV="1">
            <a:off x="8935679" y="517064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F8DA9A1-9D9E-4620-A02E-FE785A056D2E}"/>
              </a:ext>
            </a:extLst>
          </p:cNvPr>
          <p:cNvSpPr/>
          <p:nvPr/>
        </p:nvSpPr>
        <p:spPr>
          <a:xfrm rot="10800000" flipV="1">
            <a:off x="9284837" y="517064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3AD422E-C4EB-4D5D-A659-695FF0A0A303}"/>
              </a:ext>
            </a:extLst>
          </p:cNvPr>
          <p:cNvSpPr/>
          <p:nvPr/>
        </p:nvSpPr>
        <p:spPr>
          <a:xfrm rot="10800000" flipV="1">
            <a:off x="9633995" y="516048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E04E7BD-A7CF-4BA6-9552-26D22B70BD32}"/>
              </a:ext>
            </a:extLst>
          </p:cNvPr>
          <p:cNvSpPr/>
          <p:nvPr/>
        </p:nvSpPr>
        <p:spPr>
          <a:xfrm rot="10800000" flipV="1">
            <a:off x="2179279" y="517064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71109F7-F6BA-48E5-8D54-66F8713ADEC0}"/>
              </a:ext>
            </a:extLst>
          </p:cNvPr>
          <p:cNvSpPr/>
          <p:nvPr/>
        </p:nvSpPr>
        <p:spPr>
          <a:xfrm rot="10800000" flipV="1">
            <a:off x="2528437" y="517064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B5858DF-6297-4986-B4EF-D693FD362801}"/>
              </a:ext>
            </a:extLst>
          </p:cNvPr>
          <p:cNvSpPr/>
          <p:nvPr/>
        </p:nvSpPr>
        <p:spPr>
          <a:xfrm rot="10800000" flipV="1">
            <a:off x="2877595" y="516048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5212108-432D-4C6D-B215-5FBD2BF2DA99}"/>
              </a:ext>
            </a:extLst>
          </p:cNvPr>
          <p:cNvSpPr/>
          <p:nvPr/>
        </p:nvSpPr>
        <p:spPr>
          <a:xfrm rot="10800000" flipV="1">
            <a:off x="4353519" y="517064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1477094-65DF-4D0D-9907-A43F03C2391F}"/>
              </a:ext>
            </a:extLst>
          </p:cNvPr>
          <p:cNvSpPr/>
          <p:nvPr/>
        </p:nvSpPr>
        <p:spPr>
          <a:xfrm rot="10800000" flipV="1">
            <a:off x="4702677" y="517064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EE64473-6C66-4A39-9069-91F820A24DBD}"/>
              </a:ext>
            </a:extLst>
          </p:cNvPr>
          <p:cNvSpPr/>
          <p:nvPr/>
        </p:nvSpPr>
        <p:spPr>
          <a:xfrm rot="10800000" flipV="1">
            <a:off x="5051835" y="516048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908AD3F-0BF1-4E8D-9C24-B4C318715032}"/>
              </a:ext>
            </a:extLst>
          </p:cNvPr>
          <p:cNvGrpSpPr/>
          <p:nvPr/>
        </p:nvGrpSpPr>
        <p:grpSpPr>
          <a:xfrm>
            <a:off x="12407944" y="1666447"/>
            <a:ext cx="1632178" cy="1538018"/>
            <a:chOff x="1738558" y="3668861"/>
            <a:chExt cx="1632178" cy="1538018"/>
          </a:xfrm>
        </p:grpSpPr>
        <p:sp>
          <p:nvSpPr>
            <p:cNvPr id="62" name="눈물 방울 61">
              <a:extLst>
                <a:ext uri="{FF2B5EF4-FFF2-40B4-BE49-F238E27FC236}">
                  <a16:creationId xmlns:a16="http://schemas.microsoft.com/office/drawing/2014/main" id="{BDABCA2B-E894-42B6-96DD-E7B4909851D4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027AB54-2F90-4EE6-B1D5-9C50E8C532A3}"/>
                </a:ext>
              </a:extLst>
            </p:cNvPr>
            <p:cNvSpPr/>
            <p:nvPr/>
          </p:nvSpPr>
          <p:spPr>
            <a:xfrm>
              <a:off x="1738558" y="4037328"/>
              <a:ext cx="1632178" cy="1169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어떤 업종에서 </a:t>
              </a:r>
              <a:endPara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많이 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팔렸나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C913C39-DE0F-48C1-A208-E994CF670B5B}"/>
              </a:ext>
            </a:extLst>
          </p:cNvPr>
          <p:cNvGrpSpPr/>
          <p:nvPr/>
        </p:nvGrpSpPr>
        <p:grpSpPr>
          <a:xfrm>
            <a:off x="7582739" y="2889850"/>
            <a:ext cx="1317770" cy="1317770"/>
            <a:chOff x="1895761" y="3668861"/>
            <a:chExt cx="1317770" cy="1317770"/>
          </a:xfrm>
        </p:grpSpPr>
        <p:sp>
          <p:nvSpPr>
            <p:cNvPr id="65" name="눈물 방울 64">
              <a:extLst>
                <a:ext uri="{FF2B5EF4-FFF2-40B4-BE49-F238E27FC236}">
                  <a16:creationId xmlns:a16="http://schemas.microsoft.com/office/drawing/2014/main" id="{28FBE399-D659-454D-B936-57E7635E1E13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CBF849B-2265-4919-8DAB-95D86B0CB9FF}"/>
                </a:ext>
              </a:extLst>
            </p:cNvPr>
            <p:cNvSpPr/>
            <p:nvPr/>
          </p:nvSpPr>
          <p:spPr>
            <a:xfrm>
              <a:off x="2000647" y="4217543"/>
              <a:ext cx="11079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시간대별</a:t>
              </a:r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9D686C7-37EF-4497-9963-521A2D51AA90}"/>
              </a:ext>
            </a:extLst>
          </p:cNvPr>
          <p:cNvGrpSpPr/>
          <p:nvPr/>
        </p:nvGrpSpPr>
        <p:grpSpPr>
          <a:xfrm>
            <a:off x="9863476" y="2889850"/>
            <a:ext cx="1317770" cy="1317770"/>
            <a:chOff x="1895761" y="3668861"/>
            <a:chExt cx="1317770" cy="1317770"/>
          </a:xfrm>
        </p:grpSpPr>
        <p:sp>
          <p:nvSpPr>
            <p:cNvPr id="68" name="눈물 방울 67">
              <a:extLst>
                <a:ext uri="{FF2B5EF4-FFF2-40B4-BE49-F238E27FC236}">
                  <a16:creationId xmlns:a16="http://schemas.microsoft.com/office/drawing/2014/main" id="{7388C5C5-187B-48D3-924A-8F4A0E10E978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B229B82-C4D2-4315-B5A3-0987067DF5E9}"/>
                </a:ext>
              </a:extLst>
            </p:cNvPr>
            <p:cNvSpPr/>
            <p:nvPr/>
          </p:nvSpPr>
          <p:spPr>
            <a:xfrm>
              <a:off x="2231480" y="4213092"/>
              <a:ext cx="646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월별</a:t>
              </a:r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F129B0C2-ED23-43F3-B004-4A9E90D032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9" y="1344236"/>
            <a:ext cx="37909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0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장바구니 분석</a:t>
            </a:r>
            <a:r>
              <a:rPr lang="en-US" altLang="ko-KR" sz="2400" b="1" dirty="0" smtClean="0">
                <a:solidFill>
                  <a:schemeClr val="bg1"/>
                </a:solidFill>
                <a:ea typeface="나눔바른고딕" panose="020B0603020101020101"/>
              </a:rPr>
              <a:t>(Market Basket Analysis)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4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92620" y="2239817"/>
            <a:ext cx="10416548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ea typeface="나눔바른고딕" panose="020B0603020101020101"/>
              </a:rPr>
              <a:t>하나의 장바구니는 고객이 한 번의 구매에서 산 물건을 알려준다 이를 통해 어떤 물품들이 함께 구매되는 경향이 있는지 분석하여 패턴 및 연관 규칙을 분석하는 기법</a:t>
            </a:r>
            <a:endParaRPr lang="ko-KR" altLang="en-US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ea typeface="나눔바른고딕" panose="020B0603020101020101"/>
              </a:rPr>
              <a:t>월마트는</a:t>
            </a:r>
            <a:r>
              <a:rPr lang="ko-KR" altLang="en-US" sz="2000" b="1" dirty="0" smtClean="0">
                <a:ea typeface="나눔바른고딕" panose="020B0603020101020101"/>
              </a:rPr>
              <a:t> 장바구니 분석을 통해 </a:t>
            </a:r>
            <a:r>
              <a:rPr lang="en-US" altLang="ko-KR" sz="2000" b="1" dirty="0" smtClean="0">
                <a:ea typeface="나눔바른고딕" panose="020B0603020101020101"/>
              </a:rPr>
              <a:t>‘</a:t>
            </a:r>
            <a:r>
              <a:rPr lang="ko-KR" altLang="en-US" sz="2000" b="1" dirty="0" smtClean="0">
                <a:ea typeface="나눔바른고딕" panose="020B0603020101020101"/>
              </a:rPr>
              <a:t>맥주와 기저귀</a:t>
            </a:r>
            <a:r>
              <a:rPr lang="en-US" altLang="ko-KR" sz="2000" b="1" dirty="0" smtClean="0">
                <a:ea typeface="나눔바른고딕" panose="020B0603020101020101"/>
              </a:rPr>
              <a:t>’</a:t>
            </a:r>
            <a:r>
              <a:rPr lang="ko-KR" altLang="en-US" sz="2000" b="1" dirty="0" smtClean="0">
                <a:ea typeface="나눔바른고딕" panose="020B0603020101020101"/>
              </a:rPr>
              <a:t>의 연관규칙을 발견하였고 마케팅 활동으로 활용</a:t>
            </a:r>
            <a:endParaRPr lang="ko-KR" altLang="en-US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 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33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장바구니 분석</a:t>
            </a:r>
            <a:r>
              <a:rPr lang="en-US" altLang="ko-KR" sz="2400" b="1" dirty="0" smtClean="0">
                <a:solidFill>
                  <a:schemeClr val="bg1"/>
                </a:solidFill>
                <a:ea typeface="나눔바른고딕" panose="020B0603020101020101"/>
              </a:rPr>
              <a:t>(Market Basket Analysis)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92620" y="2239817"/>
            <a:ext cx="104165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455093"/>
            <a:ext cx="6035496" cy="3246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85984" y="4293096"/>
            <a:ext cx="1110398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ea typeface="나눔바른고딕" panose="020B0603020101020101"/>
              </a:rPr>
              <a:t>장바구니 분석은 하나의 기법을 지칭하는 것은 아님</a:t>
            </a:r>
            <a:endParaRPr lang="en-US" altLang="ko-KR" sz="2000" b="1" dirty="0" smtClean="0">
              <a:ea typeface="나눔바른고딕" panose="020B0603020101020101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ea typeface="나눔바른고딕" panose="020B0603020101020101"/>
              </a:rPr>
              <a:t>POS </a:t>
            </a:r>
            <a:r>
              <a:rPr lang="ko-KR" altLang="en-US" sz="2000" b="1" dirty="0">
                <a:ea typeface="나눔바른고딕" panose="020B0603020101020101"/>
              </a:rPr>
              <a:t>거래 데이터를 이해하는 것과 관련된 여러 분석을 </a:t>
            </a:r>
            <a:r>
              <a:rPr lang="ko-KR" altLang="en-US" sz="2000" b="1" dirty="0" smtClean="0">
                <a:ea typeface="나눔바른고딕" panose="020B0603020101020101"/>
              </a:rPr>
              <a:t>통칭</a:t>
            </a:r>
            <a:endParaRPr lang="en-US" altLang="ko-KR" sz="2000" b="1" dirty="0" smtClean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ea typeface="나눔바른고딕" panose="020B0603020101020101"/>
              </a:rPr>
              <a:t>분석한 정보를 바탕으로 상품의 배치</a:t>
            </a:r>
            <a:r>
              <a:rPr lang="en-US" altLang="ko-KR" sz="2000" b="1" dirty="0" smtClean="0">
                <a:ea typeface="나눔바른고딕" panose="020B0603020101020101"/>
              </a:rPr>
              <a:t>, </a:t>
            </a:r>
            <a:r>
              <a:rPr lang="ko-KR" altLang="en-US" sz="2000" b="1" dirty="0" smtClean="0">
                <a:ea typeface="나눔바른고딕" panose="020B0603020101020101"/>
              </a:rPr>
              <a:t>특정 상품에 대한 행사 여부</a:t>
            </a:r>
            <a:r>
              <a:rPr lang="en-US" altLang="ko-KR" sz="2000" b="1" dirty="0" smtClean="0">
                <a:ea typeface="나눔바른고딕" panose="020B0603020101020101"/>
              </a:rPr>
              <a:t>, </a:t>
            </a:r>
            <a:r>
              <a:rPr lang="ko-KR" altLang="en-US" sz="2000" b="1" dirty="0" smtClean="0">
                <a:ea typeface="나눔바른고딕" panose="020B0603020101020101"/>
              </a:rPr>
              <a:t>쿠폰 발행 등 마케팅 방법으로의 활용이 가능함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26" y="1455114"/>
            <a:ext cx="5226961" cy="319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3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52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장바구니 분석</a:t>
            </a:r>
            <a:r>
              <a:rPr lang="en-US" altLang="ko-KR" sz="2400" b="1" dirty="0" smtClean="0">
                <a:solidFill>
                  <a:schemeClr val="bg1"/>
                </a:solidFill>
                <a:ea typeface="나눔바른고딕" panose="020B0603020101020101"/>
              </a:rPr>
              <a:t>(Market Basket Analysis)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92620" y="2239817"/>
            <a:ext cx="104165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698320" y="4335609"/>
            <a:ext cx="11103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ea typeface="나눔바른고딕" panose="020B0603020101020101"/>
              </a:rPr>
              <a:t>오렌지 주스와 소다의 같이 팔리는 경우가 많다</a:t>
            </a:r>
            <a:endParaRPr lang="en-US" altLang="ko-KR" sz="2000" b="1" dirty="0" smtClean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ea typeface="나눔바른고딕" panose="020B0603020101020101"/>
              </a:rPr>
              <a:t>주방 세제는 우유와 같이 팔리지 않는다</a:t>
            </a:r>
            <a:endParaRPr lang="en-US" altLang="ko-KR" sz="2000" b="1" dirty="0" smtClean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ea typeface="나눔바른고딕" panose="020B0603020101020101"/>
              </a:rPr>
              <a:t>우유는 소다 혹은 주방세제와 같이 팔리지 않는다</a:t>
            </a:r>
            <a:endParaRPr lang="ko-KR" altLang="en-US" dirty="0">
              <a:ea typeface="나눔바른고딕" panose="020B0603020101020101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920574"/>
            <a:ext cx="5583545" cy="20957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06" y="1953287"/>
            <a:ext cx="478221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2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 smtClean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621346" y="1517568"/>
            <a:ext cx="1110398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lvl="0" fontAlgn="base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                                   고객의 최근성</a:t>
            </a:r>
            <a:r>
              <a:rPr lang="en-US" altLang="ko-KR" sz="2000" b="1" dirty="0" smtClean="0">
                <a:ea typeface="나눔바른고딕" panose="020B0603020101020101"/>
              </a:rPr>
              <a:t>(</a:t>
            </a:r>
            <a:r>
              <a:rPr lang="en-US" altLang="ko-KR" sz="2000" b="1" dirty="0" err="1" smtClean="0">
                <a:ea typeface="나눔바른고딕" panose="020B0603020101020101"/>
              </a:rPr>
              <a:t>Recency</a:t>
            </a:r>
            <a:r>
              <a:rPr lang="en-US" altLang="ko-KR" sz="2000" b="1" dirty="0" smtClean="0">
                <a:ea typeface="나눔바른고딕" panose="020B0603020101020101"/>
              </a:rPr>
              <a:t>)</a:t>
            </a:r>
          </a:p>
          <a:p>
            <a:pPr lvl="0" fontAlgn="base"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  </a:t>
            </a:r>
            <a:r>
              <a:rPr lang="ko-KR" altLang="en-US" sz="2000" b="1" dirty="0" smtClean="0">
                <a:ea typeface="나눔바른고딕" panose="020B0603020101020101"/>
              </a:rPr>
              <a:t>                                 고객의 </a:t>
            </a:r>
            <a:r>
              <a:rPr lang="ko-KR" altLang="en-US" sz="2000" b="1" dirty="0" err="1" smtClean="0">
                <a:ea typeface="나눔바른고딕" panose="020B0603020101020101"/>
              </a:rPr>
              <a:t>구매빈도</a:t>
            </a:r>
            <a:r>
              <a:rPr lang="en-US" altLang="ko-KR" sz="2000" b="1" dirty="0" smtClean="0">
                <a:ea typeface="나눔바른고딕" panose="020B0603020101020101"/>
              </a:rPr>
              <a:t>(Frequency)</a:t>
            </a:r>
          </a:p>
          <a:p>
            <a:pPr lvl="0" fontAlgn="base">
              <a:lnSpc>
                <a:spcPct val="150000"/>
              </a:lnSpc>
            </a:pPr>
            <a:r>
              <a:rPr lang="ko-KR" altLang="en-US" sz="2000" b="1" dirty="0" smtClean="0">
                <a:ea typeface="나눔바른고딕" panose="020B0603020101020101"/>
              </a:rPr>
              <a:t>                                   고객의 구매금액</a:t>
            </a:r>
            <a:r>
              <a:rPr lang="en-US" altLang="ko-KR" sz="2000" b="1" dirty="0" smtClean="0">
                <a:ea typeface="나눔바른고딕" panose="020B0603020101020101"/>
              </a:rPr>
              <a:t>(Monetary)</a:t>
            </a: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ea typeface="나눔바른고딕" panose="020B0603020101020101"/>
              </a:rPr>
              <a:t>세가지 변수를 측정한 지표를 바탕으로 고객이 기업에 가져다 주는 수익에 얼마나 기여하는지를 분석하는 기법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ea typeface="나눔바른고딕" panose="020B0603020101020101"/>
              </a:rPr>
              <a:t>RFM </a:t>
            </a:r>
            <a:r>
              <a:rPr lang="ko-KR" altLang="en-US" sz="2000" b="1" dirty="0" smtClean="0">
                <a:ea typeface="나눔바른고딕" panose="020B0603020101020101"/>
              </a:rPr>
              <a:t>모형은 다양한 고객가치 측정 지표들 가운데 재무적인 가치 측정 뿐만 아니라</a:t>
            </a:r>
            <a:r>
              <a:rPr lang="en-US" altLang="ko-KR" sz="2000" b="1" dirty="0" smtClean="0">
                <a:ea typeface="나눔바른고딕" panose="020B0603020101020101"/>
              </a:rPr>
              <a:t>, </a:t>
            </a:r>
            <a:r>
              <a:rPr lang="ko-KR" altLang="en-US" sz="2000" b="1" dirty="0" smtClean="0">
                <a:ea typeface="나눔바른고딕" panose="020B0603020101020101"/>
              </a:rPr>
              <a:t>관계 활동에 대한 질적 측면도 함께 고려한 고객가치 평가 모형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33626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6200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고객가치분석</a:t>
            </a:r>
            <a:r>
              <a:rPr lang="en-US" altLang="ko-KR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(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Recency</a:t>
            </a:r>
            <a:r>
              <a:rPr lang="en-US" altLang="ko-KR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/Frequency/Monetary</a:t>
            </a:r>
            <a:r>
              <a:rPr lang="en-US" altLang="ko-KR" sz="2400" b="1" dirty="0" smtClean="0">
                <a:solidFill>
                  <a:schemeClr val="bg1"/>
                </a:solidFill>
                <a:ea typeface="나눔바른고딕" panose="020B0603020101020101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479376" y="1844824"/>
            <a:ext cx="11103980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구매 </a:t>
            </a:r>
            <a:r>
              <a:rPr lang="ko-KR" altLang="en-US" b="1" dirty="0"/>
              <a:t>최근성</a:t>
            </a:r>
            <a:r>
              <a:rPr lang="en-US" altLang="ko-KR" b="1" dirty="0"/>
              <a:t>(</a:t>
            </a:r>
            <a:r>
              <a:rPr lang="en-US" altLang="ko-KR" b="1" dirty="0" err="1"/>
              <a:t>Recency</a:t>
            </a:r>
            <a:r>
              <a:rPr lang="en-US" altLang="ko-KR" b="1" dirty="0" smtClean="0"/>
              <a:t>)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고객의 마지막 구매 시점이 </a:t>
            </a:r>
            <a:r>
              <a:rPr lang="ko-KR" altLang="en-US" dirty="0" smtClean="0"/>
              <a:t>언제인지를 나타내는</a:t>
            </a:r>
            <a:r>
              <a:rPr lang="ko-KR" altLang="en-US" dirty="0"/>
              <a:t> 변수로써 산업에 </a:t>
            </a:r>
            <a:r>
              <a:rPr lang="ko-KR" altLang="en-US" dirty="0" smtClean="0"/>
              <a:t>따라 다소 </a:t>
            </a:r>
            <a:r>
              <a:rPr lang="ko-KR" altLang="en-US" dirty="0"/>
              <a:t>차이가 </a:t>
            </a:r>
            <a:r>
              <a:rPr lang="ko-KR" altLang="en-US" dirty="0" smtClean="0"/>
              <a:t>있지만 일반적으로 </a:t>
            </a:r>
            <a:r>
              <a:rPr lang="ko-KR" altLang="en-US" dirty="0"/>
              <a:t>최근에 구매한 </a:t>
            </a:r>
            <a:r>
              <a:rPr lang="ko-KR" altLang="en-US" dirty="0" smtClean="0"/>
              <a:t>고객일수록 현재의 </a:t>
            </a:r>
            <a:r>
              <a:rPr lang="ko-KR" altLang="en-US" dirty="0"/>
              <a:t>관계가 </a:t>
            </a:r>
            <a:r>
              <a:rPr lang="ko-KR" altLang="en-US" dirty="0" smtClean="0"/>
              <a:t>유의</a:t>
            </a:r>
            <a:r>
              <a:rPr lang="ko-KR" altLang="en-US" dirty="0"/>
              <a:t>미</a:t>
            </a:r>
            <a:r>
              <a:rPr lang="ko-KR" altLang="en-US" dirty="0" smtClean="0"/>
              <a:t>하다고 판단할 </a:t>
            </a:r>
            <a:r>
              <a:rPr lang="ko-KR" altLang="en-US" dirty="0"/>
              <a:t>수 </a:t>
            </a:r>
            <a:r>
              <a:rPr lang="ko-KR" altLang="en-US" dirty="0" smtClean="0"/>
              <a:t>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2. </a:t>
            </a:r>
            <a:r>
              <a:rPr lang="ko-KR" altLang="en-US" b="1" dirty="0"/>
              <a:t>구매 빈도</a:t>
            </a:r>
            <a:r>
              <a:rPr lang="en-US" altLang="ko-KR" b="1" dirty="0"/>
              <a:t>(Frequency</a:t>
            </a:r>
            <a:r>
              <a:rPr lang="en-US" altLang="ko-KR" b="1" dirty="0" smtClean="0"/>
              <a:t>)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고객이 정해진 기간 </a:t>
            </a:r>
            <a:r>
              <a:rPr lang="ko-KR" altLang="en-US" dirty="0" smtClean="0"/>
              <a:t>동안 얼마나 </a:t>
            </a:r>
            <a:r>
              <a:rPr lang="ko-KR" altLang="en-US" dirty="0"/>
              <a:t>자주 </a:t>
            </a:r>
            <a:r>
              <a:rPr lang="ko-KR" altLang="en-US" dirty="0" smtClean="0"/>
              <a:t>구매 했는지를 나타내는 </a:t>
            </a:r>
            <a:r>
              <a:rPr lang="ko-KR" altLang="en-US" dirty="0"/>
              <a:t>변수로써 동일한 기간 </a:t>
            </a:r>
            <a:r>
              <a:rPr lang="ko-KR" altLang="en-US" dirty="0" smtClean="0"/>
              <a:t>동안 </a:t>
            </a:r>
            <a:r>
              <a:rPr lang="ko-KR" altLang="en-US" dirty="0" err="1" smtClean="0"/>
              <a:t>구매횟수가</a:t>
            </a:r>
            <a:r>
              <a:rPr lang="ko-KR" altLang="en-US" dirty="0" smtClean="0"/>
              <a:t> </a:t>
            </a:r>
            <a:r>
              <a:rPr lang="ko-KR" altLang="en-US" dirty="0"/>
              <a:t>많을수록 높은 점수가 부과되며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고객의 </a:t>
            </a:r>
            <a:r>
              <a:rPr lang="ko-KR" altLang="en-US" dirty="0"/>
              <a:t>구매</a:t>
            </a:r>
            <a:r>
              <a:rPr lang="en-US" altLang="ko-KR" dirty="0"/>
              <a:t>/</a:t>
            </a:r>
            <a:r>
              <a:rPr lang="ko-KR" altLang="en-US" dirty="0" smtClean="0"/>
              <a:t>이용활동성을 판단할 </a:t>
            </a:r>
            <a:r>
              <a:rPr lang="ko-KR" altLang="en-US" dirty="0"/>
              <a:t>수 </a:t>
            </a:r>
            <a:r>
              <a:rPr lang="ko-KR" altLang="en-US" dirty="0" smtClean="0"/>
              <a:t>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3. </a:t>
            </a:r>
            <a:r>
              <a:rPr lang="ko-KR" altLang="en-US" b="1" dirty="0"/>
              <a:t>구매 금액</a:t>
            </a:r>
            <a:r>
              <a:rPr lang="en-US" altLang="ko-KR" b="1" dirty="0"/>
              <a:t>(Monetary</a:t>
            </a:r>
            <a:r>
              <a:rPr lang="en-US" altLang="ko-KR" b="1" dirty="0" smtClean="0"/>
              <a:t>)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일정 기간 동안에 고객의 총 </a:t>
            </a:r>
            <a:r>
              <a:rPr lang="ko-KR" altLang="en-US" dirty="0" smtClean="0"/>
              <a:t>구매 금액을 나타내는</a:t>
            </a:r>
            <a:r>
              <a:rPr lang="ko-KR" altLang="en-US" dirty="0"/>
              <a:t> 변수로써 구매액이 높을 </a:t>
            </a:r>
            <a:r>
              <a:rPr lang="ko-KR" altLang="en-US" dirty="0" smtClean="0"/>
              <a:t>수록 높은 </a:t>
            </a:r>
            <a:r>
              <a:rPr lang="ko-KR" altLang="en-US" dirty="0"/>
              <a:t>점수를 획득할 수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지나치게 </a:t>
            </a:r>
            <a:r>
              <a:rPr lang="ko-KR" altLang="en-US" dirty="0"/>
              <a:t>높은 구매액이 존재할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RFM </a:t>
            </a:r>
            <a:r>
              <a:rPr lang="ko-KR" altLang="en-US" dirty="0"/>
              <a:t>지수 </a:t>
            </a:r>
            <a:r>
              <a:rPr lang="ko-KR" altLang="en-US" dirty="0" smtClean="0"/>
              <a:t>측정 시</a:t>
            </a:r>
            <a:r>
              <a:rPr lang="ko-KR" altLang="en-US" dirty="0"/>
              <a:t> 상한선을 두는 </a:t>
            </a:r>
            <a:r>
              <a:rPr lang="ko-KR" altLang="en-US" dirty="0" smtClean="0"/>
              <a:t>것이 전체적인 </a:t>
            </a:r>
            <a:r>
              <a:rPr lang="ko-KR" altLang="en-US" dirty="0"/>
              <a:t>지수 왜곡을 방지할 수 </a:t>
            </a:r>
            <a:r>
              <a:rPr lang="ko-KR" altLang="en-US" dirty="0" smtClean="0"/>
              <a:t>있음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b="1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29472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latinLnBrk="0">
          <a:lnSpc>
            <a:spcPct val="120000"/>
          </a:lnSpc>
          <a:defRPr sz="1600" dirty="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</a:gradFill>
            <a:latin typeface="나눔바른고딕 Light" panose="020B0603020101020101" pitchFamily="50" charset="-127"/>
            <a:ea typeface="나눔바른고딕 Light" panose="020B0603020101020101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718</Words>
  <Application>Microsoft Office PowerPoint</Application>
  <PresentationFormat>와이드스크린</PresentationFormat>
  <Paragraphs>158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나눔바른고딕</vt:lpstr>
      <vt:lpstr>나눔바른고딕 Light</vt:lpstr>
      <vt:lpstr>맑은 고딕</vt:lpstr>
      <vt:lpstr>Arial</vt:lpstr>
      <vt:lpstr>Segoe UI</vt:lpstr>
      <vt:lpstr>Segoe UI 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황준수</dc:creator>
  <cp:lastModifiedBy>Windows 사용자</cp:lastModifiedBy>
  <cp:revision>58</cp:revision>
  <dcterms:created xsi:type="dcterms:W3CDTF">2016-03-27T17:27:10Z</dcterms:created>
  <dcterms:modified xsi:type="dcterms:W3CDTF">2018-12-04T08:02:28Z</dcterms:modified>
</cp:coreProperties>
</file>