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9" r:id="rId2"/>
    <p:sldId id="260" r:id="rId3"/>
    <p:sldId id="261" r:id="rId4"/>
    <p:sldId id="26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70" r:id="rId13"/>
    <p:sldId id="273" r:id="rId14"/>
    <p:sldId id="271" r:id="rId15"/>
    <p:sldId id="272" r:id="rId16"/>
    <p:sldId id="275" r:id="rId17"/>
    <p:sldId id="274" r:id="rId18"/>
    <p:sldId id="283" r:id="rId19"/>
    <p:sldId id="288" r:id="rId20"/>
    <p:sldId id="284" r:id="rId21"/>
    <p:sldId id="286" r:id="rId22"/>
    <p:sldId id="287" r:id="rId23"/>
    <p:sldId id="290" r:id="rId24"/>
    <p:sldId id="291" r:id="rId25"/>
    <p:sldId id="293" r:id="rId26"/>
    <p:sldId id="292" r:id="rId27"/>
    <p:sldId id="294" r:id="rId28"/>
    <p:sldId id="295" r:id="rId29"/>
    <p:sldId id="289" r:id="rId30"/>
    <p:sldId id="285" r:id="rId31"/>
    <p:sldId id="266" r:id="rId32"/>
    <p:sldId id="265" r:id="rId33"/>
    <p:sldId id="269" r:id="rId34"/>
    <p:sldId id="263" r:id="rId35"/>
    <p:sldId id="26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14" userDrawn="1">
          <p15:clr>
            <a:srgbClr val="A4A3A4"/>
          </p15:clr>
        </p15:guide>
        <p15:guide id="4" orient="horz" pos="845" userDrawn="1">
          <p15:clr>
            <a:srgbClr val="A4A3A4"/>
          </p15:clr>
        </p15:guide>
        <p15:guide id="5" orient="horz" pos="4156" userDrawn="1">
          <p15:clr>
            <a:srgbClr val="A4A3A4"/>
          </p15:clr>
        </p15:guide>
        <p15:guide id="6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67"/>
    <a:srgbClr val="FF1268"/>
    <a:srgbClr val="FFD477"/>
    <a:srgbClr val="FF627E"/>
    <a:srgbClr val="FF7760"/>
    <a:srgbClr val="FF2C6A"/>
    <a:srgbClr val="FF895E"/>
    <a:srgbClr val="FF2A66"/>
    <a:srgbClr val="FF5B76"/>
    <a:srgbClr val="FF8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3817" autoAdjust="0"/>
  </p:normalViewPr>
  <p:slideViewPr>
    <p:cSldViewPr showGuides="1">
      <p:cViewPr varScale="1">
        <p:scale>
          <a:sx n="62" d="100"/>
          <a:sy n="62" d="100"/>
        </p:scale>
        <p:origin x="956" y="56"/>
      </p:cViewPr>
      <p:guideLst>
        <p:guide orient="horz" pos="2160"/>
        <p:guide pos="3840"/>
        <p:guide pos="7514"/>
        <p:guide orient="horz" pos="845"/>
        <p:guide orient="horz" pos="4156"/>
        <p:guide pos="1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4BBD-E19B-4189-A24F-E90DA941A8EA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A1E5C-A170-4A54-8D52-6012EB27D3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1E5C-A170-4A54-8D52-6012EB27D3D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1E5C-A170-4A54-8D52-6012EB27D3D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9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1E5C-A170-4A54-8D52-6012EB27D3D6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2000">
                <a:srgbClr val="FF1268"/>
              </a:gs>
              <a:gs pos="0">
                <a:srgbClr val="FF1268"/>
              </a:gs>
              <a:gs pos="100000">
                <a:srgbClr val="FF8D5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4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1181528"/>
          </a:xfrm>
          <a:prstGeom prst="rect">
            <a:avLst/>
          </a:prstGeom>
          <a:gradFill flip="none" rotWithShape="1">
            <a:gsLst>
              <a:gs pos="72000">
                <a:srgbClr val="FF1268"/>
              </a:gs>
              <a:gs pos="0">
                <a:srgbClr val="FF1268"/>
              </a:gs>
              <a:gs pos="100000">
                <a:srgbClr val="FF8D5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0800000">
            <a:off x="6919048" y="0"/>
            <a:ext cx="686035" cy="591409"/>
          </a:xfrm>
          <a:prstGeom prst="triangle">
            <a:avLst/>
          </a:prstGeom>
          <a:solidFill>
            <a:srgbClr val="FFCC73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9825093" y="0"/>
            <a:ext cx="2372538" cy="1166192"/>
            <a:chOff x="9791272" y="-9404"/>
            <a:chExt cx="2406359" cy="1182816"/>
          </a:xfrm>
        </p:grpSpPr>
        <p:sp>
          <p:nvSpPr>
            <p:cNvPr id="5" name="이등변 삼각형 4"/>
            <p:cNvSpPr/>
            <p:nvPr/>
          </p:nvSpPr>
          <p:spPr>
            <a:xfrm rot="10800000">
              <a:off x="9791272" y="582004"/>
              <a:ext cx="686035" cy="591408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10480799" y="582004"/>
              <a:ext cx="686035" cy="591408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10136035" y="582004"/>
              <a:ext cx="686035" cy="591408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1166833" y="-9404"/>
              <a:ext cx="686035" cy="591408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11511596" y="-9404"/>
              <a:ext cx="686035" cy="591408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11166833" y="582004"/>
              <a:ext cx="686035" cy="591408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11511596" y="582004"/>
              <a:ext cx="686035" cy="591408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이등변 삼각형 25"/>
          <p:cNvSpPr/>
          <p:nvPr/>
        </p:nvSpPr>
        <p:spPr>
          <a:xfrm>
            <a:off x="11181321" y="1181528"/>
            <a:ext cx="676393" cy="583096"/>
          </a:xfrm>
          <a:prstGeom prst="triangle">
            <a:avLst/>
          </a:prstGeom>
          <a:solidFill>
            <a:srgbClr val="FF5B76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 userDrawn="1"/>
        </p:nvSpPr>
        <p:spPr>
          <a:xfrm rot="10800000">
            <a:off x="10843124" y="1181528"/>
            <a:ext cx="676393" cy="583096"/>
          </a:xfrm>
          <a:prstGeom prst="triangle">
            <a:avLst/>
          </a:prstGeom>
          <a:solidFill>
            <a:srgbClr val="FF2A66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3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2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97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36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4708834" y="2097890"/>
            <a:ext cx="2821385" cy="2384303"/>
          </a:xfrm>
          <a:prstGeom prst="triangle">
            <a:avLst/>
          </a:prstGeom>
          <a:noFill/>
          <a:ln w="38100" cap="sq">
            <a:solidFill>
              <a:srgbClr val="FF5B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/>
          </a:p>
        </p:txBody>
      </p:sp>
      <p:grpSp>
        <p:nvGrpSpPr>
          <p:cNvPr id="94" name="그룹 93"/>
          <p:cNvGrpSpPr/>
          <p:nvPr/>
        </p:nvGrpSpPr>
        <p:grpSpPr>
          <a:xfrm>
            <a:off x="4969746" y="2365781"/>
            <a:ext cx="2299560" cy="1982380"/>
            <a:chOff x="6694487" y="3035753"/>
            <a:chExt cx="1535811" cy="1323975"/>
          </a:xfrm>
        </p:grpSpPr>
        <p:sp>
          <p:nvSpPr>
            <p:cNvPr id="95" name="자유형 94"/>
            <p:cNvSpPr/>
            <p:nvPr/>
          </p:nvSpPr>
          <p:spPr>
            <a:xfrm>
              <a:off x="7244270" y="3035753"/>
              <a:ext cx="441961" cy="381001"/>
            </a:xfrm>
            <a:custGeom>
              <a:avLst/>
              <a:gdLst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0 w 441961"/>
                <a:gd name="connsiteY2" fmla="*/ 381001 h 381001"/>
                <a:gd name="connsiteX3" fmla="*/ 220980 w 441961"/>
                <a:gd name="connsiteY3" fmla="*/ 0 h 381001"/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226187 w 441961"/>
                <a:gd name="connsiteY2" fmla="*/ 374197 h 381001"/>
                <a:gd name="connsiteX3" fmla="*/ 0 w 441961"/>
                <a:gd name="connsiteY3" fmla="*/ 381001 h 381001"/>
                <a:gd name="connsiteX4" fmla="*/ 220980 w 441961"/>
                <a:gd name="connsiteY4" fmla="*/ 0 h 381001"/>
                <a:gd name="connsiteX0" fmla="*/ 226187 w 441961"/>
                <a:gd name="connsiteY0" fmla="*/ 374197 h 465637"/>
                <a:gd name="connsiteX1" fmla="*/ 0 w 441961"/>
                <a:gd name="connsiteY1" fmla="*/ 381001 h 465637"/>
                <a:gd name="connsiteX2" fmla="*/ 220980 w 441961"/>
                <a:gd name="connsiteY2" fmla="*/ 0 h 465637"/>
                <a:gd name="connsiteX3" fmla="*/ 441961 w 441961"/>
                <a:gd name="connsiteY3" fmla="*/ 381001 h 465637"/>
                <a:gd name="connsiteX4" fmla="*/ 317627 w 441961"/>
                <a:gd name="connsiteY4" fmla="*/ 465637 h 465637"/>
                <a:gd name="connsiteX0" fmla="*/ 226187 w 441961"/>
                <a:gd name="connsiteY0" fmla="*/ 374197 h 381001"/>
                <a:gd name="connsiteX1" fmla="*/ 0 w 441961"/>
                <a:gd name="connsiteY1" fmla="*/ 381001 h 381001"/>
                <a:gd name="connsiteX2" fmla="*/ 220980 w 441961"/>
                <a:gd name="connsiteY2" fmla="*/ 0 h 381001"/>
                <a:gd name="connsiteX3" fmla="*/ 441961 w 441961"/>
                <a:gd name="connsiteY3" fmla="*/ 381001 h 381001"/>
                <a:gd name="connsiteX0" fmla="*/ 0 w 441961"/>
                <a:gd name="connsiteY0" fmla="*/ 381001 h 381001"/>
                <a:gd name="connsiteX1" fmla="*/ 220980 w 441961"/>
                <a:gd name="connsiteY1" fmla="*/ 0 h 381001"/>
                <a:gd name="connsiteX2" fmla="*/ 441961 w 441961"/>
                <a:gd name="connsiteY2" fmla="*/ 381001 h 3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1" h="381001">
                  <a:moveTo>
                    <a:pt x="0" y="381001"/>
                  </a:moveTo>
                  <a:lnTo>
                    <a:pt x="220980" y="0"/>
                  </a:lnTo>
                  <a:lnTo>
                    <a:pt x="441961" y="381001"/>
                  </a:lnTo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/>
            </a:p>
          </p:txBody>
        </p:sp>
        <p:sp>
          <p:nvSpPr>
            <p:cNvPr id="96" name="자유형 95"/>
            <p:cNvSpPr/>
            <p:nvPr/>
          </p:nvSpPr>
          <p:spPr>
            <a:xfrm>
              <a:off x="6694487" y="3826329"/>
              <a:ext cx="1535811" cy="533399"/>
            </a:xfrm>
            <a:custGeom>
              <a:avLst/>
              <a:gdLst>
                <a:gd name="connsiteX0" fmla="*/ 309372 w 1535811"/>
                <a:gd name="connsiteY0" fmla="*/ 0 h 533399"/>
                <a:gd name="connsiteX1" fmla="*/ 1226440 w 1535811"/>
                <a:gd name="connsiteY1" fmla="*/ 0 h 533399"/>
                <a:gd name="connsiteX2" fmla="*/ 1535811 w 1535811"/>
                <a:gd name="connsiteY2" fmla="*/ 533399 h 533399"/>
                <a:gd name="connsiteX3" fmla="*/ 0 w 1535811"/>
                <a:gd name="connsiteY3" fmla="*/ 533399 h 533399"/>
                <a:gd name="connsiteX4" fmla="*/ 309372 w 1535811"/>
                <a:gd name="connsiteY4" fmla="*/ 0 h 53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811" h="533399">
                  <a:moveTo>
                    <a:pt x="309372" y="0"/>
                  </a:moveTo>
                  <a:lnTo>
                    <a:pt x="1226440" y="0"/>
                  </a:lnTo>
                  <a:lnTo>
                    <a:pt x="1535811" y="533399"/>
                  </a:lnTo>
                  <a:lnTo>
                    <a:pt x="0" y="533399"/>
                  </a:lnTo>
                  <a:lnTo>
                    <a:pt x="309372" y="0"/>
                  </a:lnTo>
                  <a:close/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dirty="0"/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701281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756526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9" name="직사각형 98"/>
          <p:cNvSpPr/>
          <p:nvPr/>
        </p:nvSpPr>
        <p:spPr>
          <a:xfrm>
            <a:off x="5492825" y="3645808"/>
            <a:ext cx="1253403" cy="613478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8800" spc="-150" dirty="0">
                <a:solidFill>
                  <a:schemeClr val="bg1"/>
                </a:solidFill>
                <a:latin typeface="Segoe UI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POINT</a:t>
            </a:r>
            <a:endParaRPr lang="ko-KR" altLang="en-US" sz="8800" spc="-150" dirty="0">
              <a:solidFill>
                <a:schemeClr val="bg1"/>
              </a:solidFill>
              <a:latin typeface="Segoe UI" panose="020B0502040204020203" pitchFamily="34" charset="0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418427" y="3061321"/>
            <a:ext cx="1402199" cy="38246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LOTTE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이등변 삼각형 104"/>
          <p:cNvSpPr/>
          <p:nvPr/>
        </p:nvSpPr>
        <p:spPr>
          <a:xfrm>
            <a:off x="7206244" y="6013985"/>
            <a:ext cx="993786" cy="856711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200030" y="979212"/>
            <a:ext cx="3991970" cy="5878789"/>
            <a:chOff x="8701520" y="1717733"/>
            <a:chExt cx="3490480" cy="5140268"/>
          </a:xfrm>
        </p:grpSpPr>
        <p:sp>
          <p:nvSpPr>
            <p:cNvPr id="111" name="이등변 삼각형 110"/>
            <p:cNvSpPr/>
            <p:nvPr/>
          </p:nvSpPr>
          <p:spPr>
            <a:xfrm rot="10800000">
              <a:off x="11193571" y="1717733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이등변 삼각형 112"/>
            <p:cNvSpPr/>
            <p:nvPr/>
          </p:nvSpPr>
          <p:spPr>
            <a:xfrm>
              <a:off x="11193571" y="2574442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이등변 삼각형 117"/>
            <p:cNvSpPr/>
            <p:nvPr/>
          </p:nvSpPr>
          <p:spPr>
            <a:xfrm>
              <a:off x="10694149" y="3431155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이등변 삼각형 118"/>
            <p:cNvSpPr/>
            <p:nvPr/>
          </p:nvSpPr>
          <p:spPr>
            <a:xfrm rot="10800000">
              <a:off x="11193571" y="3431155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/>
            <p:cNvSpPr/>
            <p:nvPr/>
          </p:nvSpPr>
          <p:spPr>
            <a:xfrm>
              <a:off x="11193571" y="4287866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이등변 삼각형 124"/>
            <p:cNvSpPr/>
            <p:nvPr/>
          </p:nvSpPr>
          <p:spPr>
            <a:xfrm>
              <a:off x="9700365" y="5144577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이등변 삼각형 126"/>
            <p:cNvSpPr/>
            <p:nvPr/>
          </p:nvSpPr>
          <p:spPr>
            <a:xfrm rot="10800000">
              <a:off x="8701520" y="6001288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7"/>
            <p:cNvSpPr/>
            <p:nvPr/>
          </p:nvSpPr>
          <p:spPr>
            <a:xfrm rot="10800000">
              <a:off x="9700365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이등변 삼각형 128"/>
            <p:cNvSpPr/>
            <p:nvPr/>
          </p:nvSpPr>
          <p:spPr>
            <a:xfrm>
              <a:off x="9200942" y="6001288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이등변 삼각형 129"/>
            <p:cNvSpPr/>
            <p:nvPr/>
          </p:nvSpPr>
          <p:spPr>
            <a:xfrm>
              <a:off x="10694149" y="5144577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이등변 삼각형 130"/>
            <p:cNvSpPr/>
            <p:nvPr/>
          </p:nvSpPr>
          <p:spPr>
            <a:xfrm rot="10800000">
              <a:off x="11193571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이등변 삼각형 131"/>
            <p:cNvSpPr/>
            <p:nvPr/>
          </p:nvSpPr>
          <p:spPr>
            <a:xfrm rot="10800000">
              <a:off x="10694149" y="6001288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이등변 삼각형 132"/>
            <p:cNvSpPr/>
            <p:nvPr/>
          </p:nvSpPr>
          <p:spPr>
            <a:xfrm>
              <a:off x="11193571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이등변 삼각형 133"/>
            <p:cNvSpPr/>
            <p:nvPr/>
          </p:nvSpPr>
          <p:spPr>
            <a:xfrm rot="10800000">
              <a:off x="10197257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이등변 삼각형 134"/>
            <p:cNvSpPr/>
            <p:nvPr/>
          </p:nvSpPr>
          <p:spPr>
            <a:xfrm>
              <a:off x="10197260" y="6001290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자유형 136"/>
            <p:cNvSpPr/>
            <p:nvPr/>
          </p:nvSpPr>
          <p:spPr>
            <a:xfrm>
              <a:off x="11692994" y="1717734"/>
              <a:ext cx="499006" cy="856709"/>
            </a:xfrm>
            <a:custGeom>
              <a:avLst/>
              <a:gdLst>
                <a:gd name="connsiteX0" fmla="*/ 496892 w 499006"/>
                <a:gd name="connsiteY0" fmla="*/ 0 h 856709"/>
                <a:gd name="connsiteX1" fmla="*/ 499006 w 499006"/>
                <a:gd name="connsiteY1" fmla="*/ 3645 h 856709"/>
                <a:gd name="connsiteX2" fmla="*/ 499006 w 499006"/>
                <a:gd name="connsiteY2" fmla="*/ 856709 h 856709"/>
                <a:gd name="connsiteX3" fmla="*/ 0 w 499006"/>
                <a:gd name="connsiteY3" fmla="*/ 856709 h 856709"/>
                <a:gd name="connsiteX4" fmla="*/ 496892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496892" y="0"/>
                  </a:moveTo>
                  <a:lnTo>
                    <a:pt x="499006" y="3645"/>
                  </a:lnTo>
                  <a:lnTo>
                    <a:pt x="499006" y="856709"/>
                  </a:lnTo>
                  <a:lnTo>
                    <a:pt x="0" y="856709"/>
                  </a:lnTo>
                  <a:lnTo>
                    <a:pt x="496892" y="0"/>
                  </a:lnTo>
                  <a:close/>
                </a:path>
              </a:pathLst>
            </a:cu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8" name="자유형 137"/>
            <p:cNvSpPr/>
            <p:nvPr/>
          </p:nvSpPr>
          <p:spPr>
            <a:xfrm>
              <a:off x="11692994" y="2574445"/>
              <a:ext cx="499006" cy="856709"/>
            </a:xfrm>
            <a:custGeom>
              <a:avLst/>
              <a:gdLst>
                <a:gd name="connsiteX0" fmla="*/ 0 w 499006"/>
                <a:gd name="connsiteY0" fmla="*/ 0 h 856709"/>
                <a:gd name="connsiteX1" fmla="*/ 499006 w 499006"/>
                <a:gd name="connsiteY1" fmla="*/ 0 h 856709"/>
                <a:gd name="connsiteX2" fmla="*/ 499006 w 499006"/>
                <a:gd name="connsiteY2" fmla="*/ 853064 h 856709"/>
                <a:gd name="connsiteX3" fmla="*/ 496892 w 499006"/>
                <a:gd name="connsiteY3" fmla="*/ 856709 h 856709"/>
                <a:gd name="connsiteX4" fmla="*/ 0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0" y="0"/>
                  </a:moveTo>
                  <a:lnTo>
                    <a:pt x="499006" y="0"/>
                  </a:lnTo>
                  <a:lnTo>
                    <a:pt x="499006" y="853064"/>
                  </a:lnTo>
                  <a:lnTo>
                    <a:pt x="496892" y="856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996584" y="2742864"/>
            <a:ext cx="245885" cy="24588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Segoe UI Symbol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💮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9C6AF-8DC6-4D2A-B0CC-1EB55F0ADAB6}"/>
              </a:ext>
            </a:extLst>
          </p:cNvPr>
          <p:cNvSpPr txBox="1"/>
          <p:nvPr/>
        </p:nvSpPr>
        <p:spPr>
          <a:xfrm>
            <a:off x="200882" y="4797152"/>
            <a:ext cx="3024336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201310630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이준석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201510657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정선민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201515001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김승원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201610593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김진영</a:t>
            </a:r>
          </a:p>
        </p:txBody>
      </p:sp>
    </p:spTree>
    <p:extLst>
      <p:ext uri="{BB962C8B-B14F-4D97-AF65-F5344CB8AC3E}">
        <p14:creationId xmlns:p14="http://schemas.microsoft.com/office/powerpoint/2010/main" val="4464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6200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35360" y="1556792"/>
            <a:ext cx="111039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ea typeface="나눔바른고딕" panose="020B0603020101020101"/>
              </a:rPr>
              <a:t>RFM </a:t>
            </a:r>
            <a:r>
              <a:rPr lang="ko-KR" altLang="en-US" sz="2400" b="1" dirty="0">
                <a:ea typeface="나눔바른고딕" panose="020B0603020101020101"/>
              </a:rPr>
              <a:t>모형</a:t>
            </a:r>
            <a:endParaRPr lang="en-US" altLang="ko-KR" sz="2400" b="1" dirty="0">
              <a:ea typeface="나눔바른고딕" panose="020B0603020101020101"/>
            </a:endParaRPr>
          </a:p>
          <a:p>
            <a:pPr lvl="0" algn="ctr" fontAlgn="base">
              <a:lnSpc>
                <a:spcPct val="150000"/>
              </a:lnSpc>
            </a:pPr>
            <a:endParaRPr lang="en-US" altLang="ko-KR" sz="2400" b="1" dirty="0">
              <a:ea typeface="나눔바른고딕" panose="020B0603020101020101"/>
            </a:endParaRPr>
          </a:p>
          <a:p>
            <a:pPr algn="ctr"/>
            <a:r>
              <a:rPr lang="en-US" altLang="ko-KR" sz="2400" b="1" dirty="0">
                <a:latin typeface="+mj-lt"/>
                <a:ea typeface="나눔바른고딕" panose="020B0603020101020101"/>
              </a:rPr>
              <a:t>RFM </a:t>
            </a:r>
            <a:r>
              <a:rPr lang="ko-KR" altLang="en-US" sz="2400" b="1" dirty="0">
                <a:latin typeface="+mj-lt"/>
                <a:ea typeface="나눔바른고딕" panose="020B0603020101020101"/>
              </a:rPr>
              <a:t>지수 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= a</a:t>
            </a:r>
            <a:r>
              <a:rPr lang="ko-KR" altLang="en-US" sz="2400" b="1" dirty="0" err="1">
                <a:latin typeface="+mj-lt"/>
                <a:ea typeface="나눔바른고딕" panose="020B0603020101020101"/>
              </a:rPr>
              <a:t>ㆍ최근성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(R) + b</a:t>
            </a:r>
            <a:r>
              <a:rPr lang="ko-KR" altLang="en-US" sz="2400" b="1" dirty="0" err="1">
                <a:latin typeface="+mj-lt"/>
                <a:ea typeface="나눔바른고딕" panose="020B0603020101020101"/>
              </a:rPr>
              <a:t>ㆍ구매빈도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(F) + c</a:t>
            </a:r>
            <a:r>
              <a:rPr lang="ko-KR" altLang="en-US" sz="2400" b="1" dirty="0" err="1">
                <a:latin typeface="+mj-lt"/>
                <a:ea typeface="나눔바른고딕" panose="020B0603020101020101"/>
              </a:rPr>
              <a:t>ㆍ구매액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(M)</a:t>
            </a:r>
          </a:p>
          <a:p>
            <a:pPr algn="ctr"/>
            <a:endParaRPr lang="en-US" altLang="ko-KR" sz="2000" b="1" dirty="0">
              <a:latin typeface="+mj-lt"/>
              <a:ea typeface="나눔바른고딕" panose="020B0603020101020101"/>
            </a:endParaRPr>
          </a:p>
          <a:p>
            <a:pPr algn="ctr"/>
            <a:endParaRPr lang="en-US" altLang="ko-KR" sz="2000" b="1" dirty="0">
              <a:latin typeface="+mj-lt"/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+mj-lt"/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lt"/>
                <a:ea typeface="나눔바른고딕" panose="020B0603020101020101"/>
              </a:rPr>
              <a:t>- a/b/c</a:t>
            </a:r>
            <a:r>
              <a:rPr lang="ko-KR" altLang="en-US" sz="2000" b="1" dirty="0">
                <a:latin typeface="+mj-lt"/>
                <a:ea typeface="나눔바른고딕" panose="020B0603020101020101"/>
              </a:rPr>
              <a:t>는 가중치를 나타내며 산업에 따라 </a:t>
            </a:r>
            <a:r>
              <a:rPr lang="en-US" altLang="ko-KR" sz="2000" b="1" dirty="0">
                <a:latin typeface="+mj-lt"/>
                <a:ea typeface="나눔바른고딕" panose="020B0603020101020101"/>
              </a:rPr>
              <a:t>R</a:t>
            </a:r>
            <a:r>
              <a:rPr lang="ko-KR" altLang="en-US" sz="2000" b="1" dirty="0" err="1">
                <a:ea typeface="나눔바른고딕" panose="020B0603020101020101"/>
              </a:rPr>
              <a:t>ㆍ</a:t>
            </a:r>
            <a:r>
              <a:rPr lang="en-US" altLang="ko-KR" sz="2000" b="1" dirty="0">
                <a:ea typeface="나눔바른고딕" panose="020B0603020101020101"/>
              </a:rPr>
              <a:t>F</a:t>
            </a:r>
            <a:r>
              <a:rPr lang="ko-KR" altLang="en-US" sz="2000" b="1" dirty="0" err="1">
                <a:ea typeface="나눔바른고딕" panose="020B0603020101020101"/>
              </a:rPr>
              <a:t>ㆍ</a:t>
            </a:r>
            <a:r>
              <a:rPr lang="en-US" altLang="ko-KR" sz="2000" b="1" dirty="0">
                <a:ea typeface="나눔바른고딕" panose="020B0603020101020101"/>
              </a:rPr>
              <a:t>M</a:t>
            </a:r>
            <a:r>
              <a:rPr lang="ko-KR" altLang="en-US" sz="2000" b="1" dirty="0">
                <a:ea typeface="나눔바른고딕" panose="020B0603020101020101"/>
              </a:rPr>
              <a:t>의 중요도가 다를 수 있으므로 그 중요도에       따라 다른 가중치를 적용하는 것이 합리적 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ea typeface="나눔바른고딕" panose="020B0603020101020101"/>
              </a:rPr>
              <a:t> (</a:t>
            </a:r>
            <a:r>
              <a:rPr lang="ko-KR" altLang="en-US" sz="1600" b="1" dirty="0">
                <a:ea typeface="나눔바른고딕" panose="020B0603020101020101"/>
              </a:rPr>
              <a:t>경우에 따라 유의미한 변수만을 선별적으로 선택하여 적용할 수 있음</a:t>
            </a:r>
            <a:r>
              <a:rPr lang="en-US" altLang="ko-KR" sz="1600" b="1" dirty="0">
                <a:ea typeface="나눔바른고딕" panose="020B0603020101020101"/>
              </a:rPr>
              <a:t>)</a:t>
            </a:r>
          </a:p>
          <a:p>
            <a:pPr algn="just"/>
            <a:endParaRPr lang="ko-KR" altLang="en-US" sz="2000" b="1" dirty="0">
              <a:latin typeface="+mj-lt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07358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6200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35360" y="1844824"/>
            <a:ext cx="11103980" cy="423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400" b="1" dirty="0">
                <a:ea typeface="나눔바른고딕" panose="020B0603020101020101"/>
              </a:rPr>
              <a:t>FRM </a:t>
            </a:r>
            <a:r>
              <a:rPr lang="ko-KR" altLang="en-US" sz="2400" b="1" dirty="0">
                <a:ea typeface="나눔바른고딕" panose="020B0603020101020101"/>
              </a:rPr>
              <a:t>모형의 대표적인 활용 방법</a:t>
            </a:r>
            <a:endParaRPr lang="en-US" altLang="ko-KR" sz="2400" b="1" dirty="0">
              <a:ea typeface="나눔바른고딕" panose="020B0603020101020101"/>
            </a:endParaRP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고객 세그먼트 </a:t>
            </a:r>
            <a:r>
              <a:rPr lang="en-US" altLang="ko-KR" sz="2000" b="1" dirty="0">
                <a:ea typeface="나눔바른고딕" panose="020B0603020101020101"/>
              </a:rPr>
              <a:t>– R/F/M </a:t>
            </a:r>
            <a:r>
              <a:rPr lang="ko-KR" altLang="en-US" sz="2000" b="1" dirty="0">
                <a:ea typeface="나눔바른고딕" panose="020B0603020101020101"/>
              </a:rPr>
              <a:t>각 변수에 따라 고객을 분류하여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차별화된 마케팅을 위한 고객세분화에 활용할 수 있음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고객 </a:t>
            </a:r>
            <a:r>
              <a:rPr lang="ko-KR" altLang="en-US" sz="2000" b="1" dirty="0" err="1">
                <a:ea typeface="나눔바른고딕" panose="020B0603020101020101"/>
              </a:rPr>
              <a:t>스코어링</a:t>
            </a:r>
            <a:r>
              <a:rPr lang="ko-KR" altLang="en-US" sz="2000" b="1" dirty="0">
                <a:ea typeface="나눔바른고딕" panose="020B0603020101020101"/>
              </a:rPr>
              <a:t> </a:t>
            </a:r>
            <a:r>
              <a:rPr lang="en-US" altLang="ko-KR" sz="2000" b="1" dirty="0">
                <a:ea typeface="나눔바른고딕" panose="020B0603020101020101"/>
              </a:rPr>
              <a:t>– </a:t>
            </a:r>
            <a:r>
              <a:rPr lang="ko-KR" altLang="en-US" sz="2000" b="1" dirty="0">
                <a:ea typeface="나눔바른고딕" panose="020B0603020101020101"/>
              </a:rPr>
              <a:t>각 고객의 </a:t>
            </a:r>
            <a:r>
              <a:rPr lang="en-US" altLang="ko-KR" sz="2000" b="1" dirty="0">
                <a:ea typeface="나눔바른고딕" panose="020B0603020101020101"/>
              </a:rPr>
              <a:t>RFM</a:t>
            </a:r>
            <a:r>
              <a:rPr lang="ko-KR" altLang="en-US" sz="2000" b="1" dirty="0">
                <a:ea typeface="나눔바른고딕" panose="020B0603020101020101"/>
              </a:rPr>
              <a:t>지수를 산출하여 고객을 평가하는 지수로 활용 </a:t>
            </a:r>
            <a:r>
              <a:rPr lang="en-US" altLang="ko-KR" sz="2000" b="1" dirty="0">
                <a:ea typeface="나눔바른고딕" panose="020B0603020101020101"/>
              </a:rPr>
              <a:t>ex) </a:t>
            </a:r>
            <a:r>
              <a:rPr lang="ko-KR" altLang="en-US" sz="2000" b="1" dirty="0">
                <a:ea typeface="나눔바른고딕" panose="020B0603020101020101"/>
              </a:rPr>
              <a:t>고객의 등급을 부여하여 </a:t>
            </a:r>
            <a:r>
              <a:rPr lang="ko-KR" altLang="en-US" sz="2000" b="1" dirty="0" err="1">
                <a:ea typeface="나눔바른고딕" panose="020B0603020101020101"/>
              </a:rPr>
              <a:t>고객군의</a:t>
            </a:r>
            <a:r>
              <a:rPr lang="ko-KR" altLang="en-US" sz="2000" b="1" dirty="0">
                <a:ea typeface="나눔바른고딕" panose="020B0603020101020101"/>
              </a:rPr>
              <a:t> 분류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39317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92620" y="2239817"/>
            <a:ext cx="10416548" cy="368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많은 사용자들로부터 얻은 기호정보</a:t>
            </a:r>
            <a:r>
              <a:rPr lang="en-US" altLang="ko-KR" sz="2000" b="1" dirty="0">
                <a:ea typeface="나눔바른고딕" panose="020B0603020101020101"/>
              </a:rPr>
              <a:t>(taste information)</a:t>
            </a:r>
            <a:r>
              <a:rPr lang="ko-KR" altLang="en-US" sz="2000" b="1" dirty="0">
                <a:ea typeface="나눔바른고딕" panose="020B0603020101020101"/>
              </a:rPr>
              <a:t>에 따라 사용자들의 관심사들을 자동적으로 예측하게 해주는 방법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고객들의 선호도와 관심 표현을 바탕으로 선호도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관심에서 비슷한 패턴을 가진 고객들을 식별해 내는 기법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 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A3925-738C-40DF-8124-380DCBA0B3B9}"/>
              </a:ext>
            </a:extLst>
          </p:cNvPr>
          <p:cNvSpPr txBox="1"/>
          <p:nvPr/>
        </p:nvSpPr>
        <p:spPr>
          <a:xfrm>
            <a:off x="9981532" y="4520139"/>
            <a:ext cx="2379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즉 특정 사용자의 정보 뿐만 아니라 많은 사용자들로부터 수집한 정보를 사용함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33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78414376" descr="EMB0003193c6d86">
            <a:extLst>
              <a:ext uri="{FF2B5EF4-FFF2-40B4-BE49-F238E27FC236}">
                <a16:creationId xmlns:a16="http://schemas.microsoft.com/office/drawing/2014/main" id="{F90ADAFE-6C51-4524-B8A6-A89E7C24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844824"/>
            <a:ext cx="7716130" cy="443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35360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263352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9768409" y="1067580"/>
            <a:ext cx="468052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(1) </a:t>
            </a:r>
            <a:r>
              <a:rPr lang="ko-KR" altLang="en-US" dirty="0"/>
              <a:t>나와 가장 유사한 성향을 지닌 사람을 기반으로 그 사람이 들은 아이템을 추천해주는 것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(2) </a:t>
            </a:r>
            <a:r>
              <a:rPr lang="ko-KR" altLang="en-US" dirty="0"/>
              <a:t>내가 선호하는 아이템을 기반으로 가장 유사한 성향의 아이템을 추천해주는 것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6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26082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571146-1E5C-4CD9-9B94-0AC0DBF45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87" y="3806616"/>
            <a:ext cx="3250794" cy="32507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9516B6-9819-4E49-ADD2-FC1F90D506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6" y="2132857"/>
            <a:ext cx="2673006" cy="26730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220E76-8AB0-4095-811F-55FF9E5AC4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89" y="2132857"/>
            <a:ext cx="2985461" cy="2985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07A376-CAE5-45E4-83A5-AF42AF249D2F}"/>
              </a:ext>
            </a:extLst>
          </p:cNvPr>
          <p:cNvSpPr txBox="1"/>
          <p:nvPr/>
        </p:nvSpPr>
        <p:spPr>
          <a:xfrm>
            <a:off x="10258503" y="1046307"/>
            <a:ext cx="3866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ko-KR" altLang="en-US" dirty="0"/>
          </a:p>
          <a:p>
            <a:pPr lvl="0" fontAlgn="base"/>
            <a:r>
              <a:rPr lang="ko-KR" altLang="en-US" dirty="0"/>
              <a:t>비슷한 취향을 가진 고객들에게 서로 아직 구매하지 않은 상품들은 교차 추천하거나 고객의 취향이나 생활 형태에 따라 관련 상품을 추천하는 형태의 서비스를 제공</a:t>
            </a: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8E7D02-076A-4B93-BD92-4B842A16C4CD}"/>
              </a:ext>
            </a:extLst>
          </p:cNvPr>
          <p:cNvSpPr txBox="1"/>
          <p:nvPr/>
        </p:nvSpPr>
        <p:spPr>
          <a:xfrm>
            <a:off x="392620" y="1405808"/>
            <a:ext cx="9735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나눔바른고딕" panose="020B0603020101020101"/>
              </a:rPr>
              <a:t>사용자들의 과거의 경향이 미래에서도 그대로 유지 될 것이라는 전제</a:t>
            </a:r>
          </a:p>
          <a:p>
            <a:endParaRPr lang="ko-KR" altLang="en-US" sz="2000" b="1" dirty="0">
              <a:ea typeface="나눔바른고딕" panose="020B0603020101020101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3A2CBB5-65EA-4D41-87EC-42F3D5BE9A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114433"/>
            <a:ext cx="2635160" cy="2635160"/>
          </a:xfrm>
          <a:prstGeom prst="rect">
            <a:avLst/>
          </a:prstGeom>
        </p:spPr>
      </p:pic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EB503F8E-DF95-4537-AA2D-C0BF561D051F}"/>
              </a:ext>
            </a:extLst>
          </p:cNvPr>
          <p:cNvSpPr/>
          <p:nvPr/>
        </p:nvSpPr>
        <p:spPr>
          <a:xfrm rot="16200000" flipV="1">
            <a:off x="5438833" y="3438094"/>
            <a:ext cx="947129" cy="928940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9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E9FF6A-5401-4B1C-AE8C-6F5288966B01}"/>
              </a:ext>
            </a:extLst>
          </p:cNvPr>
          <p:cNvSpPr/>
          <p:nvPr/>
        </p:nvSpPr>
        <p:spPr>
          <a:xfrm>
            <a:off x="310227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A2D75E-66D3-4987-930F-D46C27CFFE13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40740A8-8044-49CA-AAFC-4E2FAE632ED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88516F4-BA9B-42EF-A62B-4E3D60ABB16F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C424C6-3D76-4508-B8DA-8D46F4B3113D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6CE2E6-CD04-494B-878C-E6B69F9D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442072"/>
            <a:ext cx="2736304" cy="27363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2EE047-764A-4FA8-BA6C-89C6581660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0" y="2132856"/>
            <a:ext cx="3250794" cy="3250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3D1D44-5BDD-4A7A-92FD-4DF5FC9A8174}"/>
              </a:ext>
            </a:extLst>
          </p:cNvPr>
          <p:cNvSpPr txBox="1"/>
          <p:nvPr/>
        </p:nvSpPr>
        <p:spPr>
          <a:xfrm>
            <a:off x="9147972" y="378107"/>
            <a:ext cx="4148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ko-KR" altLang="en-US" dirty="0"/>
          </a:p>
          <a:p>
            <a:pPr lvl="0" fontAlgn="base"/>
            <a:r>
              <a:rPr lang="ko-KR" altLang="en-US" dirty="0"/>
              <a:t>보통 </a:t>
            </a:r>
            <a:r>
              <a:rPr lang="en-US" altLang="ko-KR" dirty="0"/>
              <a:t>2</a:t>
            </a:r>
            <a:r>
              <a:rPr lang="ko-KR" altLang="en-US" dirty="0"/>
              <a:t>가지 단계로 운영됨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기존의 어느 정도 예측이 가능한 고객들과 비슷한 패턴을 가진 고객들을 찾는다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2. </a:t>
            </a:r>
            <a:r>
              <a:rPr lang="ko-KR" altLang="en-US" dirty="0"/>
              <a:t>기존 고객들의 행동을 예측하기 위해 첫 번째 단계에서 찾은 비슷하다고 생각된 고객들의 행동을 </a:t>
            </a:r>
            <a:r>
              <a:rPr lang="ko-KR" altLang="en-US" dirty="0" err="1"/>
              <a:t>수치화하여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129DD02-32E4-46DE-870D-8C3D100ECD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1790837"/>
            <a:ext cx="3592813" cy="35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9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34F8607-9115-4517-A26B-68FA87C687E5}"/>
              </a:ext>
            </a:extLst>
          </p:cNvPr>
          <p:cNvSpPr/>
          <p:nvPr/>
        </p:nvSpPr>
        <p:spPr>
          <a:xfrm>
            <a:off x="310227" y="570394"/>
            <a:ext cx="4285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능동적 필터링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수동적 필터링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A91C8F-350B-4938-9A4E-FEC4126F2C14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7D7CA15-7DAF-4819-AAE1-FEBC2A587934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E27BBE6-CCAA-49B7-B75D-C6324609D73A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31CCD6-8B6E-4CB1-BFFE-A0F4C8DD388E}"/>
              </a:ext>
            </a:extLst>
          </p:cNvPr>
          <p:cNvSpPr/>
          <p:nvPr/>
        </p:nvSpPr>
        <p:spPr>
          <a:xfrm>
            <a:off x="310227" y="147360"/>
            <a:ext cx="1443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 </a:t>
            </a:r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종류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818BE-A8AB-4BAB-ACB1-48E84C8A94D0}"/>
              </a:ext>
            </a:extLst>
          </p:cNvPr>
          <p:cNvSpPr txBox="1"/>
          <p:nvPr/>
        </p:nvSpPr>
        <p:spPr>
          <a:xfrm>
            <a:off x="392620" y="1722889"/>
            <a:ext cx="864096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능동적 필터링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비슷한 관심사를 가진 동료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친구 등의 사람들이 상품 등을 평가하고 또한 웹에서 이런 정보들을 공유하는 것</a:t>
            </a:r>
            <a:r>
              <a:rPr lang="en-US" altLang="ko-KR" sz="2000" b="1" dirty="0">
                <a:ea typeface="나눔바른고딕" panose="020B0603020101020101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수동적 필터링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dirty="0">
              <a:ea typeface="나눔바른고딕" panose="020B0603020101020101"/>
            </a:endParaRPr>
          </a:p>
          <a:p>
            <a:r>
              <a:rPr lang="ko-KR" altLang="en-US" sz="2000" b="1" dirty="0">
                <a:ea typeface="나눔바른고딕" panose="020B0603020101020101"/>
              </a:rPr>
              <a:t>웹 브라우저를 통해 사람들의 행동을 추적하고</a:t>
            </a:r>
            <a:r>
              <a:rPr lang="en-US" altLang="ko-KR" sz="2000" b="1" dirty="0">
                <a:ea typeface="나눔바른고딕" panose="020B0603020101020101"/>
              </a:rPr>
              <a:t>(following) </a:t>
            </a:r>
            <a:r>
              <a:rPr lang="ko-KR" altLang="en-US" sz="2000" b="1" dirty="0">
                <a:ea typeface="나눔바른고딕" panose="020B0603020101020101"/>
              </a:rPr>
              <a:t>사용자들의 기호도를 찾아내는 것</a:t>
            </a:r>
            <a:r>
              <a:rPr lang="en-US" altLang="ko-KR" sz="2000" b="1" dirty="0">
                <a:ea typeface="나눔바른고딕" panose="020B0603020101020101"/>
              </a:rPr>
              <a:t>. </a:t>
            </a:r>
            <a:r>
              <a:rPr lang="ko-KR" altLang="en-US" sz="2000" b="1" dirty="0">
                <a:ea typeface="나눔바른고딕" panose="020B0603020101020101"/>
              </a:rPr>
              <a:t>단순 스캔인지 정독인지 분석하기 위해 시간도 함께 분석함</a:t>
            </a:r>
            <a:r>
              <a:rPr lang="en-US" altLang="ko-KR" sz="2000" b="1" dirty="0">
                <a:ea typeface="나눔바른고딕" panose="020B0603020101020101"/>
              </a:rPr>
              <a:t>.</a:t>
            </a:r>
            <a:endParaRPr lang="ko-KR" altLang="en-US" sz="2000" b="1" dirty="0">
              <a:ea typeface="나눔바른고딕" panose="020B0603020101020101"/>
            </a:endParaRPr>
          </a:p>
          <a:p>
            <a:endParaRPr lang="ko-KR" altLang="en-US" sz="2000" b="1" dirty="0">
              <a:ea typeface="나눔바른고딕" panose="020B0603020101020101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9DFFB-845B-45D2-952E-44014B18A335}"/>
              </a:ext>
            </a:extLst>
          </p:cNvPr>
          <p:cNvSpPr txBox="1"/>
          <p:nvPr/>
        </p:nvSpPr>
        <p:spPr>
          <a:xfrm>
            <a:off x="9552384" y="2276872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사람들이</a:t>
            </a:r>
            <a:r>
              <a:rPr lang="en-US" altLang="ko-KR" dirty="0"/>
              <a:t> </a:t>
            </a:r>
            <a:r>
              <a:rPr lang="en-US" altLang="ko-KR" dirty="0" err="1"/>
              <a:t>직접</a:t>
            </a:r>
            <a:r>
              <a:rPr lang="en-US" altLang="ko-KR" dirty="0"/>
              <a:t> 그 </a:t>
            </a:r>
            <a:r>
              <a:rPr lang="en-US" altLang="ko-KR" dirty="0" err="1"/>
              <a:t>문제를</a:t>
            </a:r>
            <a:r>
              <a:rPr lang="en-US" altLang="ko-KR" dirty="0"/>
              <a:t> </a:t>
            </a:r>
            <a:r>
              <a:rPr lang="en-US" altLang="ko-KR" dirty="0" err="1"/>
              <a:t>고려하여</a:t>
            </a:r>
            <a:r>
              <a:rPr lang="en-US" altLang="ko-KR" dirty="0"/>
              <a:t> </a:t>
            </a:r>
            <a:r>
              <a:rPr lang="en-US" altLang="ko-KR" dirty="0" err="1"/>
              <a:t>정보를</a:t>
            </a:r>
            <a:r>
              <a:rPr lang="en-US" altLang="ko-KR" dirty="0"/>
              <a:t> </a:t>
            </a:r>
            <a:r>
              <a:rPr lang="en-US" altLang="ko-KR" dirty="0" err="1"/>
              <a:t>공급하기</a:t>
            </a:r>
            <a:r>
              <a:rPr lang="en-US" altLang="ko-KR" dirty="0"/>
              <a:t> </a:t>
            </a:r>
            <a:r>
              <a:rPr lang="en-US" altLang="ko-KR" dirty="0" err="1"/>
              <a:t>때문에</a:t>
            </a:r>
            <a:r>
              <a:rPr lang="en-US" altLang="ko-KR" dirty="0"/>
              <a:t> </a:t>
            </a:r>
            <a:r>
              <a:rPr lang="en-US" altLang="ko-KR" dirty="0" err="1"/>
              <a:t>신뢰성</a:t>
            </a:r>
            <a:r>
              <a:rPr lang="en-US" altLang="ko-KR" dirty="0"/>
              <a:t> </a:t>
            </a:r>
            <a:r>
              <a:rPr lang="en-US" altLang="ko-KR" dirty="0" err="1"/>
              <a:t>있는</a:t>
            </a:r>
            <a:r>
              <a:rPr lang="en-US" altLang="ko-KR" dirty="0"/>
              <a:t> </a:t>
            </a:r>
            <a:r>
              <a:rPr lang="en-US" altLang="ko-KR" dirty="0" err="1"/>
              <a:t>정보를</a:t>
            </a:r>
            <a:r>
              <a:rPr lang="en-US" altLang="ko-KR" dirty="0"/>
              <a:t> </a:t>
            </a:r>
            <a:r>
              <a:rPr lang="en-US" altLang="ko-KR" dirty="0" err="1"/>
              <a:t>통해</a:t>
            </a:r>
            <a:r>
              <a:rPr lang="en-US" altLang="ko-KR" dirty="0"/>
              <a:t> </a:t>
            </a:r>
            <a:r>
              <a:rPr lang="en-US" altLang="ko-KR" dirty="0" err="1"/>
              <a:t>근거있는</a:t>
            </a:r>
            <a:r>
              <a:rPr lang="en-US" altLang="ko-KR" dirty="0"/>
              <a:t> </a:t>
            </a:r>
            <a:r>
              <a:rPr lang="en-US" altLang="ko-KR" dirty="0" err="1"/>
              <a:t>설명을</a:t>
            </a:r>
            <a:r>
              <a:rPr lang="en-US" altLang="ko-KR" dirty="0"/>
              <a:t> </a:t>
            </a:r>
            <a:r>
              <a:rPr lang="en-US" altLang="ko-KR" dirty="0" err="1"/>
              <a:t>제시할</a:t>
            </a:r>
            <a:r>
              <a:rPr lang="en-US" altLang="ko-KR" dirty="0"/>
              <a:t> 수 </a:t>
            </a:r>
            <a:r>
              <a:rPr lang="en-US" altLang="ko-KR" dirty="0" err="1"/>
              <a:t>있다는</a:t>
            </a:r>
            <a:r>
              <a:rPr lang="en-US" altLang="ko-KR" dirty="0"/>
              <a:t> </a:t>
            </a:r>
            <a:r>
              <a:rPr lang="en-US" altLang="ko-KR" dirty="0" err="1"/>
              <a:t>장점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217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0346E5-C140-493C-A177-D9CA03D2C0BB}"/>
              </a:ext>
            </a:extLst>
          </p:cNvPr>
          <p:cNvSpPr/>
          <p:nvPr/>
        </p:nvSpPr>
        <p:spPr>
          <a:xfrm>
            <a:off x="310227" y="570394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아이템 기반 협업 필터링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445660-00A4-49BB-A712-F4E39FC9F32B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32019D2-C226-473F-81ED-FED81356A67D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058436E-295E-48BA-A4C9-A2C3CDE7D345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647380-762D-4A3E-96F1-A053B41D0ED3}"/>
              </a:ext>
            </a:extLst>
          </p:cNvPr>
          <p:cNvSpPr/>
          <p:nvPr/>
        </p:nvSpPr>
        <p:spPr>
          <a:xfrm>
            <a:off x="310227" y="147360"/>
            <a:ext cx="1443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 </a:t>
            </a:r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종류</a:t>
            </a:r>
          </a:p>
        </p:txBody>
      </p:sp>
      <p:pic>
        <p:nvPicPr>
          <p:cNvPr id="2050" name="Picture 2" descr="item matrixì ëí ì´ë¯¸ì§ ê²ìê²°ê³¼">
            <a:extLst>
              <a:ext uri="{FF2B5EF4-FFF2-40B4-BE49-F238E27FC236}">
                <a16:creationId xmlns:a16="http://schemas.microsoft.com/office/drawing/2014/main" id="{804E6666-B605-4EBD-9D26-13AF83463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2" y="1489189"/>
            <a:ext cx="7704856" cy="387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5BF05E-93ED-4166-A002-A720C8FF8FDC}"/>
              </a:ext>
            </a:extLst>
          </p:cNvPr>
          <p:cNvSpPr txBox="1"/>
          <p:nvPr/>
        </p:nvSpPr>
        <p:spPr>
          <a:xfrm>
            <a:off x="10848528" y="1700808"/>
            <a:ext cx="3989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아이템 간의 상관관계를 결정하는 아이템 매트릭스</a:t>
            </a:r>
            <a:r>
              <a:rPr lang="en-US" altLang="ko-KR" dirty="0"/>
              <a:t>(item-item matrix)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2. </a:t>
            </a:r>
            <a:r>
              <a:rPr lang="ko-KR" altLang="en-US" dirty="0"/>
              <a:t>매트릭스를 사용하여 최신 사용자의 데이터를 기반으로 그 사용자의 기호를 유추한다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09411-02E5-4B4C-AC3B-DD56B5505DD3}"/>
              </a:ext>
            </a:extLst>
          </p:cNvPr>
          <p:cNvSpPr txBox="1"/>
          <p:nvPr/>
        </p:nvSpPr>
        <p:spPr>
          <a:xfrm>
            <a:off x="10870118" y="974886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아마존에서 사용해 유명해짐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9906-53FC-4A15-9D7D-CE5705117272}"/>
              </a:ext>
            </a:extLst>
          </p:cNvPr>
          <p:cNvSpPr txBox="1"/>
          <p:nvPr/>
        </p:nvSpPr>
        <p:spPr>
          <a:xfrm>
            <a:off x="274603" y="5661248"/>
            <a:ext cx="10455908" cy="13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고객이 선호도를 입력한 기존의 상품들과 예측하고자 하는 상품과의 유사도를 계산하여 고객의 선호도를 예측하는 방법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E2FE05-AE6E-4B59-A511-F60B6308D2F8}"/>
              </a:ext>
            </a:extLst>
          </p:cNvPr>
          <p:cNvSpPr/>
          <p:nvPr/>
        </p:nvSpPr>
        <p:spPr>
          <a:xfrm>
            <a:off x="310227" y="57039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C9828-25A2-4B5A-97C0-69E6DBFCA08B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2FE4334-C766-4344-9B92-2FA8F1616BBD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CDA1BF2-411C-45FD-82B8-D3FC17BA1952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15FAD3-FD0C-459C-AA21-C3FB8ED372C9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45EE14-3C13-4CDA-8B54-959EFE89D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18" y="1296376"/>
            <a:ext cx="5571363" cy="55559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C01EC2-B750-4B39-A4F1-D91D2241B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7" y="1404056"/>
            <a:ext cx="4129589" cy="49596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9C1411-AB9F-40FE-9A95-C82CB8A12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771472"/>
            <a:ext cx="2952328" cy="55922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AEF7F1-BBA6-4A05-8C3E-A7A0CF26FF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089" y="807955"/>
            <a:ext cx="3272309" cy="60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6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1834E3-AC9C-47C4-84A7-0D1DD83C13ED}"/>
              </a:ext>
            </a:extLst>
          </p:cNvPr>
          <p:cNvSpPr/>
          <p:nvPr/>
        </p:nvSpPr>
        <p:spPr>
          <a:xfrm>
            <a:off x="310227" y="57039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75163C-525F-41BB-9040-3AE989101048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768F0D7-360F-47AD-954B-317D07D5F614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6DDD8E7-3537-4AC2-B6EB-D437AB16EC0B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1251D9-47AE-4671-BF69-EFDEEE464BC0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0CB501E-26DB-4EDC-8D6F-44D0DB0C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0" y="1542696"/>
            <a:ext cx="11118713" cy="4550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4F60FEB-273E-498D-9B6B-C813C2EC5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20" y="1542696"/>
            <a:ext cx="11247265" cy="48386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64FD4E-3DB3-4F3C-AA51-CC2C5A4F3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64" y="1715545"/>
            <a:ext cx="12025336" cy="44929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4517C7E-657E-493A-94AB-A5313E3D5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77" y="1283331"/>
            <a:ext cx="12257241" cy="538602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AB9C430-B334-4242-9BDB-C6D960BAD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97720"/>
            <a:ext cx="12056023" cy="55176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1062F49-C040-4D9C-87CF-6E1908F75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32" y="1537065"/>
            <a:ext cx="12192000" cy="51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10800000">
            <a:off x="-1684299" y="-249810"/>
            <a:ext cx="15560599" cy="7730307"/>
            <a:chOff x="233413" y="-170158"/>
            <a:chExt cx="11690908" cy="7027552"/>
          </a:xfrm>
        </p:grpSpPr>
        <p:sp>
          <p:nvSpPr>
            <p:cNvPr id="2" name="이등변 삼각형 1"/>
            <p:cNvSpPr/>
            <p:nvPr/>
          </p:nvSpPr>
          <p:spPr>
            <a:xfrm rot="10800000">
              <a:off x="711678" y="2113"/>
              <a:ext cx="10734378" cy="634904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517119" y="-30991"/>
              <a:ext cx="11123497" cy="6686474"/>
            </a:xfrm>
            <a:prstGeom prst="triangle">
              <a:avLst/>
            </a:prstGeom>
            <a:noFill/>
            <a:ln w="6350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233413" y="-170158"/>
              <a:ext cx="11690908" cy="7027552"/>
            </a:xfrm>
            <a:prstGeom prst="triangle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4085" y="2144311"/>
            <a:ext cx="1743831" cy="636617"/>
            <a:chOff x="5170775" y="2144311"/>
            <a:chExt cx="1743831" cy="636617"/>
          </a:xfrm>
        </p:grpSpPr>
        <p:sp>
          <p:nvSpPr>
            <p:cNvPr id="5" name="TextBox 4"/>
            <p:cNvSpPr txBox="1"/>
            <p:nvPr/>
          </p:nvSpPr>
          <p:spPr>
            <a:xfrm>
              <a:off x="5195420" y="2263795"/>
              <a:ext cx="1719186" cy="447265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ko-KR" sz="2800" b="1" spc="1000" dirty="0">
                  <a:gradFill>
                    <a:gsLst>
                      <a:gs pos="0">
                        <a:srgbClr val="FF1268"/>
                      </a:gs>
                      <a:gs pos="100000">
                        <a:srgbClr val="FF1268"/>
                      </a:gs>
                    </a:gsLst>
                    <a:lin ang="108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INDE</a:t>
              </a:r>
              <a:r>
                <a:rPr lang="en-US" altLang="ko-KR" sz="2800" b="1" dirty="0">
                  <a:gradFill>
                    <a:gsLst>
                      <a:gs pos="0">
                        <a:srgbClr val="FF1268"/>
                      </a:gs>
                      <a:gs pos="100000">
                        <a:srgbClr val="FF1268"/>
                      </a:gs>
                    </a:gsLst>
                    <a:lin ang="108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</a:t>
              </a:r>
              <a:endParaRPr lang="ko-KR" altLang="en-US" sz="28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170775" y="2144311"/>
              <a:ext cx="1723682" cy="636617"/>
              <a:chOff x="5055297" y="2144311"/>
              <a:chExt cx="2012695" cy="636617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5055297" y="2144311"/>
                <a:ext cx="2012695" cy="0"/>
              </a:xfrm>
              <a:prstGeom prst="line">
                <a:avLst/>
              </a:prstGeom>
              <a:ln w="12700">
                <a:solidFill>
                  <a:srgbClr val="FF12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55297" y="2780928"/>
                <a:ext cx="2012695" cy="0"/>
              </a:xfrm>
              <a:prstGeom prst="line">
                <a:avLst/>
              </a:prstGeom>
              <a:ln w="12700">
                <a:solidFill>
                  <a:srgbClr val="FF12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>
            <a:off x="4254335" y="3436744"/>
            <a:ext cx="3663182" cy="3264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목적 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분석의 방향성</a:t>
            </a:r>
            <a:b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사용한 분석 </a:t>
            </a: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TOOL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 과정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결과에 대한 마케팅적 제안</a:t>
            </a:r>
            <a:b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70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28EB80-DF43-4138-952E-3476C6D37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8" y="2235394"/>
            <a:ext cx="4801694" cy="36584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48C2ED-BC9F-42B1-99C8-1CFF7DD35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216792"/>
            <a:ext cx="4725477" cy="36584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0B50CC-1570-459D-A070-D04E9FE12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551" y="1556792"/>
            <a:ext cx="5762804" cy="44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A0A9A63-CB98-472B-A6C4-B9084DD87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2060848"/>
            <a:ext cx="4725477" cy="36584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CFF7660-341E-4F72-B371-082BCC86A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0" y="2060848"/>
            <a:ext cx="4725477" cy="36584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9E0E4C7-3E1B-4354-A174-00F9F2A09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269783"/>
            <a:ext cx="5577977" cy="431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5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2B4DC3-A13D-49A4-8692-2317C89FB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0" y="1484784"/>
            <a:ext cx="5321334" cy="50405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D47373-0919-419E-961C-635DBE080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28" y="1484784"/>
            <a:ext cx="5402259" cy="51172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EDF868B-4209-4262-AFD7-8A8906F05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1241153"/>
            <a:ext cx="5688632" cy="538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A0D5D9-C538-4AC6-A6CC-A7B29A94B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29" y="1928185"/>
            <a:ext cx="4979534" cy="39760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B74438E-7261-49D4-A37A-CD1DE9B15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37" y="1928185"/>
            <a:ext cx="5055752" cy="39760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6918A51-F833-4898-B981-DB78CF0E7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439673"/>
            <a:ext cx="5675243" cy="446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2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806761-8451-4A52-AA55-1A4B4A267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0" y="2060848"/>
            <a:ext cx="4916020" cy="41030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EDC9F7-8234-4598-AEF6-AF8D66C81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522" y="2060848"/>
            <a:ext cx="4916020" cy="41030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8C2284-469B-41B9-9282-F00DD74FF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53502"/>
            <a:ext cx="5554354" cy="46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2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8A1CC4-216C-4690-8CCD-F18D8F75F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628800"/>
            <a:ext cx="6049715" cy="44644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50B53B-9E6B-4C3A-BED5-E84FD053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38" y="982774"/>
            <a:ext cx="10323906" cy="58572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AC8DB0-8EA0-4BAB-BCDB-2CBC8B1F9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38" y="992386"/>
            <a:ext cx="10523784" cy="592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1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B48212-E835-4E4C-88A1-3FE53B8D2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67" y="1455093"/>
            <a:ext cx="9236666" cy="52780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90632C-3244-46EF-BE3E-5421C749F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70" y="1088455"/>
            <a:ext cx="7848872" cy="578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9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417BB6-25D4-4846-B205-17CC656F4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36" y="1772816"/>
            <a:ext cx="6552728" cy="46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37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415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20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연구 목적</a:t>
            </a:r>
            <a:endParaRPr lang="en-US" altLang="ko-KR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001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66DFE8-3289-4FC6-92D5-D050B3156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7" y="1628800"/>
            <a:ext cx="4056112" cy="4056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5570228" y="2526576"/>
            <a:ext cx="4752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L-POINT </a:t>
            </a:r>
            <a:r>
              <a:rPr lang="ko-KR" altLang="en-US" dirty="0"/>
              <a:t>고객의 사용 내역 데이터를 바탕으로 고객 세그먼트를 분류하고</a:t>
            </a:r>
            <a:endParaRPr lang="en-US" altLang="ko-KR" dirty="0"/>
          </a:p>
          <a:p>
            <a:r>
              <a:rPr lang="ko-KR" altLang="en-US" dirty="0"/>
              <a:t>고객 맞춤형 마케팅 제안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C.F</a:t>
            </a:r>
            <a:r>
              <a:rPr lang="ko-KR" altLang="en-US" dirty="0"/>
              <a:t> 분석을 통해 비슷한 </a:t>
            </a:r>
            <a:r>
              <a:rPr lang="ko-KR" altLang="en-US" dirty="0" err="1"/>
              <a:t>고객들끼리의</a:t>
            </a:r>
            <a:r>
              <a:rPr lang="ko-KR" altLang="en-US" dirty="0"/>
              <a:t> 상품추천 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R.F.M</a:t>
            </a:r>
            <a:r>
              <a:rPr lang="ko-KR" altLang="en-US" dirty="0"/>
              <a:t>과 연관성분석을 통해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253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264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8978471" y="2700304"/>
            <a:ext cx="1317770" cy="1317770"/>
            <a:chOff x="8978470" y="3701609"/>
            <a:chExt cx="1317770" cy="1317770"/>
          </a:xfrm>
        </p:grpSpPr>
        <p:sp>
          <p:nvSpPr>
            <p:cNvPr id="123" name="눈물 방울 122"/>
            <p:cNvSpPr/>
            <p:nvPr/>
          </p:nvSpPr>
          <p:spPr>
            <a:xfrm rot="8100000">
              <a:off x="8978470" y="3701609"/>
              <a:ext cx="1317770" cy="1317770"/>
            </a:xfrm>
            <a:prstGeom prst="teardrop">
              <a:avLst/>
            </a:prstGeom>
            <a:solidFill>
              <a:srgbClr val="FFD4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134656" y="4037328"/>
              <a:ext cx="100540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픽미픽미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픽미픽미</a:t>
              </a:r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1895760" y="2700304"/>
            <a:ext cx="1317770" cy="1317770"/>
            <a:chOff x="1895759" y="3701609"/>
            <a:chExt cx="1317770" cy="1317770"/>
          </a:xfrm>
        </p:grpSpPr>
        <p:sp>
          <p:nvSpPr>
            <p:cNvPr id="124" name="눈물 방울 123"/>
            <p:cNvSpPr/>
            <p:nvPr/>
          </p:nvSpPr>
          <p:spPr>
            <a:xfrm rot="8100000">
              <a:off x="1895759" y="3701609"/>
              <a:ext cx="1317770" cy="1317770"/>
            </a:xfrm>
            <a:prstGeom prst="teardrop">
              <a:avLst/>
            </a:prstGeom>
            <a:solidFill>
              <a:srgbClr val="FF8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051943" y="4037328"/>
              <a:ext cx="100540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픽미픽미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픽미픽미</a:t>
              </a:r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5189396" y="2204864"/>
            <a:ext cx="1813210" cy="1813210"/>
            <a:chOff x="5189395" y="3804529"/>
            <a:chExt cx="1813210" cy="1813210"/>
          </a:xfrm>
        </p:grpSpPr>
        <p:sp>
          <p:nvSpPr>
            <p:cNvPr id="102" name="눈물 방울 101"/>
            <p:cNvSpPr/>
            <p:nvPr/>
          </p:nvSpPr>
          <p:spPr>
            <a:xfrm rot="8100000">
              <a:off x="5189395" y="3804529"/>
              <a:ext cx="1813210" cy="1813210"/>
            </a:xfrm>
            <a:prstGeom prst="teardrop">
              <a:avLst/>
            </a:prstGeom>
            <a:solidFill>
              <a:srgbClr val="FF1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34550" y="4221088"/>
              <a:ext cx="1112805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PICK ME </a:t>
              </a:r>
            </a:p>
            <a:p>
              <a:pPr algn="ctr"/>
              <a:r>
                <a:rPr lang="en-US" altLang="ko-KR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UP!</a:t>
              </a:r>
              <a:endPara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8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▶</a:t>
              </a:r>
              <a:endParaRPr lang="ko-KR" altLang="en-US" sz="2800" dirty="0"/>
            </a:p>
          </p:txBody>
        </p:sp>
      </p:grpSp>
      <p:sp>
        <p:nvSpPr>
          <p:cNvPr id="103" name="타원 102"/>
          <p:cNvSpPr/>
          <p:nvPr/>
        </p:nvSpPr>
        <p:spPr>
          <a:xfrm>
            <a:off x="9220781" y="4666507"/>
            <a:ext cx="833150" cy="833150"/>
          </a:xfrm>
          <a:prstGeom prst="ellipse">
            <a:avLst/>
          </a:prstGeom>
          <a:solidFill>
            <a:srgbClr val="FFD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dirty="0"/>
          </a:p>
        </p:txBody>
      </p:sp>
      <p:sp>
        <p:nvSpPr>
          <p:cNvPr id="104" name="타원 103"/>
          <p:cNvSpPr/>
          <p:nvPr/>
        </p:nvSpPr>
        <p:spPr>
          <a:xfrm>
            <a:off x="2138641" y="4666507"/>
            <a:ext cx="833150" cy="83315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082988" y="4623226"/>
            <a:ext cx="8015931" cy="919712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 rot="10800000" flipV="1">
            <a:off x="3864200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 rot="10800000" flipV="1">
            <a:off x="4213358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 rot="10800000" flipV="1">
            <a:off x="4562516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 rot="10800000" flipV="1">
            <a:off x="4911674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 rot="10800000" flipV="1">
            <a:off x="5260832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 rot="10800000" flipV="1">
            <a:off x="5609990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이등변 삼각형 111"/>
          <p:cNvSpPr/>
          <p:nvPr/>
        </p:nvSpPr>
        <p:spPr>
          <a:xfrm rot="16200000" flipV="1">
            <a:off x="5930348" y="4945942"/>
            <a:ext cx="331879" cy="274280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 rot="10800000" flipV="1">
            <a:off x="6412281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 rot="10800000" flipV="1">
            <a:off x="6761439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 rot="10800000" flipV="1">
            <a:off x="7110597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 rot="10800000" flipV="1">
            <a:off x="7459755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 rot="10800000" flipV="1">
            <a:off x="7808913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 rot="10800000" flipV="1">
            <a:off x="8158071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 rot="10800000" flipV="1">
            <a:off x="3165884" y="4997930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 rot="10800000" flipV="1">
            <a:off x="3515042" y="4997930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 rot="10800000" flipV="1">
            <a:off x="8507229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 rot="10800000" flipV="1">
            <a:off x="8856387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80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프로듀스</a:t>
            </a:r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101</a:t>
            </a:r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이 딱히 좋은 건 아님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001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23392" y="2348880"/>
            <a:ext cx="5184576" cy="3270051"/>
            <a:chOff x="443372" y="2348880"/>
            <a:chExt cx="5184576" cy="3270051"/>
          </a:xfrm>
        </p:grpSpPr>
        <p:sp>
          <p:nvSpPr>
            <p:cNvPr id="24" name="타원 23"/>
            <p:cNvSpPr/>
            <p:nvPr/>
          </p:nvSpPr>
          <p:spPr>
            <a:xfrm>
              <a:off x="443372" y="4034755"/>
              <a:ext cx="1584176" cy="1584176"/>
            </a:xfrm>
            <a:prstGeom prst="ellipse">
              <a:avLst/>
            </a:prstGeom>
            <a:solidFill>
              <a:srgbClr val="FF8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243572" y="4034755"/>
              <a:ext cx="1584176" cy="1584176"/>
            </a:xfrm>
            <a:prstGeom prst="ellipse">
              <a:avLst/>
            </a:prstGeom>
            <a:solidFill>
              <a:srgbClr val="FF1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043772" y="4034755"/>
              <a:ext cx="1584176" cy="1584176"/>
            </a:xfrm>
            <a:prstGeom prst="ellipse">
              <a:avLst/>
            </a:prstGeom>
            <a:solidFill>
              <a:srgbClr val="FFD4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343472" y="2348880"/>
              <a:ext cx="1584176" cy="1584176"/>
            </a:xfrm>
            <a:prstGeom prst="ellipse">
              <a:avLst/>
            </a:prstGeom>
            <a:solidFill>
              <a:srgbClr val="FF62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3143672" y="2348880"/>
              <a:ext cx="1584176" cy="1584176"/>
            </a:xfrm>
            <a:prstGeom prst="ellipse">
              <a:avLst/>
            </a:prstGeom>
            <a:solidFill>
              <a:srgbClr val="FF7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60774" y="2953203"/>
            <a:ext cx="5867700" cy="2125526"/>
            <a:chOff x="6060774" y="2636912"/>
            <a:chExt cx="5867700" cy="2125526"/>
          </a:xfrm>
        </p:grpSpPr>
        <p:sp>
          <p:nvSpPr>
            <p:cNvPr id="36" name="직사각형 35"/>
            <p:cNvSpPr/>
            <p:nvPr/>
          </p:nvSpPr>
          <p:spPr>
            <a:xfrm>
              <a:off x="6304583" y="3140968"/>
              <a:ext cx="5623891" cy="16214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20000"/>
                </a:lnSpc>
                <a:spcAft>
                  <a:spcPts val="500"/>
                </a:spcAft>
              </a:pP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선거와 국민투표의 공정한 관리 및 정당에 관한 사무를 처리하기 위하여 선거관리위원회를 둔다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 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모든 국민은 신체의 자유를 가진다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 </a:t>
              </a:r>
            </a:p>
            <a:p>
              <a:pPr latinLnBrk="0">
                <a:lnSpc>
                  <a:spcPct val="120000"/>
                </a:lnSpc>
                <a:spcAft>
                  <a:spcPts val="500"/>
                </a:spcAft>
              </a:pP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누구든지 법률에 의하지 아니하고는 체포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·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구속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·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압수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·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수색 또는 심문을 받지 아니하며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, 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법률과 적법한 절차에 의하지 아니하고는 처벌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·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보안처분 또는 강제노역을 받지 아니한다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endPara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08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060774" y="2636912"/>
              <a:ext cx="5363818" cy="410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gradFill>
                    <a:gsLst>
                      <a:gs pos="0">
                        <a:srgbClr val="FF1268"/>
                      </a:gs>
                      <a:gs pos="100000">
                        <a:srgbClr val="FF1268"/>
                      </a:gs>
                    </a:gsLst>
                    <a:lin ang="108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413</a:t>
              </a:r>
              <a:r>
                <a:rPr lang="ko-KR" altLang="en-US" dirty="0">
                  <a:gradFill>
                    <a:gsLst>
                      <a:gs pos="0">
                        <a:srgbClr val="FF1268"/>
                      </a:gs>
                      <a:gs pos="100000">
                        <a:srgbClr val="FF1268"/>
                      </a:gs>
                    </a:gsLst>
                    <a:lin ang="108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선거 투표합시다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719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7C90B1-4073-4F28-BA18-66C8A1FAEAF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8227" y="2276872"/>
            <a:ext cx="3255546" cy="32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80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>
            <a:off x="4708834" y="2097890"/>
            <a:ext cx="2821385" cy="2384303"/>
          </a:xfrm>
          <a:prstGeom prst="triangle">
            <a:avLst/>
          </a:prstGeom>
          <a:noFill/>
          <a:ln w="38100" cap="sq">
            <a:solidFill>
              <a:srgbClr val="FF5B7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/>
          </a:p>
        </p:txBody>
      </p:sp>
      <p:grpSp>
        <p:nvGrpSpPr>
          <p:cNvPr id="8" name="그룹 7"/>
          <p:cNvGrpSpPr/>
          <p:nvPr/>
        </p:nvGrpSpPr>
        <p:grpSpPr>
          <a:xfrm>
            <a:off x="4969746" y="2365781"/>
            <a:ext cx="2299560" cy="1982380"/>
            <a:chOff x="6694487" y="3035753"/>
            <a:chExt cx="1535811" cy="1323975"/>
          </a:xfrm>
        </p:grpSpPr>
        <p:sp>
          <p:nvSpPr>
            <p:cNvPr id="9" name="자유형 8"/>
            <p:cNvSpPr/>
            <p:nvPr/>
          </p:nvSpPr>
          <p:spPr>
            <a:xfrm>
              <a:off x="7244270" y="3035753"/>
              <a:ext cx="441961" cy="381001"/>
            </a:xfrm>
            <a:custGeom>
              <a:avLst/>
              <a:gdLst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0 w 441961"/>
                <a:gd name="connsiteY2" fmla="*/ 381001 h 381001"/>
                <a:gd name="connsiteX3" fmla="*/ 220980 w 441961"/>
                <a:gd name="connsiteY3" fmla="*/ 0 h 381001"/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226187 w 441961"/>
                <a:gd name="connsiteY2" fmla="*/ 374197 h 381001"/>
                <a:gd name="connsiteX3" fmla="*/ 0 w 441961"/>
                <a:gd name="connsiteY3" fmla="*/ 381001 h 381001"/>
                <a:gd name="connsiteX4" fmla="*/ 220980 w 441961"/>
                <a:gd name="connsiteY4" fmla="*/ 0 h 381001"/>
                <a:gd name="connsiteX0" fmla="*/ 226187 w 441961"/>
                <a:gd name="connsiteY0" fmla="*/ 374197 h 465637"/>
                <a:gd name="connsiteX1" fmla="*/ 0 w 441961"/>
                <a:gd name="connsiteY1" fmla="*/ 381001 h 465637"/>
                <a:gd name="connsiteX2" fmla="*/ 220980 w 441961"/>
                <a:gd name="connsiteY2" fmla="*/ 0 h 465637"/>
                <a:gd name="connsiteX3" fmla="*/ 441961 w 441961"/>
                <a:gd name="connsiteY3" fmla="*/ 381001 h 465637"/>
                <a:gd name="connsiteX4" fmla="*/ 317627 w 441961"/>
                <a:gd name="connsiteY4" fmla="*/ 465637 h 465637"/>
                <a:gd name="connsiteX0" fmla="*/ 226187 w 441961"/>
                <a:gd name="connsiteY0" fmla="*/ 374197 h 381001"/>
                <a:gd name="connsiteX1" fmla="*/ 0 w 441961"/>
                <a:gd name="connsiteY1" fmla="*/ 381001 h 381001"/>
                <a:gd name="connsiteX2" fmla="*/ 220980 w 441961"/>
                <a:gd name="connsiteY2" fmla="*/ 0 h 381001"/>
                <a:gd name="connsiteX3" fmla="*/ 441961 w 441961"/>
                <a:gd name="connsiteY3" fmla="*/ 381001 h 381001"/>
                <a:gd name="connsiteX0" fmla="*/ 0 w 441961"/>
                <a:gd name="connsiteY0" fmla="*/ 381001 h 381001"/>
                <a:gd name="connsiteX1" fmla="*/ 220980 w 441961"/>
                <a:gd name="connsiteY1" fmla="*/ 0 h 381001"/>
                <a:gd name="connsiteX2" fmla="*/ 441961 w 441961"/>
                <a:gd name="connsiteY2" fmla="*/ 381001 h 3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1" h="381001">
                  <a:moveTo>
                    <a:pt x="0" y="381001"/>
                  </a:moveTo>
                  <a:lnTo>
                    <a:pt x="220980" y="0"/>
                  </a:lnTo>
                  <a:lnTo>
                    <a:pt x="441961" y="381001"/>
                  </a:lnTo>
                </a:path>
              </a:pathLst>
            </a:custGeom>
            <a:noFill/>
            <a:ln w="38100" cap="sq">
              <a:solidFill>
                <a:srgbClr val="FF12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6694487" y="3826329"/>
              <a:ext cx="1535811" cy="533399"/>
            </a:xfrm>
            <a:custGeom>
              <a:avLst/>
              <a:gdLst>
                <a:gd name="connsiteX0" fmla="*/ 309372 w 1535811"/>
                <a:gd name="connsiteY0" fmla="*/ 0 h 533399"/>
                <a:gd name="connsiteX1" fmla="*/ 1226440 w 1535811"/>
                <a:gd name="connsiteY1" fmla="*/ 0 h 533399"/>
                <a:gd name="connsiteX2" fmla="*/ 1535811 w 1535811"/>
                <a:gd name="connsiteY2" fmla="*/ 533399 h 533399"/>
                <a:gd name="connsiteX3" fmla="*/ 0 w 1535811"/>
                <a:gd name="connsiteY3" fmla="*/ 533399 h 533399"/>
                <a:gd name="connsiteX4" fmla="*/ 309372 w 1535811"/>
                <a:gd name="connsiteY4" fmla="*/ 0 h 53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811" h="533399">
                  <a:moveTo>
                    <a:pt x="309372" y="0"/>
                  </a:moveTo>
                  <a:lnTo>
                    <a:pt x="1226440" y="0"/>
                  </a:lnTo>
                  <a:lnTo>
                    <a:pt x="1535811" y="533399"/>
                  </a:lnTo>
                  <a:lnTo>
                    <a:pt x="0" y="533399"/>
                  </a:lnTo>
                  <a:lnTo>
                    <a:pt x="309372" y="0"/>
                  </a:lnTo>
                  <a:close/>
                </a:path>
              </a:pathLst>
            </a:custGeom>
            <a:noFill/>
            <a:ln w="38100" cap="sq">
              <a:solidFill>
                <a:srgbClr val="FF12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7012813" y="3429000"/>
              <a:ext cx="352425" cy="0"/>
            </a:xfrm>
            <a:prstGeom prst="line">
              <a:avLst/>
            </a:prstGeom>
            <a:noFill/>
            <a:ln w="38100" cap="sq">
              <a:solidFill>
                <a:srgbClr val="FF12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565263" y="3429000"/>
              <a:ext cx="352425" cy="0"/>
            </a:xfrm>
            <a:prstGeom prst="line">
              <a:avLst/>
            </a:prstGeom>
            <a:noFill/>
            <a:ln w="38100" cap="sq">
              <a:solidFill>
                <a:srgbClr val="FF12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5492825" y="3645808"/>
            <a:ext cx="1253403" cy="613478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YOU</a:t>
            </a:r>
            <a:endParaRPr lang="ko-KR" altLang="en-US" sz="72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93046" y="3061321"/>
            <a:ext cx="2052960" cy="38246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THANK </a:t>
            </a:r>
            <a:endParaRPr lang="ko-KR" altLang="en-US" sz="72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96584" y="2742864"/>
            <a:ext cx="245885" cy="24588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Segoe UI Symbol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💮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569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>
            <a:off x="4708834" y="2097890"/>
            <a:ext cx="2821385" cy="2384303"/>
          </a:xfrm>
          <a:prstGeom prst="triangle">
            <a:avLst/>
          </a:prstGeom>
          <a:noFill/>
          <a:ln w="38100" cap="sq">
            <a:solidFill>
              <a:srgbClr val="FF5B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/>
          </a:p>
        </p:txBody>
      </p:sp>
      <p:grpSp>
        <p:nvGrpSpPr>
          <p:cNvPr id="8" name="그룹 7"/>
          <p:cNvGrpSpPr/>
          <p:nvPr/>
        </p:nvGrpSpPr>
        <p:grpSpPr>
          <a:xfrm>
            <a:off x="4969746" y="2365781"/>
            <a:ext cx="2299560" cy="1982380"/>
            <a:chOff x="6694487" y="3035753"/>
            <a:chExt cx="1535811" cy="1323975"/>
          </a:xfrm>
        </p:grpSpPr>
        <p:sp>
          <p:nvSpPr>
            <p:cNvPr id="9" name="자유형 8"/>
            <p:cNvSpPr/>
            <p:nvPr/>
          </p:nvSpPr>
          <p:spPr>
            <a:xfrm>
              <a:off x="7244270" y="3035753"/>
              <a:ext cx="441961" cy="381001"/>
            </a:xfrm>
            <a:custGeom>
              <a:avLst/>
              <a:gdLst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0 w 441961"/>
                <a:gd name="connsiteY2" fmla="*/ 381001 h 381001"/>
                <a:gd name="connsiteX3" fmla="*/ 220980 w 441961"/>
                <a:gd name="connsiteY3" fmla="*/ 0 h 381001"/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226187 w 441961"/>
                <a:gd name="connsiteY2" fmla="*/ 374197 h 381001"/>
                <a:gd name="connsiteX3" fmla="*/ 0 w 441961"/>
                <a:gd name="connsiteY3" fmla="*/ 381001 h 381001"/>
                <a:gd name="connsiteX4" fmla="*/ 220980 w 441961"/>
                <a:gd name="connsiteY4" fmla="*/ 0 h 381001"/>
                <a:gd name="connsiteX0" fmla="*/ 226187 w 441961"/>
                <a:gd name="connsiteY0" fmla="*/ 374197 h 465637"/>
                <a:gd name="connsiteX1" fmla="*/ 0 w 441961"/>
                <a:gd name="connsiteY1" fmla="*/ 381001 h 465637"/>
                <a:gd name="connsiteX2" fmla="*/ 220980 w 441961"/>
                <a:gd name="connsiteY2" fmla="*/ 0 h 465637"/>
                <a:gd name="connsiteX3" fmla="*/ 441961 w 441961"/>
                <a:gd name="connsiteY3" fmla="*/ 381001 h 465637"/>
                <a:gd name="connsiteX4" fmla="*/ 317627 w 441961"/>
                <a:gd name="connsiteY4" fmla="*/ 465637 h 465637"/>
                <a:gd name="connsiteX0" fmla="*/ 226187 w 441961"/>
                <a:gd name="connsiteY0" fmla="*/ 374197 h 381001"/>
                <a:gd name="connsiteX1" fmla="*/ 0 w 441961"/>
                <a:gd name="connsiteY1" fmla="*/ 381001 h 381001"/>
                <a:gd name="connsiteX2" fmla="*/ 220980 w 441961"/>
                <a:gd name="connsiteY2" fmla="*/ 0 h 381001"/>
                <a:gd name="connsiteX3" fmla="*/ 441961 w 441961"/>
                <a:gd name="connsiteY3" fmla="*/ 381001 h 381001"/>
                <a:gd name="connsiteX0" fmla="*/ 0 w 441961"/>
                <a:gd name="connsiteY0" fmla="*/ 381001 h 381001"/>
                <a:gd name="connsiteX1" fmla="*/ 220980 w 441961"/>
                <a:gd name="connsiteY1" fmla="*/ 0 h 381001"/>
                <a:gd name="connsiteX2" fmla="*/ 441961 w 441961"/>
                <a:gd name="connsiteY2" fmla="*/ 381001 h 3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1" h="381001">
                  <a:moveTo>
                    <a:pt x="0" y="381001"/>
                  </a:moveTo>
                  <a:lnTo>
                    <a:pt x="220980" y="0"/>
                  </a:lnTo>
                  <a:lnTo>
                    <a:pt x="441961" y="381001"/>
                  </a:lnTo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6694487" y="3826329"/>
              <a:ext cx="1535811" cy="533399"/>
            </a:xfrm>
            <a:custGeom>
              <a:avLst/>
              <a:gdLst>
                <a:gd name="connsiteX0" fmla="*/ 309372 w 1535811"/>
                <a:gd name="connsiteY0" fmla="*/ 0 h 533399"/>
                <a:gd name="connsiteX1" fmla="*/ 1226440 w 1535811"/>
                <a:gd name="connsiteY1" fmla="*/ 0 h 533399"/>
                <a:gd name="connsiteX2" fmla="*/ 1535811 w 1535811"/>
                <a:gd name="connsiteY2" fmla="*/ 533399 h 533399"/>
                <a:gd name="connsiteX3" fmla="*/ 0 w 1535811"/>
                <a:gd name="connsiteY3" fmla="*/ 533399 h 533399"/>
                <a:gd name="connsiteX4" fmla="*/ 309372 w 1535811"/>
                <a:gd name="connsiteY4" fmla="*/ 0 h 53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811" h="533399">
                  <a:moveTo>
                    <a:pt x="309372" y="0"/>
                  </a:moveTo>
                  <a:lnTo>
                    <a:pt x="1226440" y="0"/>
                  </a:lnTo>
                  <a:lnTo>
                    <a:pt x="1535811" y="533399"/>
                  </a:lnTo>
                  <a:lnTo>
                    <a:pt x="0" y="533399"/>
                  </a:lnTo>
                  <a:lnTo>
                    <a:pt x="309372" y="0"/>
                  </a:lnTo>
                  <a:close/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701281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56526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5093046" y="3061321"/>
            <a:ext cx="2052960" cy="38246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THANK 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96584" y="2742864"/>
            <a:ext cx="245885" cy="24588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Segoe UI Symbol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💮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 rot="5400000">
            <a:off x="912646" y="1927381"/>
            <a:ext cx="3991970" cy="5878789"/>
            <a:chOff x="8701520" y="1717733"/>
            <a:chExt cx="3490480" cy="5140268"/>
          </a:xfrm>
        </p:grpSpPr>
        <p:sp>
          <p:nvSpPr>
            <p:cNvPr id="39" name="이등변 삼각형 38"/>
            <p:cNvSpPr/>
            <p:nvPr/>
          </p:nvSpPr>
          <p:spPr>
            <a:xfrm rot="10800000">
              <a:off x="11193571" y="1717733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11193571" y="2574442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10694149" y="3431155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/>
            <p:nvPr/>
          </p:nvSpPr>
          <p:spPr>
            <a:xfrm rot="10800000">
              <a:off x="11193571" y="3431155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>
              <a:off x="11193571" y="4287866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>
              <a:off x="9700365" y="5144577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/>
            <p:cNvSpPr/>
            <p:nvPr/>
          </p:nvSpPr>
          <p:spPr>
            <a:xfrm rot="10800000">
              <a:off x="8701520" y="6001288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9700365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>
              <a:off x="9200942" y="6001288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>
              <a:off x="10694149" y="5144577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10800000">
              <a:off x="11193571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/>
            <p:cNvSpPr/>
            <p:nvPr/>
          </p:nvSpPr>
          <p:spPr>
            <a:xfrm rot="10800000">
              <a:off x="10694149" y="6001288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50"/>
            <p:cNvSpPr/>
            <p:nvPr/>
          </p:nvSpPr>
          <p:spPr>
            <a:xfrm>
              <a:off x="11193571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0800000">
              <a:off x="10197257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/>
            <p:cNvSpPr/>
            <p:nvPr/>
          </p:nvSpPr>
          <p:spPr>
            <a:xfrm>
              <a:off x="10197260" y="6001290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11692994" y="1717734"/>
              <a:ext cx="499006" cy="856709"/>
            </a:xfrm>
            <a:custGeom>
              <a:avLst/>
              <a:gdLst>
                <a:gd name="connsiteX0" fmla="*/ 496892 w 499006"/>
                <a:gd name="connsiteY0" fmla="*/ 0 h 856709"/>
                <a:gd name="connsiteX1" fmla="*/ 499006 w 499006"/>
                <a:gd name="connsiteY1" fmla="*/ 3645 h 856709"/>
                <a:gd name="connsiteX2" fmla="*/ 499006 w 499006"/>
                <a:gd name="connsiteY2" fmla="*/ 856709 h 856709"/>
                <a:gd name="connsiteX3" fmla="*/ 0 w 499006"/>
                <a:gd name="connsiteY3" fmla="*/ 856709 h 856709"/>
                <a:gd name="connsiteX4" fmla="*/ 496892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496892" y="0"/>
                  </a:moveTo>
                  <a:lnTo>
                    <a:pt x="499006" y="3645"/>
                  </a:lnTo>
                  <a:lnTo>
                    <a:pt x="499006" y="856709"/>
                  </a:lnTo>
                  <a:lnTo>
                    <a:pt x="0" y="856709"/>
                  </a:lnTo>
                  <a:lnTo>
                    <a:pt x="496892" y="0"/>
                  </a:lnTo>
                  <a:close/>
                </a:path>
              </a:pathLst>
            </a:cu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1692994" y="2574445"/>
              <a:ext cx="499006" cy="856709"/>
            </a:xfrm>
            <a:custGeom>
              <a:avLst/>
              <a:gdLst>
                <a:gd name="connsiteX0" fmla="*/ 0 w 499006"/>
                <a:gd name="connsiteY0" fmla="*/ 0 h 856709"/>
                <a:gd name="connsiteX1" fmla="*/ 499006 w 499006"/>
                <a:gd name="connsiteY1" fmla="*/ 0 h 856709"/>
                <a:gd name="connsiteX2" fmla="*/ 499006 w 499006"/>
                <a:gd name="connsiteY2" fmla="*/ 853064 h 856709"/>
                <a:gd name="connsiteX3" fmla="*/ 496892 w 499006"/>
                <a:gd name="connsiteY3" fmla="*/ 856709 h 856709"/>
                <a:gd name="connsiteX4" fmla="*/ 0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0" y="0"/>
                  </a:moveTo>
                  <a:lnTo>
                    <a:pt x="499006" y="0"/>
                  </a:lnTo>
                  <a:lnTo>
                    <a:pt x="499006" y="853064"/>
                  </a:lnTo>
                  <a:lnTo>
                    <a:pt x="496892" y="856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703819-67BA-4815-B575-ACCF8BF2E910}"/>
              </a:ext>
            </a:extLst>
          </p:cNvPr>
          <p:cNvSpPr/>
          <p:nvPr/>
        </p:nvSpPr>
        <p:spPr>
          <a:xfrm>
            <a:off x="5469298" y="3649911"/>
            <a:ext cx="1253403" cy="613478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YOU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2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분석의 방향성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002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3008768" y="1759988"/>
            <a:ext cx="1502334" cy="1568796"/>
            <a:chOff x="1803479" y="3668861"/>
            <a:chExt cx="1502334" cy="1568796"/>
          </a:xfrm>
        </p:grpSpPr>
        <p:sp>
          <p:nvSpPr>
            <p:cNvPr id="124" name="눈물 방울 123"/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8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803479" y="4037328"/>
              <a:ext cx="1502334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어떤 품목이 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많이 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팔렸나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4" name="타원 103"/>
          <p:cNvSpPr/>
          <p:nvPr/>
        </p:nvSpPr>
        <p:spPr>
          <a:xfrm>
            <a:off x="694562" y="4913951"/>
            <a:ext cx="1101668" cy="10970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10348" y="4855173"/>
            <a:ext cx="10971129" cy="1214634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이등변 삼각형 111"/>
          <p:cNvSpPr/>
          <p:nvPr/>
        </p:nvSpPr>
        <p:spPr>
          <a:xfrm rot="16200000" flipV="1">
            <a:off x="7304005" y="5347365"/>
            <a:ext cx="331879" cy="274280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 rot="10800000" flipV="1">
            <a:off x="6372921" y="5303164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 rot="10800000" flipV="1">
            <a:off x="6691599" y="5416292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 rot="10800000" flipV="1">
            <a:off x="7040757" y="5406132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7F0D972-F682-4E95-A7A7-49762A30B785}"/>
              </a:ext>
            </a:extLst>
          </p:cNvPr>
          <p:cNvSpPr/>
          <p:nvPr/>
        </p:nvSpPr>
        <p:spPr>
          <a:xfrm>
            <a:off x="3013322" y="4873532"/>
            <a:ext cx="1326747" cy="12003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탐색적 </a:t>
            </a:r>
            <a:endParaRPr lang="en-US" altLang="ko-KR" dirty="0"/>
          </a:p>
          <a:p>
            <a:pPr algn="ctr"/>
            <a:r>
              <a:rPr lang="ko-KR" altLang="en-US" dirty="0"/>
              <a:t>데이터 분석</a:t>
            </a:r>
            <a:endParaRPr lang="en-US" altLang="ko-KR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FC40089-CF4A-4DF2-A90B-B959F85F1884}"/>
              </a:ext>
            </a:extLst>
          </p:cNvPr>
          <p:cNvSpPr/>
          <p:nvPr/>
        </p:nvSpPr>
        <p:spPr>
          <a:xfrm>
            <a:off x="5494179" y="4900336"/>
            <a:ext cx="1148003" cy="11332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총</a:t>
            </a:r>
            <a:endParaRPr lang="en-US" altLang="ko-KR" dirty="0"/>
          </a:p>
          <a:p>
            <a:pPr algn="ctr"/>
            <a:r>
              <a:rPr lang="ko-KR" altLang="en-US" dirty="0"/>
              <a:t>판매금액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30F3AE8-749D-4129-80BC-884DB4C90731}"/>
              </a:ext>
            </a:extLst>
          </p:cNvPr>
          <p:cNvSpPr/>
          <p:nvPr/>
        </p:nvSpPr>
        <p:spPr>
          <a:xfrm>
            <a:off x="7669431" y="4907258"/>
            <a:ext cx="1575837" cy="11339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고객 </a:t>
            </a:r>
            <a:r>
              <a:rPr lang="en-US" altLang="ko-KR" dirty="0"/>
              <a:t>Segment</a:t>
            </a:r>
          </a:p>
          <a:p>
            <a:pPr algn="ctr"/>
            <a:r>
              <a:rPr lang="ko-KR" altLang="en-US" dirty="0"/>
              <a:t>분류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E3779B2-1C8D-4DE4-921E-A7660FC32120}"/>
              </a:ext>
            </a:extLst>
          </p:cNvPr>
          <p:cNvSpPr/>
          <p:nvPr/>
        </p:nvSpPr>
        <p:spPr>
          <a:xfrm>
            <a:off x="10272517" y="4900336"/>
            <a:ext cx="1246197" cy="1113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마케팅</a:t>
            </a:r>
            <a:endParaRPr lang="en-US" altLang="ko-KR" dirty="0"/>
          </a:p>
          <a:p>
            <a:pPr algn="ctr"/>
            <a:r>
              <a:rPr lang="ko-KR" altLang="en-US" dirty="0"/>
              <a:t>제안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F8DA9A1-9D9E-4620-A02E-FE785A056D2E}"/>
              </a:ext>
            </a:extLst>
          </p:cNvPr>
          <p:cNvSpPr/>
          <p:nvPr/>
        </p:nvSpPr>
        <p:spPr>
          <a:xfrm rot="10800000" flipV="1">
            <a:off x="9649641" y="5416292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3AD422E-C4EB-4D5D-A659-695FF0A0A303}"/>
              </a:ext>
            </a:extLst>
          </p:cNvPr>
          <p:cNvSpPr/>
          <p:nvPr/>
        </p:nvSpPr>
        <p:spPr>
          <a:xfrm rot="10800000" flipV="1">
            <a:off x="9998799" y="5406132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E04E7BD-A7CF-4BA6-9552-26D22B70BD32}"/>
              </a:ext>
            </a:extLst>
          </p:cNvPr>
          <p:cNvSpPr/>
          <p:nvPr/>
        </p:nvSpPr>
        <p:spPr>
          <a:xfrm rot="10800000" flipV="1">
            <a:off x="2022959" y="540601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71109F7-F6BA-48E5-8D54-66F8713ADEC0}"/>
              </a:ext>
            </a:extLst>
          </p:cNvPr>
          <p:cNvSpPr/>
          <p:nvPr/>
        </p:nvSpPr>
        <p:spPr>
          <a:xfrm rot="10800000" flipV="1">
            <a:off x="2372117" y="540601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B5858DF-6297-4986-B4EF-D693FD362801}"/>
              </a:ext>
            </a:extLst>
          </p:cNvPr>
          <p:cNvSpPr/>
          <p:nvPr/>
        </p:nvSpPr>
        <p:spPr>
          <a:xfrm rot="10800000" flipV="1">
            <a:off x="2721275" y="539585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5212108-432D-4C6D-B215-5FBD2BF2DA99}"/>
              </a:ext>
            </a:extLst>
          </p:cNvPr>
          <p:cNvSpPr/>
          <p:nvPr/>
        </p:nvSpPr>
        <p:spPr>
          <a:xfrm rot="10800000" flipV="1">
            <a:off x="4502227" y="540601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1477094-65DF-4D0D-9907-A43F03C2391F}"/>
              </a:ext>
            </a:extLst>
          </p:cNvPr>
          <p:cNvSpPr/>
          <p:nvPr/>
        </p:nvSpPr>
        <p:spPr>
          <a:xfrm rot="10800000" flipV="1">
            <a:off x="4851385" y="540601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EE64473-6C66-4A39-9069-91F820A24DBD}"/>
              </a:ext>
            </a:extLst>
          </p:cNvPr>
          <p:cNvSpPr/>
          <p:nvPr/>
        </p:nvSpPr>
        <p:spPr>
          <a:xfrm rot="10800000" flipV="1">
            <a:off x="5200543" y="539585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908AD3F-0BF1-4E8D-9C24-B4C318715032}"/>
              </a:ext>
            </a:extLst>
          </p:cNvPr>
          <p:cNvGrpSpPr/>
          <p:nvPr/>
        </p:nvGrpSpPr>
        <p:grpSpPr>
          <a:xfrm>
            <a:off x="5340396" y="2749696"/>
            <a:ext cx="1511035" cy="1520538"/>
            <a:chOff x="1895761" y="3668861"/>
            <a:chExt cx="1317770" cy="1317770"/>
          </a:xfrm>
        </p:grpSpPr>
        <p:sp>
          <p:nvSpPr>
            <p:cNvPr id="62" name="눈물 방울 61">
              <a:extLst>
                <a:ext uri="{FF2B5EF4-FFF2-40B4-BE49-F238E27FC236}">
                  <a16:creationId xmlns:a16="http://schemas.microsoft.com/office/drawing/2014/main" id="{BDABCA2B-E894-42B6-96DD-E7B4909851D4}"/>
                </a:ext>
              </a:extLst>
            </p:cNvPr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8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027AB54-2F90-4EE6-B1D5-9C50E8C532A3}"/>
                </a:ext>
              </a:extLst>
            </p:cNvPr>
            <p:cNvSpPr/>
            <p:nvPr/>
          </p:nvSpPr>
          <p:spPr>
            <a:xfrm>
              <a:off x="2089265" y="3973517"/>
              <a:ext cx="876810" cy="96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품목별</a:t>
              </a:r>
              <a:endPara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6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업종별</a:t>
              </a:r>
              <a:endPara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6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시간대별</a:t>
              </a:r>
              <a:endPara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a typeface="나눔바른고딕" panose="020B0603020101020101" pitchFamily="50" charset="-127"/>
              </a:endParaRPr>
            </a:p>
            <a:p>
              <a:pPr algn="ctr"/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C913C39-DE0F-48C1-A208-E994CF670B5B}"/>
              </a:ext>
            </a:extLst>
          </p:cNvPr>
          <p:cNvGrpSpPr/>
          <p:nvPr/>
        </p:nvGrpSpPr>
        <p:grpSpPr>
          <a:xfrm>
            <a:off x="7793317" y="2802028"/>
            <a:ext cx="1487907" cy="1481501"/>
            <a:chOff x="1885025" y="3668861"/>
            <a:chExt cx="1331127" cy="1317770"/>
          </a:xfrm>
        </p:grpSpPr>
        <p:sp>
          <p:nvSpPr>
            <p:cNvPr id="65" name="눈물 방울 64">
              <a:extLst>
                <a:ext uri="{FF2B5EF4-FFF2-40B4-BE49-F238E27FC236}">
                  <a16:creationId xmlns:a16="http://schemas.microsoft.com/office/drawing/2014/main" id="{28FBE399-D659-454D-B936-57E7635E1E13}"/>
                </a:ext>
              </a:extLst>
            </p:cNvPr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1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CBF849B-2265-4919-8DAB-95D86B0CB9FF}"/>
                </a:ext>
              </a:extLst>
            </p:cNvPr>
            <p:cNvSpPr/>
            <p:nvPr/>
          </p:nvSpPr>
          <p:spPr>
            <a:xfrm>
              <a:off x="1885025" y="4104434"/>
              <a:ext cx="1331127" cy="7391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ea typeface="나눔바른고딕" panose="020B0603020101020101" pitchFamily="50" charset="-127"/>
                </a:rPr>
                <a:t>장바구니 분석</a:t>
              </a:r>
              <a:endParaRPr lang="en-US" altLang="ko-KR" sz="1600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ea typeface="나눔바른고딕" panose="020B0603020101020101" pitchFamily="50" charset="-127"/>
                </a:rPr>
                <a:t>RFM</a:t>
              </a:r>
            </a:p>
            <a:p>
              <a:pPr algn="ctr"/>
              <a:endParaRPr lang="en-US" altLang="ko-KR" sz="1600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9D686C7-37EF-4497-9963-521A2D51AA90}"/>
              </a:ext>
            </a:extLst>
          </p:cNvPr>
          <p:cNvGrpSpPr/>
          <p:nvPr/>
        </p:nvGrpSpPr>
        <p:grpSpPr>
          <a:xfrm>
            <a:off x="13183871" y="2826254"/>
            <a:ext cx="1561116" cy="1498700"/>
            <a:chOff x="1895761" y="3668861"/>
            <a:chExt cx="1317770" cy="1317770"/>
          </a:xfrm>
        </p:grpSpPr>
        <p:sp>
          <p:nvSpPr>
            <p:cNvPr id="68" name="눈물 방울 67">
              <a:extLst>
                <a:ext uri="{FF2B5EF4-FFF2-40B4-BE49-F238E27FC236}">
                  <a16:creationId xmlns:a16="http://schemas.microsoft.com/office/drawing/2014/main" id="{7388C5C5-187B-48D3-924A-8F4A0E10E978}"/>
                </a:ext>
              </a:extLst>
            </p:cNvPr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1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B229B82-C4D2-4315-B5A3-0987067DF5E9}"/>
                </a:ext>
              </a:extLst>
            </p:cNvPr>
            <p:cNvSpPr/>
            <p:nvPr/>
          </p:nvSpPr>
          <p:spPr>
            <a:xfrm>
              <a:off x="2231480" y="4213092"/>
              <a:ext cx="6463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월별</a:t>
              </a:r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F129B0C2-ED23-43F3-B004-4A9E90D032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9" y="1344236"/>
            <a:ext cx="3790950" cy="1200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605909-6CAF-4EF4-83F1-2E48747EA620}"/>
              </a:ext>
            </a:extLst>
          </p:cNvPr>
          <p:cNvSpPr txBox="1"/>
          <p:nvPr/>
        </p:nvSpPr>
        <p:spPr>
          <a:xfrm>
            <a:off x="-1051966" y="4387384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개의 항목별로 나누어진 데이터를 합치는 과정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E3B41E3-0D71-427D-BACC-9E3CDCA1C57C}"/>
              </a:ext>
            </a:extLst>
          </p:cNvPr>
          <p:cNvSpPr/>
          <p:nvPr/>
        </p:nvSpPr>
        <p:spPr>
          <a:xfrm rot="10800000" flipV="1">
            <a:off x="9325906" y="5414694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90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장바구니 분석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(Market Basket Analysis)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4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1005109" y="2049973"/>
            <a:ext cx="10416548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하나의 장바구니는 고객이 한 번의 구매에서 산 물건을 알려준다 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이를 통해 어떤 물품들이 함께 구매되는 경향이 있는지 분석하여 패턴 및 연관 규칙을 분석하는 기법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ea typeface="나눔바른고딕" panose="020B0603020101020101"/>
              </a:rPr>
              <a:t>월마트는</a:t>
            </a:r>
            <a:r>
              <a:rPr lang="ko-KR" altLang="en-US" sz="2000" b="1" dirty="0">
                <a:ea typeface="나눔바른고딕" panose="020B0603020101020101"/>
              </a:rPr>
              <a:t> 장바구니 분석을 통해 </a:t>
            </a:r>
            <a:r>
              <a:rPr lang="en-US" altLang="ko-KR" sz="2000" b="1" dirty="0">
                <a:ea typeface="나눔바른고딕" panose="020B0603020101020101"/>
              </a:rPr>
              <a:t>‘</a:t>
            </a:r>
            <a:r>
              <a:rPr lang="ko-KR" altLang="en-US" sz="2000" b="1" dirty="0">
                <a:ea typeface="나눔바른고딕" panose="020B0603020101020101"/>
              </a:rPr>
              <a:t>맥주와 기저귀</a:t>
            </a:r>
            <a:r>
              <a:rPr lang="en-US" altLang="ko-KR" sz="2000" b="1" dirty="0">
                <a:ea typeface="나눔바른고딕" panose="020B0603020101020101"/>
              </a:rPr>
              <a:t>’</a:t>
            </a:r>
            <a:r>
              <a:rPr lang="ko-KR" altLang="en-US" sz="2000" b="1" dirty="0">
                <a:ea typeface="나눔바른고딕" panose="020B0603020101020101"/>
              </a:rPr>
              <a:t>의 연관규칙을 발견하였고 마케팅 활동으로 활용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 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33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11" y="1367365"/>
            <a:ext cx="5226961" cy="319401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35360" y="570394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장바구니 분석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(Market Basket Analysis)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92620" y="2239817"/>
            <a:ext cx="1041654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7" y="1314640"/>
            <a:ext cx="6035496" cy="3246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85984" y="4293096"/>
            <a:ext cx="1110398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장바구니 분석은 하나의 기법을 지칭하는 것은 아님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ea typeface="나눔바른고딕" panose="020B0603020101020101"/>
              </a:rPr>
              <a:t>POS </a:t>
            </a:r>
            <a:r>
              <a:rPr lang="ko-KR" altLang="en-US" sz="2000" b="1" dirty="0">
                <a:ea typeface="나눔바른고딕" panose="020B0603020101020101"/>
              </a:rPr>
              <a:t>거래 데이터를 이해하는 것과 관련된 여러 분석을 통칭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분석한 정보를 바탕으로 상품의 배치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특정 상품에 대한 행사 여부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쿠폰 발행 등 마케팅 방법으로의 활용이 가능함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80133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장바구니 분석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(Market Basket Analysis)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92620" y="2239817"/>
            <a:ext cx="1041654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698320" y="4335609"/>
            <a:ext cx="11103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오렌지 주스와 소다의 같이 팔리는 경우가 많다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주방 세제는 우유와 같이 팔리지 않는다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우유는 소다 혹은 주방세제와 같이 팔리지 않는다</a:t>
            </a:r>
            <a:endParaRPr lang="ko-KR" altLang="en-US" dirty="0">
              <a:ea typeface="나눔바른고딕" panose="020B0603020101020101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920574"/>
            <a:ext cx="5583545" cy="20957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06" y="1953287"/>
            <a:ext cx="478221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2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D59EB12A-948F-490C-97B9-7016B55E5285}"/>
              </a:ext>
            </a:extLst>
          </p:cNvPr>
          <p:cNvSpPr/>
          <p:nvPr/>
        </p:nvSpPr>
        <p:spPr>
          <a:xfrm>
            <a:off x="4705905" y="1405807"/>
            <a:ext cx="2520280" cy="24590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8755" y="570393"/>
            <a:ext cx="6200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42518" y="3258185"/>
            <a:ext cx="10863276" cy="414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50000"/>
              </a:lnSpc>
            </a:pPr>
            <a:endParaRPr lang="en-US" altLang="ko-KR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세가지 변수를 측정한 지표를 바탕으로 고객이 기업에 가져다 주는 수익에 얼마나 기여하는지를 분석하는 기법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ea typeface="나눔바른고딕" panose="020B0603020101020101"/>
              </a:rPr>
              <a:t>RFM </a:t>
            </a:r>
            <a:r>
              <a:rPr lang="ko-KR" altLang="en-US" sz="2000" b="1" dirty="0">
                <a:ea typeface="나눔바른고딕" panose="020B0603020101020101"/>
              </a:rPr>
              <a:t>모형은 다양한 고객가치 측정 지표들 가운데 재무적인 가치 측정 뿐만 아니라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관계 활동에 대한 질적 측면도 함께 고려한 고객가치 평가 모형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5C9C84B-F851-43E1-83DA-BB8D438ABE24}"/>
              </a:ext>
            </a:extLst>
          </p:cNvPr>
          <p:cNvSpPr/>
          <p:nvPr/>
        </p:nvSpPr>
        <p:spPr>
          <a:xfrm>
            <a:off x="676194" y="1405808"/>
            <a:ext cx="2520280" cy="24590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7A7A1-CF5E-477F-9FE6-759B9E195C4A}"/>
              </a:ext>
            </a:extLst>
          </p:cNvPr>
          <p:cNvSpPr txBox="1"/>
          <p:nvPr/>
        </p:nvSpPr>
        <p:spPr>
          <a:xfrm>
            <a:off x="5054973" y="2005372"/>
            <a:ext cx="1822143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고객의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구매빈도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(Frequency)</a:t>
            </a:r>
          </a:p>
          <a:p>
            <a:pPr algn="ctr">
              <a:lnSpc>
                <a:spcPct val="150000"/>
              </a:lnSpc>
            </a:pPr>
            <a:endParaRPr lang="ko-KR" altLang="en-US" sz="2000" b="1" dirty="0">
              <a:solidFill>
                <a:schemeClr val="bg1"/>
              </a:solidFill>
              <a:ea typeface="나눔바른고딕" panose="020B0603020101020101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C9E535E-B387-4E0F-BE36-A58FCE08DC56}"/>
              </a:ext>
            </a:extLst>
          </p:cNvPr>
          <p:cNvSpPr/>
          <p:nvPr/>
        </p:nvSpPr>
        <p:spPr>
          <a:xfrm>
            <a:off x="8735616" y="1484784"/>
            <a:ext cx="2520280" cy="24590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30064-C7E6-42B0-9487-185E4AB8713E}"/>
              </a:ext>
            </a:extLst>
          </p:cNvPr>
          <p:cNvSpPr txBox="1"/>
          <p:nvPr/>
        </p:nvSpPr>
        <p:spPr>
          <a:xfrm>
            <a:off x="1173914" y="1926396"/>
            <a:ext cx="1656184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고객의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최근성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(Recency)</a:t>
            </a:r>
            <a:endParaRPr lang="ko-KR" altLang="en-US" sz="2000" b="1" dirty="0">
              <a:solidFill>
                <a:schemeClr val="bg1"/>
              </a:solidFill>
              <a:ea typeface="나눔바른고딕" panose="020B0603020101020101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A8A740-EA30-4D8B-A353-68F606041408}"/>
              </a:ext>
            </a:extLst>
          </p:cNvPr>
          <p:cNvSpPr txBox="1"/>
          <p:nvPr/>
        </p:nvSpPr>
        <p:spPr>
          <a:xfrm>
            <a:off x="8973425" y="2011176"/>
            <a:ext cx="2044661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고객의 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 lvl="0" algn="ctr" fontAlgn="base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구매금액</a:t>
            </a: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(Monetary)</a:t>
            </a:r>
          </a:p>
        </p:txBody>
      </p:sp>
    </p:spTree>
    <p:extLst>
      <p:ext uri="{BB962C8B-B14F-4D97-AF65-F5344CB8AC3E}">
        <p14:creationId xmlns:p14="http://schemas.microsoft.com/office/powerpoint/2010/main" val="233626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6200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92620" y="1511668"/>
            <a:ext cx="11103980" cy="560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>
                <a:latin typeface="나눔"/>
                <a:ea typeface="나눔바른고딕" panose="020B0603020101020101"/>
              </a:rPr>
              <a:t>구매 최근성</a:t>
            </a:r>
            <a:r>
              <a:rPr lang="en-US" altLang="ko-KR" sz="2400" b="1" dirty="0">
                <a:latin typeface="나눔"/>
                <a:ea typeface="나눔바른고딕" panose="020B0603020101020101"/>
              </a:rPr>
              <a:t>(</a:t>
            </a:r>
            <a:r>
              <a:rPr lang="en-US" altLang="ko-KR" sz="2400" b="1" dirty="0" err="1">
                <a:latin typeface="나눔"/>
                <a:ea typeface="나눔바른고딕" panose="020B0603020101020101"/>
              </a:rPr>
              <a:t>Recency</a:t>
            </a:r>
            <a:r>
              <a:rPr lang="en-US" altLang="ko-KR" sz="2400" b="1" dirty="0">
                <a:latin typeface="나눔"/>
                <a:ea typeface="나눔바른고딕" panose="020B0603020101020101"/>
              </a:rPr>
              <a:t>)</a:t>
            </a:r>
          </a:p>
          <a:p>
            <a:br>
              <a:rPr lang="ko-KR" altLang="en-US" sz="2000" b="1" dirty="0">
                <a:latin typeface="나눔"/>
                <a:ea typeface="나눔바른고딕" panose="020B0603020101020101"/>
              </a:rPr>
            </a:br>
            <a:r>
              <a:rPr lang="ko-KR" altLang="en-US" sz="2000" b="1" dirty="0">
                <a:latin typeface="나눔"/>
                <a:ea typeface="나눔바른고딕" panose="020B0603020101020101"/>
              </a:rPr>
              <a:t>고객의 마지막 구매 시점이 언제인지를 나타내는 변수로써 산업에 따라 다소 차이가 있지만 일반적으로 최근에 구매한 고객일수록 현재의 관계가 유의미하다고 판단할 수 있음</a:t>
            </a:r>
            <a:br>
              <a:rPr lang="en-US" altLang="ko-KR" sz="2000" b="1" dirty="0">
                <a:latin typeface="나눔"/>
                <a:ea typeface="나눔바른고딕" panose="020B0603020101020101"/>
              </a:rPr>
            </a:br>
            <a:br>
              <a:rPr lang="en-US" altLang="ko-KR" sz="2000" b="1" dirty="0">
                <a:latin typeface="나눔"/>
                <a:ea typeface="나눔바른고딕" panose="020B0603020101020101"/>
              </a:rPr>
            </a:br>
            <a:r>
              <a:rPr lang="en-US" altLang="ko-KR" sz="2400" b="1" dirty="0">
                <a:latin typeface="나눔"/>
                <a:ea typeface="나눔바른고딕" panose="020B0603020101020101"/>
              </a:rPr>
              <a:t>2. </a:t>
            </a:r>
            <a:r>
              <a:rPr lang="ko-KR" altLang="en-US" sz="2400" b="1" dirty="0">
                <a:latin typeface="나눔"/>
                <a:ea typeface="나눔바른고딕" panose="020B0603020101020101"/>
              </a:rPr>
              <a:t>구매 빈도</a:t>
            </a:r>
            <a:r>
              <a:rPr lang="en-US" altLang="ko-KR" sz="2400" b="1" dirty="0">
                <a:latin typeface="나눔"/>
                <a:ea typeface="나눔바른고딕" panose="020B0603020101020101"/>
              </a:rPr>
              <a:t>(Frequency)</a:t>
            </a:r>
          </a:p>
          <a:p>
            <a:br>
              <a:rPr lang="ko-KR" altLang="en-US" sz="2000" b="1" dirty="0">
                <a:latin typeface="나눔"/>
                <a:ea typeface="나눔바른고딕" panose="020B0603020101020101"/>
              </a:rPr>
            </a:br>
            <a:r>
              <a:rPr lang="ko-KR" altLang="en-US" sz="2000" b="1" dirty="0">
                <a:latin typeface="나눔"/>
                <a:ea typeface="나눔바른고딕" panose="020B0603020101020101"/>
              </a:rPr>
              <a:t>고객이 정해진 기간 동안 얼마나 자주 구매 했는지를 나타내는 변수로써 동일한 기간 동안 </a:t>
            </a:r>
            <a:r>
              <a:rPr lang="ko-KR" altLang="en-US" sz="2000" b="1" dirty="0" err="1">
                <a:latin typeface="나눔"/>
                <a:ea typeface="나눔바른고딕" panose="020B0603020101020101"/>
              </a:rPr>
              <a:t>구매횟수가</a:t>
            </a:r>
            <a:r>
              <a:rPr lang="ko-KR" altLang="en-US" sz="2000" b="1" dirty="0">
                <a:latin typeface="나눔"/>
                <a:ea typeface="나눔바른고딕" panose="020B0603020101020101"/>
              </a:rPr>
              <a:t> 많을수록 높은 점수가 부과되며</a:t>
            </a:r>
            <a:r>
              <a:rPr lang="en-US" altLang="ko-KR" sz="2000" b="1" dirty="0">
                <a:latin typeface="나눔"/>
                <a:ea typeface="나눔바른고딕" panose="020B0603020101020101"/>
              </a:rPr>
              <a:t>, </a:t>
            </a:r>
            <a:r>
              <a:rPr lang="ko-KR" altLang="en-US" sz="2000" b="1" dirty="0">
                <a:latin typeface="나눔"/>
                <a:ea typeface="나눔바른고딕" panose="020B0603020101020101"/>
              </a:rPr>
              <a:t>고객의 구매</a:t>
            </a:r>
            <a:r>
              <a:rPr lang="en-US" altLang="ko-KR" sz="2000" b="1" dirty="0">
                <a:latin typeface="나눔"/>
                <a:ea typeface="나눔바른고딕" panose="020B0603020101020101"/>
              </a:rPr>
              <a:t>/</a:t>
            </a:r>
            <a:r>
              <a:rPr lang="ko-KR" altLang="en-US" sz="2000" b="1" dirty="0">
                <a:latin typeface="나눔"/>
                <a:ea typeface="나눔바른고딕" panose="020B0603020101020101"/>
              </a:rPr>
              <a:t>이용활동성을 판단할 수 있음</a:t>
            </a:r>
            <a:br>
              <a:rPr lang="en-US" altLang="ko-KR" sz="2000" b="1" dirty="0">
                <a:latin typeface="나눔"/>
                <a:ea typeface="나눔바른고딕" panose="020B0603020101020101"/>
              </a:rPr>
            </a:br>
            <a:br>
              <a:rPr lang="en-US" altLang="ko-KR" sz="2000" b="1" dirty="0">
                <a:latin typeface="나눔"/>
                <a:ea typeface="나눔바른고딕" panose="020B0603020101020101"/>
              </a:rPr>
            </a:br>
            <a:r>
              <a:rPr lang="en-US" altLang="ko-KR" sz="2400" b="1" dirty="0">
                <a:latin typeface="나눔"/>
                <a:ea typeface="나눔바른고딕" panose="020B0603020101020101"/>
              </a:rPr>
              <a:t>3. </a:t>
            </a:r>
            <a:r>
              <a:rPr lang="ko-KR" altLang="en-US" sz="2400" b="1" dirty="0">
                <a:latin typeface="나눔"/>
                <a:ea typeface="나눔바른고딕" panose="020B0603020101020101"/>
              </a:rPr>
              <a:t>구매 금액</a:t>
            </a:r>
            <a:r>
              <a:rPr lang="en-US" altLang="ko-KR" sz="2400" b="1" dirty="0">
                <a:latin typeface="나눔"/>
                <a:ea typeface="나눔바른고딕" panose="020B0603020101020101"/>
              </a:rPr>
              <a:t>(Monetary)</a:t>
            </a:r>
          </a:p>
          <a:p>
            <a:br>
              <a:rPr lang="ko-KR" altLang="en-US" sz="2000" b="1" dirty="0">
                <a:latin typeface="나눔"/>
                <a:ea typeface="나눔바른고딕" panose="020B0603020101020101"/>
              </a:rPr>
            </a:br>
            <a:r>
              <a:rPr lang="ko-KR" altLang="en-US" sz="2000" b="1" dirty="0">
                <a:latin typeface="나눔"/>
                <a:ea typeface="나눔바른고딕" panose="020B0603020101020101"/>
              </a:rPr>
              <a:t>일정 기간 동안에 고객의 총 구매 금액을 나타내는 변수로써 구매액이 높을 수록 높은 점수를 획득할 수 있으나</a:t>
            </a:r>
            <a:r>
              <a:rPr lang="en-US" altLang="ko-KR" sz="2000" b="1" dirty="0">
                <a:latin typeface="나눔"/>
                <a:ea typeface="나눔바른고딕" panose="020B0603020101020101"/>
              </a:rPr>
              <a:t>, </a:t>
            </a:r>
            <a:r>
              <a:rPr lang="ko-KR" altLang="en-US" sz="2000" b="1" dirty="0">
                <a:latin typeface="나눔"/>
                <a:ea typeface="나눔바른고딕" panose="020B0603020101020101"/>
              </a:rPr>
              <a:t>지나치게 높은 구매액이 존재할 경우 </a:t>
            </a:r>
            <a:r>
              <a:rPr lang="en-US" altLang="ko-KR" sz="2000" b="1" dirty="0">
                <a:latin typeface="나눔"/>
                <a:ea typeface="나눔바른고딕" panose="020B0603020101020101"/>
              </a:rPr>
              <a:t>RFM </a:t>
            </a:r>
            <a:r>
              <a:rPr lang="ko-KR" altLang="en-US" sz="2000" b="1" dirty="0">
                <a:latin typeface="나눔"/>
                <a:ea typeface="나눔바른고딕" panose="020B0603020101020101"/>
              </a:rPr>
              <a:t>지수 측정 시 상한선을 두는 것이 전체적인 지수 왜곡을 방지할 수 있음</a:t>
            </a:r>
            <a:br>
              <a:rPr lang="ko-KR" altLang="en-US" sz="2000" b="1" dirty="0">
                <a:latin typeface="나눔"/>
                <a:ea typeface="나눔바른고딕" panose="020B0603020101020101"/>
              </a:rPr>
            </a:br>
            <a:endParaRPr lang="en-US" altLang="ko-KR" sz="2000" b="1" dirty="0">
              <a:latin typeface="나눔"/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dirty="0">
              <a:latin typeface="나눔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29472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latinLnBrk="0">
          <a:lnSpc>
            <a:spcPct val="120000"/>
          </a:lnSpc>
          <a:defRPr sz="1600" dirty="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</a:gradFill>
            <a:latin typeface="나눔바른고딕 Light" panose="020B0603020101020101" pitchFamily="50" charset="-127"/>
            <a:ea typeface="나눔바른고딕 Light" panose="020B0603020101020101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803</Words>
  <Application>Microsoft Office PowerPoint</Application>
  <PresentationFormat>와이드스크린</PresentationFormat>
  <Paragraphs>194</Paragraphs>
  <Slides>35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나눔</vt:lpstr>
      <vt:lpstr>나눔바른고딕</vt:lpstr>
      <vt:lpstr>나눔바른고딕 Light</vt:lpstr>
      <vt:lpstr>맑은 고딕</vt:lpstr>
      <vt:lpstr>Arial</vt:lpstr>
      <vt:lpstr>Segoe UI</vt:lpstr>
      <vt:lpstr>Segoe UI 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황준수</dc:creator>
  <cp:lastModifiedBy>정선민</cp:lastModifiedBy>
  <cp:revision>86</cp:revision>
  <dcterms:created xsi:type="dcterms:W3CDTF">2016-03-27T17:27:10Z</dcterms:created>
  <dcterms:modified xsi:type="dcterms:W3CDTF">2018-12-05T14:18:58Z</dcterms:modified>
</cp:coreProperties>
</file>