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60" r:id="rId3"/>
    <p:sldId id="261" r:id="rId4"/>
    <p:sldId id="264" r:id="rId5"/>
    <p:sldId id="31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0" r:id="rId14"/>
    <p:sldId id="273" r:id="rId15"/>
    <p:sldId id="271" r:id="rId16"/>
    <p:sldId id="272" r:id="rId17"/>
    <p:sldId id="274" r:id="rId18"/>
    <p:sldId id="308" r:id="rId19"/>
    <p:sldId id="283" r:id="rId20"/>
    <p:sldId id="311" r:id="rId21"/>
    <p:sldId id="312" r:id="rId22"/>
    <p:sldId id="313" r:id="rId23"/>
    <p:sldId id="314" r:id="rId24"/>
    <p:sldId id="317" r:id="rId25"/>
    <p:sldId id="284" r:id="rId26"/>
    <p:sldId id="286" r:id="rId27"/>
    <p:sldId id="287" r:id="rId28"/>
    <p:sldId id="290" r:id="rId29"/>
    <p:sldId id="291" r:id="rId30"/>
    <p:sldId id="293" r:id="rId31"/>
    <p:sldId id="292" r:id="rId32"/>
    <p:sldId id="294" r:id="rId33"/>
    <p:sldId id="310" r:id="rId34"/>
    <p:sldId id="296" r:id="rId35"/>
    <p:sldId id="302" r:id="rId36"/>
    <p:sldId id="315" r:id="rId37"/>
    <p:sldId id="300" r:id="rId38"/>
    <p:sldId id="304" r:id="rId39"/>
    <p:sldId id="303" r:id="rId40"/>
    <p:sldId id="305" r:id="rId41"/>
    <p:sldId id="306" r:id="rId42"/>
    <p:sldId id="301" r:id="rId43"/>
    <p:sldId id="269" r:id="rId44"/>
    <p:sldId id="26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760"/>
    <a:srgbClr val="FF1268"/>
    <a:srgbClr val="FF8967"/>
    <a:srgbClr val="FFD477"/>
    <a:srgbClr val="FF2A66"/>
    <a:srgbClr val="FF627E"/>
    <a:srgbClr val="FF2C6A"/>
    <a:srgbClr val="FF895E"/>
    <a:srgbClr val="FF5B76"/>
    <a:srgbClr val="FF8D5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2" autoAdjust="0"/>
    <p:restoredTop sz="93765" autoAdjust="0"/>
  </p:normalViewPr>
  <p:slideViewPr>
    <p:cSldViewPr showGuides="1">
      <p:cViewPr varScale="1">
        <p:scale>
          <a:sx n="104" d="100"/>
          <a:sy n="104" d="100"/>
        </p:scale>
        <p:origin x="-390" y="-96"/>
      </p:cViewPr>
      <p:guideLst>
        <p:guide orient="horz" pos="2160"/>
        <p:guide orient="horz" pos="845"/>
        <p:guide orient="horz" pos="4156"/>
        <p:guide pos="3840"/>
        <p:guide pos="7514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274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546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69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22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designplatform.com/archives/45" TargetMode="External"/><Relationship Id="rId2" Type="http://schemas.openxmlformats.org/officeDocument/2006/relationships/hyperlink" Target="https://github.com/joaolcorreia/RFM-analysis/blob/master/RFM%20Analysi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bestinall/221321162598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LOTTE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="" xmlns:p14="http://schemas.microsoft.com/office/powerpoint/2010/main" val="446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1511668"/>
            <a:ext cx="11103980" cy="560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나눔"/>
                <a:ea typeface="나눔바른고딕" panose="020B0603020101020101"/>
              </a:rPr>
              <a:t>구매 최근성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</a:t>
            </a:r>
            <a:r>
              <a:rPr lang="en-US" altLang="ko-KR" sz="2400" b="1" dirty="0" err="1">
                <a:latin typeface="나눔"/>
                <a:ea typeface="나눔바른고딕" panose="020B0603020101020101"/>
              </a:rPr>
              <a:t>Recency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고객의 마지막 구매 시점이 언제인지를 나타내는 변수로써 산업에 따라 다소 차이가 있지만 일반적으로 최근에 구매한 고객일수록 현재의 관계가 유의미하다고 판단할 수 있음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2.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빈도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(Frequency)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고객이 정해진 기간 동안 얼마나 자주 구매 했는지를 나타내는 변수로써 동일한 기간 동안 </a:t>
            </a:r>
            <a:r>
              <a:rPr lang="ko-KR" altLang="en-US" sz="2000" b="1" dirty="0" err="1">
                <a:latin typeface="나눔"/>
                <a:ea typeface="나눔바른고딕" panose="020B0603020101020101"/>
              </a:rPr>
              <a:t>구매횟수가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 많을수록 높은 점수가 부과되며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고객의 구매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/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이용활동성을 판단할 수 있음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000" b="1" dirty="0">
                <a:latin typeface="나눔"/>
                <a:ea typeface="나눔바른고딕" panose="020B0603020101020101"/>
              </a:rPr>
              <a:t/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3.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금액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(Monetary)</a:t>
            </a:r>
          </a:p>
          <a:p>
            <a:r>
              <a:rPr lang="ko-KR" altLang="en-US" sz="2000" b="1" dirty="0">
                <a:latin typeface="나눔"/>
                <a:ea typeface="나눔바른고딕" panose="020B0603020101020101"/>
              </a:rPr>
              <a:t/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일정 기간 동안에 고객의 총 구매 금액을 나타내는 변수로써 구매액이 높을 수록 높은 점수를 획득할 수 있으나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지나치게 높은 구매액이 존재할 경우 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RFM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지수 측정 시 상한선을 두는 것이 전체적인 지수 왜곡을 방지할 수 있음</a:t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endParaRPr lang="en-US" altLang="ko-KR" sz="2000" b="1" dirty="0">
              <a:latin typeface="나눔"/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atin typeface="나눔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47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556792"/>
            <a:ext cx="1110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RFM </a:t>
            </a:r>
            <a:r>
              <a:rPr lang="ko-KR" altLang="en-US" sz="2400" b="1" dirty="0">
                <a:ea typeface="나눔바른고딕" panose="020B0603020101020101"/>
              </a:rPr>
              <a:t>모형</a:t>
            </a:r>
            <a:endParaRPr lang="en-US" altLang="ko-KR" sz="2400" b="1" dirty="0"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endParaRPr lang="en-US" altLang="ko-KR" sz="2400" b="1" dirty="0">
              <a:ea typeface="나눔바른고딕" panose="020B0603020101020101"/>
            </a:endParaRPr>
          </a:p>
          <a:p>
            <a:pPr algn="ctr"/>
            <a:r>
              <a:rPr lang="en-US" altLang="ko-KR" sz="2400" b="1" dirty="0">
                <a:latin typeface="+mj-lt"/>
                <a:ea typeface="나눔바른고딕" panose="020B0603020101020101"/>
              </a:rPr>
              <a:t>RFM 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지수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= a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ㆍ최근성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(R) + b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ㆍ구매빈도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(F) + c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ㆍ구매액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(M)</a:t>
            </a: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바른고딕" panose="020B0603020101020101"/>
              </a:rPr>
              <a:t>- a/b/c</a:t>
            </a:r>
            <a:r>
              <a:rPr lang="ko-KR" altLang="en-US" sz="2000" b="1" dirty="0">
                <a:latin typeface="+mj-lt"/>
                <a:ea typeface="나눔바른고딕" panose="020B0603020101020101"/>
              </a:rPr>
              <a:t>는 가중치를 나타내며 산업에 따라 </a:t>
            </a:r>
            <a:r>
              <a:rPr lang="en-US" altLang="ko-KR" sz="2000" b="1" dirty="0">
                <a:latin typeface="+mj-lt"/>
                <a:ea typeface="나눔바른고딕" panose="020B0603020101020101"/>
              </a:rPr>
              <a:t>R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F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M</a:t>
            </a:r>
            <a:r>
              <a:rPr lang="ko-KR" altLang="en-US" sz="2000" b="1" dirty="0">
                <a:ea typeface="나눔바른고딕" panose="020B0603020101020101"/>
              </a:rPr>
              <a:t>의 중요도가 다를 수 있으므로 그 중요도에 </a:t>
            </a:r>
            <a:r>
              <a:rPr lang="ko-KR" altLang="en-US" sz="2000" b="1" dirty="0" smtClean="0">
                <a:ea typeface="나눔바른고딕" panose="020B0603020101020101"/>
              </a:rPr>
              <a:t>따라 </a:t>
            </a:r>
            <a:r>
              <a:rPr lang="ko-KR" altLang="en-US" sz="2000" b="1" dirty="0">
                <a:ea typeface="나눔바른고딕" panose="020B0603020101020101"/>
              </a:rPr>
              <a:t>다른 가중치를 적용하는 것이 합리적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a typeface="나눔바른고딕" panose="020B0603020101020101"/>
              </a:rPr>
              <a:t> (</a:t>
            </a:r>
            <a:r>
              <a:rPr lang="ko-KR" altLang="en-US" sz="1600" b="1" dirty="0">
                <a:ea typeface="나눔바른고딕" panose="020B0603020101020101"/>
              </a:rPr>
              <a:t>경우에 따라 유의미한 변수만을 선별적으로 선택하여 적용할 수 있음</a:t>
            </a:r>
            <a:r>
              <a:rPr lang="en-US" altLang="ko-KR" sz="1600" b="1" dirty="0">
                <a:ea typeface="나눔바른고딕" panose="020B0603020101020101"/>
              </a:rPr>
              <a:t>)</a:t>
            </a:r>
          </a:p>
          <a:p>
            <a:pPr algn="just"/>
            <a:endParaRPr lang="ko-KR" altLang="en-US" sz="2000" b="1" dirty="0">
              <a:latin typeface="+mj-l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844824"/>
            <a:ext cx="11103980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FRM </a:t>
            </a:r>
            <a:r>
              <a:rPr lang="ko-KR" altLang="en-US" sz="2400" b="1" dirty="0">
                <a:ea typeface="나눔바른고딕" panose="020B0603020101020101"/>
              </a:rPr>
              <a:t>모형의 대표적인 활용 방법</a:t>
            </a:r>
            <a:endParaRPr lang="en-US" altLang="ko-KR" sz="24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세그먼트 </a:t>
            </a:r>
            <a:r>
              <a:rPr lang="en-US" altLang="ko-KR" sz="2000" b="1" dirty="0">
                <a:ea typeface="나눔바른고딕" panose="020B0603020101020101"/>
              </a:rPr>
              <a:t>– R/F/M </a:t>
            </a:r>
            <a:r>
              <a:rPr lang="ko-KR" altLang="en-US" sz="2000" b="1" dirty="0">
                <a:ea typeface="나눔바른고딕" panose="020B0603020101020101"/>
              </a:rPr>
              <a:t>각 변수에 따라 고객을 분류하여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차별화된 마케팅을 위한 고객세분화에 활용할 수 있음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</a:t>
            </a:r>
            <a:r>
              <a:rPr lang="ko-KR" altLang="en-US" sz="2000" b="1" dirty="0" err="1">
                <a:ea typeface="나눔바른고딕" panose="020B0603020101020101"/>
              </a:rPr>
              <a:t>스코어링</a:t>
            </a:r>
            <a:r>
              <a:rPr lang="ko-KR" altLang="en-US" sz="2000" b="1" dirty="0">
                <a:ea typeface="나눔바른고딕" panose="020B0603020101020101"/>
              </a:rPr>
              <a:t> </a:t>
            </a:r>
            <a:r>
              <a:rPr lang="en-US" altLang="ko-KR" sz="2000" b="1" dirty="0">
                <a:ea typeface="나눔바른고딕" panose="020B0603020101020101"/>
              </a:rPr>
              <a:t>– </a:t>
            </a:r>
            <a:r>
              <a:rPr lang="ko-KR" altLang="en-US" sz="2000" b="1" dirty="0">
                <a:ea typeface="나눔바른고딕" panose="020B0603020101020101"/>
              </a:rPr>
              <a:t>각 고객의 </a:t>
            </a:r>
            <a:r>
              <a:rPr lang="en-US" altLang="ko-KR" sz="2000" b="1" dirty="0">
                <a:ea typeface="나눔바른고딕" panose="020B0603020101020101"/>
              </a:rPr>
              <a:t>RFM</a:t>
            </a:r>
            <a:r>
              <a:rPr lang="ko-KR" altLang="en-US" sz="2000" b="1" dirty="0">
                <a:ea typeface="나눔바른고딕" panose="020B0603020101020101"/>
              </a:rPr>
              <a:t>지수를 산출하여 고객을 평가하는 지수로 활용 </a:t>
            </a:r>
            <a:r>
              <a:rPr lang="en-US" altLang="ko-KR" sz="2000" b="1" dirty="0">
                <a:ea typeface="나눔바른고딕" panose="020B0603020101020101"/>
              </a:rPr>
              <a:t>ex) </a:t>
            </a:r>
            <a:r>
              <a:rPr lang="ko-KR" altLang="en-US" sz="2000" b="1" dirty="0">
                <a:ea typeface="나눔바른고딕" panose="020B0603020101020101"/>
              </a:rPr>
              <a:t>고객의 등급을 부여하여 </a:t>
            </a:r>
            <a:r>
              <a:rPr lang="ko-KR" altLang="en-US" sz="2000" b="1" dirty="0" err="1">
                <a:ea typeface="나눔바른고딕" panose="020B0603020101020101"/>
              </a:rPr>
              <a:t>고객군의</a:t>
            </a:r>
            <a:r>
              <a:rPr lang="ko-KR" altLang="en-US" sz="2000" b="1" dirty="0">
                <a:ea typeface="나눔바른고딕" panose="020B0603020101020101"/>
              </a:rPr>
              <a:t>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1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=""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3352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47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=""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5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80928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556792"/>
            <a:ext cx="3250794" cy="325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484784"/>
            <a:ext cx="3592813" cy="3592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407368" y="537321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기존의 </a:t>
            </a:r>
            <a:r>
              <a:rPr lang="ko-KR" altLang="en-US" dirty="0"/>
              <a:t>어느 정도 예측이 가능한 고객들과 비슷한 패턴을 가진 고객들을 </a:t>
            </a:r>
            <a:r>
              <a:rPr lang="ko-KR" altLang="en-US" dirty="0" smtClean="0"/>
              <a:t>탐색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6744072" y="5517232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기존 </a:t>
            </a:r>
            <a:r>
              <a:rPr lang="ko-KR" altLang="en-US" dirty="0"/>
              <a:t>고객들의 행동을 예측하기 위해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첫 </a:t>
            </a:r>
            <a:r>
              <a:rPr lang="ko-KR" altLang="en-US" dirty="0"/>
              <a:t>번째 단계에서 찾은 비슷하다고 생각된 고객들의 행동을 수치화하여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=""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C99906-53FC-4A15-9D7D-CE5705117272}"/>
              </a:ext>
            </a:extLst>
          </p:cNvPr>
          <p:cNvSpPr txBox="1"/>
          <p:nvPr/>
        </p:nvSpPr>
        <p:spPr>
          <a:xfrm>
            <a:off x="623392" y="5480379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87837" y="3645024"/>
            <a:ext cx="3613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4000" b="1" dirty="0" smtClean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6E2FE05-AE6E-4B59-A511-F60B6308D2F8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51C9828-25A2-4B5A-97C0-69E6DBFCA08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62FE4334-C766-4344-9B92-2FA8F1616BB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0CDA1BF2-411C-45FD-82B8-D3FC17BA1952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C15FAD3-FD0C-459C-AA21-C3FB8ED372C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B45EE14-3C13-4CDA-8B54-959EFE89D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1296376"/>
            <a:ext cx="5571363" cy="5555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6C01EC2-B750-4B39-A4F1-D91D2241B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404056"/>
            <a:ext cx="4129589" cy="4959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F9C1411-AB9F-40FE-9A95-C82CB8A12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771472"/>
            <a:ext cx="2952328" cy="5592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AEF7F1-BBA6-4A05-8C3E-A7A0CF26FF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89" y="807955"/>
            <a:ext cx="3272309" cy="6011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8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96012" y="3436744"/>
            <a:ext cx="35798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및 결과 도출 과정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마케팅 제안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4F093E-7F9D-4093-B758-256706A84AD3}"/>
              </a:ext>
            </a:extLst>
          </p:cNvPr>
          <p:cNvSpPr txBox="1"/>
          <p:nvPr/>
        </p:nvSpPr>
        <p:spPr>
          <a:xfrm>
            <a:off x="310227" y="1413164"/>
            <a:ext cx="228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약 </a:t>
            </a:r>
            <a:r>
              <a:rPr lang="en-US" altLang="ko-KR" sz="2000" dirty="0">
                <a:solidFill>
                  <a:schemeClr val="tx1"/>
                </a:solidFill>
              </a:rPr>
              <a:t>170MB</a:t>
            </a:r>
            <a:r>
              <a:rPr lang="ko-KR" altLang="en-US" sz="2000" dirty="0">
                <a:solidFill>
                  <a:schemeClr val="tx1"/>
                </a:solidFill>
              </a:rPr>
              <a:t>인 </a:t>
            </a:r>
            <a:r>
              <a:rPr lang="en-US" altLang="ko-KR" sz="2000" dirty="0">
                <a:solidFill>
                  <a:schemeClr val="tx1"/>
                </a:solidFill>
              </a:rPr>
              <a:t>txt</a:t>
            </a:r>
            <a:r>
              <a:rPr lang="ko-KR" altLang="en-US" sz="2000" dirty="0">
                <a:solidFill>
                  <a:schemeClr val="tx1"/>
                </a:solidFill>
              </a:rPr>
              <a:t>파일을 </a:t>
            </a:r>
            <a:r>
              <a:rPr lang="en-US" altLang="ko-KR" sz="2000" dirty="0" err="1">
                <a:solidFill>
                  <a:schemeClr val="tx1"/>
                </a:solidFill>
              </a:rPr>
              <a:t>data.frame</a:t>
            </a:r>
            <a:r>
              <a:rPr lang="ko-KR" altLang="en-US" sz="2000" dirty="0">
                <a:solidFill>
                  <a:schemeClr val="tx1"/>
                </a:solidFill>
              </a:rPr>
              <a:t>으로 불러오려면 약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초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data.table</a:t>
            </a:r>
            <a:r>
              <a:rPr lang="ko-KR" altLang="en-US" sz="2000" dirty="0">
                <a:solidFill>
                  <a:schemeClr val="tx1"/>
                </a:solidFill>
              </a:rPr>
              <a:t>의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fread</a:t>
            </a:r>
            <a:r>
              <a:rPr lang="ko-KR" altLang="en-US" sz="2000" dirty="0">
                <a:solidFill>
                  <a:schemeClr val="tx1"/>
                </a:solidFill>
              </a:rPr>
              <a:t>함수를 통해 약 </a:t>
            </a:r>
            <a:r>
              <a:rPr lang="en-US" altLang="ko-KR" sz="2000" dirty="0">
                <a:solidFill>
                  <a:schemeClr val="tx1"/>
                </a:solidFill>
              </a:rPr>
              <a:t>50</a:t>
            </a:r>
            <a:r>
              <a:rPr lang="ko-KR" altLang="en-US" sz="2000" dirty="0">
                <a:solidFill>
                  <a:schemeClr val="tx1"/>
                </a:solidFill>
              </a:rPr>
              <a:t>배 빠르게 불러옴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AA04AB1-A87C-4B47-B899-BAFD6A0158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20" y="2014698"/>
            <a:ext cx="4648200" cy="13239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FB0997A6-B4B4-456A-A5B9-84C7AF764BED}"/>
              </a:ext>
            </a:extLst>
          </p:cNvPr>
          <p:cNvSpPr/>
          <p:nvPr/>
        </p:nvSpPr>
        <p:spPr>
          <a:xfrm rot="5400000">
            <a:off x="2511792" y="3476957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B3B014F-71E7-48CC-BBF7-BC036926EA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620" y="3980992"/>
            <a:ext cx="46482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8E641DC-2471-418D-B1E3-5720BEE371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5148" y="1299781"/>
            <a:ext cx="4448175" cy="3260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F5C8F15-6EF1-4743-8203-1CB8E64ADB3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5148" y="4665974"/>
            <a:ext cx="4410075" cy="866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48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D039680-0C80-4383-8C33-90D07A5C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481"/>
          <a:stretch/>
        </p:blipFill>
        <p:spPr>
          <a:xfrm>
            <a:off x="5835443" y="1874829"/>
            <a:ext cx="5727666" cy="36161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(customer, shop)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개의 데이터 모두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(), head(), summary() </a:t>
            </a:r>
            <a:r>
              <a:rPr lang="ko-KR" altLang="en-US" sz="2000" dirty="0">
                <a:solidFill>
                  <a:schemeClr val="tx1"/>
                </a:solidFill>
              </a:rPr>
              <a:t>등의 함수를 통해 데이터를 확인 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필요 없는 칼럼 삭제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속성 변경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파생변수 추가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코드 변환 등 </a:t>
            </a:r>
            <a:r>
              <a:rPr lang="ko-KR" altLang="en-US" sz="2000" dirty="0" err="1">
                <a:solidFill>
                  <a:schemeClr val="tx1"/>
                </a:solidFill>
              </a:rPr>
              <a:t>전처리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16A936F-E41A-45EE-B64E-C4A6BBD608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82" y="2429562"/>
            <a:ext cx="5537860" cy="2506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9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(category, </a:t>
            </a:r>
            <a:r>
              <a:rPr lang="en-US" altLang="ko-KR" sz="2400" b="1" dirty="0" err="1"/>
              <a:t>nonshop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개의 데이터 모두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(), head(), summary() </a:t>
            </a:r>
            <a:r>
              <a:rPr lang="ko-KR" altLang="en-US" sz="2000" dirty="0">
                <a:solidFill>
                  <a:schemeClr val="tx1"/>
                </a:solidFill>
              </a:rPr>
              <a:t>등의 함수를 통해 데이터를 확인 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필요 없는 칼럼 삭제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속성 변경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파생변수 추가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코드 변환 등 </a:t>
            </a:r>
            <a:r>
              <a:rPr lang="ko-KR" altLang="en-US" sz="2000" dirty="0" err="1">
                <a:solidFill>
                  <a:schemeClr val="tx1"/>
                </a:solidFill>
              </a:rPr>
              <a:t>전처리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8323DE03-0BAB-4E51-B569-44A2E0F735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03" y="2093387"/>
            <a:ext cx="5824380" cy="33263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8E87F004-2F3E-4306-BEBF-0EEC872BEE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659" y="2093387"/>
            <a:ext cx="6384720" cy="3326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4F093E-7F9D-4093-B758-256706A84AD3}"/>
              </a:ext>
            </a:extLst>
          </p:cNvPr>
          <p:cNvSpPr txBox="1"/>
          <p:nvPr/>
        </p:nvSpPr>
        <p:spPr>
          <a:xfrm>
            <a:off x="310226" y="1413164"/>
            <a:ext cx="483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분석을 위한 데이터 병합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B5FC3A-6FF6-4482-81BB-C9E2C2510383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Customer + shop + category =&gt; shopping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Customer + </a:t>
            </a:r>
            <a:r>
              <a:rPr lang="en-US" altLang="ko-KR" sz="2000" dirty="0" err="1">
                <a:solidFill>
                  <a:schemeClr val="tx1"/>
                </a:solidFill>
              </a:rPr>
              <a:t>nonshop</a:t>
            </a:r>
            <a:r>
              <a:rPr lang="en-US" altLang="ko-KR" sz="2000" dirty="0">
                <a:solidFill>
                  <a:schemeClr val="tx1"/>
                </a:solidFill>
              </a:rPr>
              <a:t> =&gt; </a:t>
            </a:r>
            <a:r>
              <a:rPr lang="en-US" altLang="ko-KR" sz="2000" dirty="0" err="1">
                <a:solidFill>
                  <a:schemeClr val="tx1"/>
                </a:solidFill>
              </a:rPr>
              <a:t>notshopping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data.table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merge()</a:t>
            </a:r>
            <a:r>
              <a:rPr lang="ko-KR" altLang="en-US" sz="2000" dirty="0">
                <a:solidFill>
                  <a:schemeClr val="tx1"/>
                </a:solidFill>
              </a:rPr>
              <a:t> 통해 훨씬 빠르게 데이터 병합 가능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8D6ACE5-921A-42B7-B3F5-8F9F586864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85" y="2085437"/>
            <a:ext cx="5064739" cy="3100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ED649C3-BBA2-4349-9FEA-70691AF3C43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1908" y="1874829"/>
            <a:ext cx="6334607" cy="16747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9658D397-14DA-4B05-A405-37069047D1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908" y="3700345"/>
            <a:ext cx="6334607" cy="14859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="" xmlns:a16="http://schemas.microsoft.com/office/drawing/2014/main" id="{BC4144C9-3E17-497D-82CF-120E63C6C9DF}"/>
              </a:ext>
            </a:extLst>
          </p:cNvPr>
          <p:cNvSpPr/>
          <p:nvPr/>
        </p:nvSpPr>
        <p:spPr>
          <a:xfrm>
            <a:off x="5177924" y="3242995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4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B1834E3-AC9C-47C4-84A7-0D1DD83C13ED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D75163C-525F-41BB-9040-3AE989101048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0768F0D7-360F-47AD-954B-317D07D5F61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06DDD8E7-3537-4AC2-B6EB-D437AB16EC0B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81251D9-47AE-4671-BF69-EFDEEE464BC0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A0B1C23-3C98-44F3-A6CE-2A6A369BF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5" y="1916832"/>
            <a:ext cx="10546112" cy="3766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FF4AF22-52AF-49C2-9606-5092A4E9A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6" y="1534900"/>
            <a:ext cx="9631790" cy="4752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96BF7488-9C89-405B-AD4C-29A9A7398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9" y="1642662"/>
            <a:ext cx="11279551" cy="46353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2AE4139-CCEB-4A4F-98C1-06C3685CD7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1680271"/>
            <a:ext cx="9677453" cy="4560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28474BE-9901-4643-A126-1D3A439376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5" y="1593378"/>
            <a:ext cx="10690598" cy="45601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70B144F-DCC6-46D2-9B71-F7D129B672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4" y="1382448"/>
            <a:ext cx="8964467" cy="5155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98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75F1C41-AA07-43A7-8F03-82690E7EF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935522"/>
            <a:ext cx="4738179" cy="365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B82396C-79D1-4D18-AE44-04BF3F8C7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3" y="1935523"/>
            <a:ext cx="4801694" cy="3658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E7C3BB3-28BC-4C2A-9303-8F5CEAAB2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5" y="1628800"/>
            <a:ext cx="6017625" cy="4658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16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F692CCB-05E1-4158-A14B-DCC345F56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916832"/>
            <a:ext cx="4738179" cy="3658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7F35996-E9DE-4EDA-A8AE-9DC94DE9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916832"/>
            <a:ext cx="4738179" cy="365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80FF32E-DB4D-4CDE-9499-22CF5A04E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76" y="1578069"/>
            <a:ext cx="6083153" cy="4709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1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A2C0D32-27EF-43A4-8943-62234E5DC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5545"/>
            <a:ext cx="5055752" cy="4788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6178D97-042F-46DD-B0D3-A3099F23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507210"/>
            <a:ext cx="5055752" cy="4788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C71DFEC-CA1A-49EA-808F-30A5E14AB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4" y="1124744"/>
            <a:ext cx="6052615" cy="5733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2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EC7482C-A43E-4CDC-9001-C0DF20CCC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2060848"/>
            <a:ext cx="5055752" cy="39760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2D8CCFF9-AF52-435F-8C03-AF915844F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060848"/>
            <a:ext cx="4979534" cy="3976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2A396C76-D39F-4B5D-A4EE-B69A54D21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5" y="1423480"/>
            <a:ext cx="6355593" cy="49982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93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E3205BC-EECA-4A9D-BF28-2139CA3BC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4916020" cy="4103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3DE6F07-0D1E-40BB-A073-8B0847AB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988840"/>
            <a:ext cx="4916020" cy="41030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1EB4F7F-1129-4123-9435-96660D5D1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268760"/>
            <a:ext cx="6342361" cy="5293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23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연구 목적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4583832" y="1988840"/>
            <a:ext cx="70573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L-POINT </a:t>
            </a:r>
            <a:r>
              <a:rPr lang="ko-KR" altLang="en-US" sz="2000" b="1" dirty="0">
                <a:ea typeface="나눔바른고딕" panose="020B0603020101020101"/>
              </a:rPr>
              <a:t>고객의 사용 내역 데이터를 바탕으로 </a:t>
            </a:r>
            <a:r>
              <a:rPr lang="ko-KR" altLang="en-US" sz="2000" b="1" dirty="0" smtClean="0">
                <a:ea typeface="나눔바른고딕" panose="020B0603020101020101"/>
              </a:rPr>
              <a:t>고객 분석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 smtClean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ea typeface="나눔바른고딕" panose="020B0603020101020101"/>
              </a:rPr>
              <a:t>R </a:t>
            </a:r>
            <a:r>
              <a:rPr lang="en-US" altLang="ko-KR" sz="2000" b="1" dirty="0">
                <a:ea typeface="나눔바른고딕" panose="020B0603020101020101"/>
              </a:rPr>
              <a:t>F M </a:t>
            </a:r>
            <a:r>
              <a:rPr lang="ko-KR" altLang="en-US" sz="2000" b="1" dirty="0">
                <a:ea typeface="나눔바른고딕" panose="020B0603020101020101"/>
              </a:rPr>
              <a:t>모형과 장바구니 분석을 통해 고객 세그먼트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ea typeface="나눔바른고딕" panose="020B0603020101020101"/>
              </a:rPr>
              <a:t>결과값을 이용해 맞춤형 마케팅 방법 제안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472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38A1CC4-216C-4690-8CCD-F18D8F75F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628800"/>
            <a:ext cx="6049715" cy="4464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150B53B-9E6B-4C3A-BED5-E84FD053FC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338" y="982774"/>
            <a:ext cx="10323906" cy="5857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BAC8DB0-8EA0-4BAB-BCDB-2CBC8B1F98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338" y="992386"/>
            <a:ext cx="10523784" cy="5924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09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2B48212-E835-4E4C-88A1-3FE53B8D2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667" y="1455093"/>
            <a:ext cx="9236666" cy="527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890632C-3244-46EF-BE3E-5421C749F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0" y="1088455"/>
            <a:ext cx="7848872" cy="5781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85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6417BB6-25D4-4846-B205-17CC656F4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772816"/>
            <a:ext cx="6552728" cy="46150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9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0EE2B0C-C363-4365-86C9-745E7BED2E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493" y="1447103"/>
            <a:ext cx="10704512" cy="482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ACC541-8F76-41A8-B574-C2E382A677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929" y="1447618"/>
            <a:ext cx="10433573" cy="485264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ED099F73-89FB-407B-A24C-1FD023CFAC1A}"/>
              </a:ext>
            </a:extLst>
          </p:cNvPr>
          <p:cNvSpPr/>
          <p:nvPr/>
        </p:nvSpPr>
        <p:spPr>
          <a:xfrm>
            <a:off x="-1824881" y="1531992"/>
            <a:ext cx="1573921" cy="2617088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BE01D8D-3C1B-4B8D-AED7-572943A22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17" y="1889962"/>
            <a:ext cx="8641080" cy="35356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E898C33-B08D-47D5-B5E1-2B25CBE713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99" y="1455093"/>
            <a:ext cx="8648700" cy="47472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93564"/>
            <a:ext cx="6148679" cy="62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A9F6B2AE-A6B6-4B70-AE5D-0436A1B81360}"/>
              </a:ext>
            </a:extLst>
          </p:cNvPr>
          <p:cNvSpPr/>
          <p:nvPr/>
        </p:nvSpPr>
        <p:spPr>
          <a:xfrm>
            <a:off x="8045389" y="457549"/>
            <a:ext cx="2126572" cy="6328476"/>
          </a:xfrm>
          <a:prstGeom prst="ellipse">
            <a:avLst/>
          </a:prstGeom>
          <a:noFill/>
          <a:ln w="57150">
            <a:solidFill>
              <a:srgbClr val="FFD477"/>
            </a:solidFill>
          </a:ln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4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735294-8619-46A6-BB7C-A5B7D20F7FFD}"/>
              </a:ext>
            </a:extLst>
          </p:cNvPr>
          <p:cNvSpPr txBox="1"/>
          <p:nvPr/>
        </p:nvSpPr>
        <p:spPr>
          <a:xfrm>
            <a:off x="392620" y="1916832"/>
            <a:ext cx="10239884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모든 지표에서 높은 우량고객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Best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M↑ : </a:t>
            </a:r>
            <a:r>
              <a:rPr lang="ko-KR" altLang="en-US" sz="2400" b="1" dirty="0">
                <a:ea typeface="나눔바른고딕" panose="020B0603020101020101"/>
              </a:rPr>
              <a:t>한 번에 많이 쓰는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Spenders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M↓ : </a:t>
            </a:r>
            <a:r>
              <a:rPr lang="ko-KR" altLang="en-US" sz="2400" b="1" dirty="0">
                <a:ea typeface="나눔바른고딕" panose="020B0603020101020101"/>
              </a:rPr>
              <a:t>가성비를 추구하는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Shopper</a:t>
            </a:r>
            <a:endParaRPr lang="en-US" altLang="ko-KR" sz="28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M↓ : </a:t>
            </a:r>
            <a:r>
              <a:rPr lang="ko-KR" altLang="en-US" sz="2400" b="1" dirty="0">
                <a:ea typeface="나눔바른고딕" panose="020B0603020101020101"/>
              </a:rPr>
              <a:t>첫 방문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First Time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중요한 고객인데 이탈한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Churn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591D9EE-3ABA-49CF-A224-62A933C1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227" y="1233941"/>
            <a:ext cx="3871842" cy="292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210042A3-72D6-4348-926E-8DFA25D4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598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A2F3AC04-97C5-4F9F-ACC4-07066C19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184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2079B062-AFE2-4050-BC74-E8864175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083" y="3931254"/>
            <a:ext cx="3821030" cy="292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2C9BBEA6-7666-425D-91E0-1C933907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088" y="3931948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799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59408" y="3645024"/>
            <a:ext cx="40703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마케팅 제안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Best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VIP</a:t>
            </a:r>
            <a:r>
              <a:rPr lang="ko-KR" altLang="en-US" sz="2000" dirty="0" err="1" smtClean="0"/>
              <a:t>멤버쉽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라운지 제공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공연</a:t>
            </a:r>
            <a:r>
              <a:rPr lang="en-US" altLang="ko-KR" sz="2000" b="1" dirty="0" smtClean="0">
                <a:ea typeface="나눔바른고딕" panose="020B0603020101020101"/>
              </a:rPr>
              <a:t>,</a:t>
            </a:r>
            <a:r>
              <a:rPr lang="ko-KR" altLang="en-US" sz="2000" b="1" dirty="0" smtClean="0">
                <a:ea typeface="나눔바른고딕" panose="020B0603020101020101"/>
              </a:rPr>
              <a:t> 문화 시설 이용 티켓 제공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/>
              <a:t>손편지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2A970295-13A1-4135-9294-AD25773D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0133" y="3184300"/>
            <a:ext cx="4860000" cy="3673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191344" y="2636912"/>
            <a:ext cx="10599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모든 측면에서 높은 비율을 보이는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우량고객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가격적인 측면 보다 서비스 측면으로 충성심 유지하고 감성을 자극</a:t>
            </a: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95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Spender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1660020" y="4365104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온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오프라인을 활용한 멀티채널 전략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4151784" y="4365104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특정 브랜드의 상품의 추천</a:t>
            </a:r>
            <a:endParaRPr lang="en-US" altLang="ko-KR" sz="2000" b="1" dirty="0">
              <a:ea typeface="나눔바른고딕" panose="020B0603020101020101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CB27BA80-7383-4ED2-AD12-B324B356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8899" y="3053167"/>
            <a:ext cx="4860000" cy="3782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최근성과</a:t>
            </a:r>
            <a:r>
              <a:rPr lang="ko-KR" altLang="en-US" sz="2000" b="1" dirty="0" smtClean="0">
                <a:ea typeface="나눔바른고딕" panose="020B0603020101020101"/>
              </a:rPr>
              <a:t> 구매빈도는 낮지만 구매금액이 높은 </a:t>
            </a:r>
            <a:r>
              <a:rPr lang="ko-KR" altLang="en-US" sz="2000" b="1" dirty="0" err="1" smtClean="0">
                <a:ea typeface="나눔바른고딕" panose="020B0603020101020101"/>
              </a:rPr>
              <a:t>고객군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접근성이</a:t>
            </a:r>
            <a:r>
              <a:rPr lang="ko-KR" altLang="en-US" sz="2000" b="1" dirty="0" smtClean="0">
                <a:ea typeface="나눔바른고딕" panose="020B0603020101020101"/>
              </a:rPr>
              <a:t> 낮은 고객 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분석결과 특정 브랜드의 화장품을 찾는 여성 고객</a:t>
            </a:r>
            <a:endParaRPr lang="en-US" altLang="ko-KR" sz="2000" b="1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58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B7F431AA-4DBF-4A1F-A65B-E10D5B9E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0922" y="3075083"/>
            <a:ext cx="4860000" cy="37829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Shopper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285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40</a:t>
            </a:r>
            <a:r>
              <a:rPr lang="ko-KR" altLang="en-US" sz="2400" b="1" dirty="0" smtClean="0">
                <a:ea typeface="나눔바른고딕" panose="020B0603020101020101"/>
              </a:rPr>
              <a:t>대 </a:t>
            </a:r>
            <a:r>
              <a:rPr lang="en-US" altLang="ko-KR" sz="2400" b="1" dirty="0" smtClean="0">
                <a:ea typeface="나눔바른고딕" panose="020B0603020101020101"/>
              </a:rPr>
              <a:t>result. </a:t>
            </a:r>
            <a:r>
              <a:rPr lang="ko-KR" altLang="en-US" sz="2400" b="1" dirty="0" smtClean="0">
                <a:ea typeface="나눔바른고딕" panose="020B0603020101020101"/>
              </a:rPr>
              <a:t>식품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제품의 질과 가격 등을 꼼꼼히 평가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교육비와 </a:t>
            </a:r>
            <a:r>
              <a:rPr lang="ko-KR" altLang="en-US" sz="2000" b="1" dirty="0" err="1">
                <a:ea typeface="나눔바른고딕" panose="020B0603020101020101"/>
              </a:rPr>
              <a:t>내집</a:t>
            </a:r>
            <a:r>
              <a:rPr lang="ko-KR" altLang="en-US" sz="2000" b="1" dirty="0">
                <a:ea typeface="나눔바른고딕" panose="020B0603020101020101"/>
              </a:rPr>
              <a:t> 마련 지출이 집중되기 때문에 구매금액 저하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가성비에 집중</a:t>
            </a: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번들링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가성비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Mother’s Day</a:t>
            </a: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62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381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데이터 분석 및 결과 도출 과정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008768" y="1759988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694562" y="491395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ea typeface="나눔바른고딕" panose="020B0603020101020101"/>
              </a:rPr>
              <a:t>전처리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348" y="4855173"/>
            <a:ext cx="10971129" cy="121463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253500" y="5362706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372921" y="530316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650503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989387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013322" y="4873532"/>
            <a:ext cx="1326747" cy="12003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탐색적 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데이터 분석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494179" y="4900336"/>
            <a:ext cx="1148003" cy="11332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총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판매금액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600441" y="4895517"/>
            <a:ext cx="1691877" cy="113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고객 </a:t>
            </a:r>
            <a:r>
              <a:rPr lang="en-US" altLang="ko-KR" b="1" dirty="0">
                <a:ea typeface="나눔바른고딕" panose="020B0603020101020101"/>
              </a:rPr>
              <a:t>Segment</a:t>
            </a: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분류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10289237" y="4910173"/>
            <a:ext cx="124619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맞춤형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마케팅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제안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659915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1005868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022959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37211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721275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50222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851385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20054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5340396" y="2749696"/>
            <a:ext cx="1511035" cy="1520538"/>
            <a:chOff x="1895761" y="3668861"/>
            <a:chExt cx="1317770" cy="1317770"/>
          </a:xfrm>
        </p:grpSpPr>
        <p:sp>
          <p:nvSpPr>
            <p:cNvPr id="62" name="눈물 방울 61">
              <a:extLst>
                <a:ext uri="{FF2B5EF4-FFF2-40B4-BE49-F238E27FC236}">
                  <a16:creationId xmlns=""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2089265" y="3973517"/>
              <a:ext cx="876810" cy="9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품목별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업종별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시간대별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793317" y="2802028"/>
            <a:ext cx="1487907" cy="1481501"/>
            <a:chOff x="1885025" y="3668861"/>
            <a:chExt cx="1331127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=""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1885025" y="4104434"/>
              <a:ext cx="1331127" cy="739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a typeface="나눔바른고딕" panose="020B0603020101020101"/>
                </a:rPr>
                <a:t>장바구니 분석</a:t>
              </a:r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나눔바른고딕" panose="020B0603020101020101"/>
                </a:rPr>
                <a:t>RFM</a:t>
              </a:r>
            </a:p>
            <a:p>
              <a:pPr algn="ctr"/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99D686C7-37EF-4497-9963-521A2D51AA90}"/>
              </a:ext>
            </a:extLst>
          </p:cNvPr>
          <p:cNvGrpSpPr/>
          <p:nvPr/>
        </p:nvGrpSpPr>
        <p:grpSpPr>
          <a:xfrm>
            <a:off x="13183871" y="2826254"/>
            <a:ext cx="1561116" cy="149870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="" xmlns:a16="http://schemas.microsoft.com/office/drawing/2014/main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EB229B82-C4D2-4315-B5A3-0987067DF5E9}"/>
                </a:ext>
              </a:extLst>
            </p:cNvPr>
            <p:cNvSpPr/>
            <p:nvPr/>
          </p:nvSpPr>
          <p:spPr>
            <a:xfrm>
              <a:off x="2281856" y="4213092"/>
              <a:ext cx="545581" cy="324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월별</a:t>
              </a:r>
              <a:endParaRPr lang="ko-KR" altLang="en-US" b="1" dirty="0">
                <a:ea typeface="나눔바른고딕" panose="020B0603020101020101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8E3B41E3-0D71-427D-BACC-9E3CDCA1C57C}"/>
              </a:ext>
            </a:extLst>
          </p:cNvPr>
          <p:cNvSpPr/>
          <p:nvPr/>
        </p:nvSpPr>
        <p:spPr>
          <a:xfrm rot="10800000" flipV="1">
            <a:off x="9336180" y="541469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First Time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1443996" y="4581128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고객과의 커뮤니케이션 관계 구축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3935760" y="4581128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특정금액 </a:t>
            </a:r>
            <a:endParaRPr lang="en-US" altLang="ko-KR" sz="1600" b="1" dirty="0" smtClean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이상을 구매  상품권 증정</a:t>
            </a:r>
            <a:endParaRPr lang="en-US" altLang="ko-KR" sz="1600" b="1" dirty="0">
              <a:ea typeface="나눔바른고딕" panose="020B0603020101020101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="" xmlns:a16="http://schemas.microsoft.com/office/drawing/2014/main" id="{1BD7EB29-A84E-478E-AFFE-3718AF14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000" y="3106965"/>
            <a:ext cx="4935000" cy="37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35360" y="2420888"/>
            <a:ext cx="10599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err="1" smtClean="0">
                <a:ea typeface="나눔바른고딕" panose="020B0603020101020101"/>
              </a:rPr>
              <a:t>최근성이</a:t>
            </a:r>
            <a:r>
              <a:rPr lang="ko-KR" altLang="en-US" sz="2000" b="1" dirty="0" smtClean="0">
                <a:ea typeface="나눔바른고딕" panose="020B0603020101020101"/>
              </a:rPr>
              <a:t> 높지만 구매빈도와 구매금액이 낮은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첫 방문고객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단골고객과 재 </a:t>
            </a:r>
            <a:r>
              <a:rPr lang="ko-KR" altLang="en-US" sz="2000" b="1" dirty="0" err="1" smtClean="0">
                <a:ea typeface="나눔바른고딕" panose="020B0603020101020101"/>
              </a:rPr>
              <a:t>방문율을</a:t>
            </a:r>
            <a:r>
              <a:rPr lang="ko-KR" altLang="en-US" sz="2000" b="1" dirty="0" smtClean="0">
                <a:ea typeface="나눔바른고딕" panose="020B0603020101020101"/>
              </a:rPr>
              <a:t> 높이기 위한 마케팅 전략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구매금액을 올리기 위한 구매유도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Churn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이탈 고객을 위한 전담</a:t>
            </a:r>
            <a:r>
              <a:rPr lang="en-US" altLang="ko-KR" dirty="0" smtClean="0"/>
              <a:t>CS</a:t>
            </a:r>
            <a:r>
              <a:rPr lang="ko-KR" altLang="en-US" dirty="0" smtClean="0"/>
              <a:t>팀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ea typeface="나눔바른고딕" panose="020B0603020101020101"/>
              </a:rPr>
              <a:t>과거 데이터 바탕으로 맞춤 상품 제안</a:t>
            </a:r>
            <a:endParaRPr lang="en-US" altLang="ko-KR" sz="16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5920" y="4581128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이탈 고객을 위한 할인 혜택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AC19717-E947-4ADE-9E40-C674429B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749" y="2972359"/>
            <a:ext cx="4856251" cy="37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191344" y="2636912"/>
            <a:ext cx="1059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중요한 고객이지만 </a:t>
            </a:r>
            <a:r>
              <a:rPr lang="ko-KR" altLang="en-US" sz="2000" b="1" dirty="0" err="1" smtClean="0">
                <a:ea typeface="나눔바른고딕" panose="020B0603020101020101"/>
              </a:rPr>
              <a:t>최근성이</a:t>
            </a:r>
            <a:r>
              <a:rPr lang="ko-KR" altLang="en-US" sz="2000" b="1" dirty="0" smtClean="0">
                <a:ea typeface="나눔바른고딕" panose="020B0603020101020101"/>
              </a:rPr>
              <a:t> 떨어지는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이탈 고객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이들을 다시 유효고객으로 전환한다면 매출의 상승을 기대할 수 있음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명확한 기준을 통해 매출에 기여도가 높은 고객을 선별하여 마케팅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6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033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출처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AD7B8A-2DB2-416F-8633-F504FCE6B639}"/>
              </a:ext>
            </a:extLst>
          </p:cNvPr>
          <p:cNvSpPr txBox="1"/>
          <p:nvPr/>
        </p:nvSpPr>
        <p:spPr>
          <a:xfrm>
            <a:off x="392620" y="1674611"/>
            <a:ext cx="104411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2"/>
              </a:rPr>
              <a:t>https://github.com/joaolcorreia/RFM-analysis/blob/master/RFM%20Analysis.ipynb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3"/>
              </a:rPr>
              <a:t>http://servicedesignplatform.com/archives/45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4"/>
              </a:rPr>
              <a:t>https://m.blog.naver.com/bestinall/221321162598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http://pyopyo03.tistory.com/14 [</a:t>
            </a:r>
            <a:r>
              <a:rPr lang="ko-KR" altLang="en-US" sz="2000" b="1" dirty="0" err="1">
                <a:ea typeface="나눔바른고딕" panose="020B0603020101020101"/>
              </a:rPr>
              <a:t>보노보노의</a:t>
            </a:r>
            <a:r>
              <a:rPr lang="ko-KR" altLang="en-US" sz="2000" b="1" dirty="0">
                <a:ea typeface="나눔바른고딕" panose="020B0603020101020101"/>
              </a:rPr>
              <a:t> 분석라이프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http://hackability.kr/entry/Data-Mining-11-</a:t>
            </a:r>
            <a:r>
              <a:rPr lang="ko-KR" altLang="en-US" sz="2000" b="1" dirty="0">
                <a:ea typeface="나눔바른고딕" panose="020B0603020101020101"/>
              </a:rPr>
              <a:t>연관</a:t>
            </a:r>
            <a:r>
              <a:rPr lang="en-US" altLang="ko-KR" sz="2000" b="1" dirty="0">
                <a:ea typeface="나눔바른고딕" panose="020B0603020101020101"/>
              </a:rPr>
              <a:t>-</a:t>
            </a:r>
            <a:r>
              <a:rPr lang="ko-KR" altLang="en-US" sz="2000" b="1" dirty="0">
                <a:ea typeface="나눔바른고딕" panose="020B0603020101020101"/>
              </a:rPr>
              <a:t>법칙</a:t>
            </a:r>
            <a:r>
              <a:rPr lang="en-US" altLang="ko-KR" sz="2000" b="1" dirty="0">
                <a:ea typeface="나눔바른고딕" panose="020B0603020101020101"/>
              </a:rPr>
              <a:t>-Association-Rule-</a:t>
            </a:r>
            <a:r>
              <a:rPr lang="ko-KR" altLang="en-US" sz="2000" b="1" dirty="0">
                <a:ea typeface="나눔바른고딕" panose="020B0603020101020101"/>
              </a:rPr>
              <a:t>소개 </a:t>
            </a:r>
            <a:r>
              <a:rPr lang="en-US" altLang="ko-KR" sz="2000" b="1" dirty="0">
                <a:ea typeface="나눔바른고딕" panose="020B0603020101020101"/>
              </a:rPr>
              <a:t>[HACKABILITY]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연관분석</a:t>
            </a:r>
            <a:r>
              <a:rPr lang="en-US" altLang="ko-KR" sz="2000" b="1" dirty="0">
                <a:ea typeface="나눔바른고딕" panose="020B0603020101020101"/>
              </a:rPr>
              <a:t>(Association Rule)|</a:t>
            </a:r>
            <a:r>
              <a:rPr lang="ko-KR" altLang="en-US" sz="2000" b="1" dirty="0">
                <a:ea typeface="나눔바른고딕" panose="020B0603020101020101"/>
              </a:rPr>
              <a:t>작성자 인우기술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http://hackersstudy.tistory.com/126 [</a:t>
            </a:r>
            <a:r>
              <a:rPr lang="ko-KR" altLang="en-US" sz="2000" b="1" dirty="0">
                <a:ea typeface="나눔바른고딕" panose="020B0603020101020101"/>
              </a:rPr>
              <a:t>공대인들이 직접 쓰는 컴퓨터공부방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위키트리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위키백과</a:t>
            </a:r>
            <a:br>
              <a:rPr lang="ko-KR" altLang="en-US" sz="2000" b="1" dirty="0">
                <a:ea typeface="나눔바른고딕" panose="020B0603020101020101"/>
              </a:rPr>
            </a:br>
            <a:r>
              <a:rPr lang="en-US" altLang="ko-KR" sz="2000" b="1" dirty="0">
                <a:ea typeface="나눔바른고딕" panose="020B0603020101020101"/>
              </a:rPr>
              <a:t>[</a:t>
            </a:r>
            <a:r>
              <a:rPr lang="ko-KR" altLang="en-US" sz="2000" b="1" dirty="0">
                <a:ea typeface="나눔바른고딕" panose="020B0603020101020101"/>
              </a:rPr>
              <a:t>중앙일보</a:t>
            </a:r>
            <a:r>
              <a:rPr lang="en-US" altLang="ko-KR" sz="2000" b="1" dirty="0">
                <a:ea typeface="나눔바른고딕" panose="020B0603020101020101"/>
              </a:rPr>
              <a:t>] </a:t>
            </a:r>
            <a:r>
              <a:rPr lang="ko-KR" altLang="en-US" sz="2000" b="1" dirty="0">
                <a:ea typeface="나눔바른고딕" panose="020B0603020101020101"/>
              </a:rPr>
              <a:t>충동구매</a:t>
            </a:r>
            <a:r>
              <a:rPr lang="en-US" altLang="ko-KR" sz="2000" b="1" dirty="0">
                <a:ea typeface="나눔바른고딕" panose="020B0603020101020101"/>
              </a:rPr>
              <a:t>, 20</a:t>
            </a:r>
            <a:r>
              <a:rPr lang="ko-KR" altLang="en-US" sz="2000" b="1" dirty="0">
                <a:ea typeface="나눔바른고딕" panose="020B0603020101020101"/>
              </a:rPr>
              <a:t>대가 아니라 유아 둔 </a:t>
            </a:r>
            <a:r>
              <a:rPr lang="en-US" altLang="ko-KR" sz="2000" b="1" dirty="0">
                <a:ea typeface="나눔바른고딕" panose="020B0603020101020101"/>
              </a:rPr>
              <a:t>30</a:t>
            </a:r>
            <a:r>
              <a:rPr lang="ko-KR" altLang="en-US" sz="2000" b="1" dirty="0">
                <a:ea typeface="나눔바른고딕" panose="020B0603020101020101"/>
              </a:rPr>
              <a:t>대가 최고</a:t>
            </a:r>
          </a:p>
        </p:txBody>
      </p:sp>
    </p:spTree>
    <p:extLst>
      <p:ext uri="{BB962C8B-B14F-4D97-AF65-F5344CB8AC3E}">
        <p14:creationId xmlns="" xmlns:p14="http://schemas.microsoft.com/office/powerpoint/2010/main" val="40909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질의응답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5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6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03712" y="3645024"/>
            <a:ext cx="5181740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</a:t>
            </a: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  <a:r>
              <a:rPr lang="en-US" altLang="ko-KR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b="1" dirty="0" smtClean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4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1005109" y="2049973"/>
            <a:ext cx="1041654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하나의 장바구니는 고객이 한 번의 구매에서 산 물건을 알려준다 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이를 통해 어떤 물품들이 함께 구매되는 경향이 있는지 분석하여 패턴 및 연관 규칙을 분석하는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ea typeface="나눔바른고딕" panose="020B0603020101020101"/>
              </a:rPr>
              <a:t>월마트는</a:t>
            </a:r>
            <a:r>
              <a:rPr lang="ko-KR" altLang="en-US" sz="2000" b="1" dirty="0">
                <a:ea typeface="나눔바른고딕" panose="020B0603020101020101"/>
              </a:rPr>
              <a:t> 장바구니 분석을 통해 </a:t>
            </a:r>
            <a:r>
              <a:rPr lang="en-US" altLang="ko-KR" sz="2000" b="1" dirty="0">
                <a:ea typeface="나눔바른고딕" panose="020B0603020101020101"/>
              </a:rPr>
              <a:t>‘</a:t>
            </a:r>
            <a:r>
              <a:rPr lang="ko-KR" altLang="en-US" sz="2000" b="1" dirty="0">
                <a:ea typeface="나눔바른고딕" panose="020B0603020101020101"/>
              </a:rPr>
              <a:t>맥주와 기저귀</a:t>
            </a:r>
            <a:r>
              <a:rPr lang="en-US" altLang="ko-KR" sz="2000" b="1" dirty="0">
                <a:ea typeface="나눔바른고딕" panose="020B0603020101020101"/>
              </a:rPr>
              <a:t>’</a:t>
            </a:r>
            <a:r>
              <a:rPr lang="ko-KR" altLang="en-US" sz="2000" b="1" dirty="0">
                <a:ea typeface="나눔바른고딕" panose="020B0603020101020101"/>
              </a:rPr>
              <a:t>의 연관규칙을 발견하였고 마케팅 활동으로 활용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11" y="1367365"/>
            <a:ext cx="5226961" cy="31940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314640"/>
            <a:ext cx="6035496" cy="324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85984" y="4293096"/>
            <a:ext cx="1110398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장바구니 분석은 하나의 기법을 지칭하는 것은 아님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POS </a:t>
            </a:r>
            <a:r>
              <a:rPr lang="ko-KR" altLang="en-US" sz="2000" b="1" dirty="0">
                <a:ea typeface="나눔바른고딕" panose="020B0603020101020101"/>
              </a:rPr>
              <a:t>거래 데이터를 이해하는 것과 관련된 여러 분석을 통칭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분석한 정보를 바탕으로 상품의 배치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특정 상품에 대한 행사 여부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쿠폰 발행 등 마케팅 방법으로의 활용이 가능함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98320" y="4335609"/>
            <a:ext cx="1110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오렌지 주스와 소다의 같이 팔리는 경우가 많다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주방 세제는 우유와 같이 팔리지 않는다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우유는 소다 혹은 주방세제와 같이 팔리지 않는다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920574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6" y="1953287"/>
            <a:ext cx="4782217" cy="18576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65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D59EB12A-948F-490C-97B9-7016B55E5285}"/>
              </a:ext>
            </a:extLst>
          </p:cNvPr>
          <p:cNvSpPr/>
          <p:nvPr/>
        </p:nvSpPr>
        <p:spPr>
          <a:xfrm>
            <a:off x="4705905" y="1405807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755" y="570393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42518" y="3258185"/>
            <a:ext cx="10863276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ko-KR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세가지 변수를 측정한 지표를 바탕으로 고객이 기업에 가져다 주는 수익에 얼마나 기여하는지를 분석하는 기법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RFM </a:t>
            </a:r>
            <a:r>
              <a:rPr lang="ko-KR" altLang="en-US" sz="2000" b="1" dirty="0">
                <a:ea typeface="나눔바른고딕" panose="020B0603020101020101"/>
              </a:rPr>
              <a:t>모형은 다양한 고객가치 측정 지표들 가운데 재무적인 가치 측정 뿐만 아니라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관계 활동에 대한 질적 측면도 함께 고려한 고객가치 평가 모형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5C9C84B-F851-43E1-83DA-BB8D438ABE24}"/>
              </a:ext>
            </a:extLst>
          </p:cNvPr>
          <p:cNvSpPr/>
          <p:nvPr/>
        </p:nvSpPr>
        <p:spPr>
          <a:xfrm>
            <a:off x="676194" y="1405808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07A7A1-CF5E-477F-9FE6-759B9E195C4A}"/>
              </a:ext>
            </a:extLst>
          </p:cNvPr>
          <p:cNvSpPr txBox="1"/>
          <p:nvPr/>
        </p:nvSpPr>
        <p:spPr>
          <a:xfrm>
            <a:off x="5054973" y="2005372"/>
            <a:ext cx="18221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구매빈도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(Frequency)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C9E535E-B387-4E0F-BE36-A58FCE08DC56}"/>
              </a:ext>
            </a:extLst>
          </p:cNvPr>
          <p:cNvSpPr/>
          <p:nvPr/>
        </p:nvSpPr>
        <p:spPr>
          <a:xfrm>
            <a:off x="8735616" y="1484784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0930064-C7E6-42B0-9487-185E4AB8713E}"/>
              </a:ext>
            </a:extLst>
          </p:cNvPr>
          <p:cNvSpPr txBox="1"/>
          <p:nvPr/>
        </p:nvSpPr>
        <p:spPr>
          <a:xfrm>
            <a:off x="1173914" y="1926396"/>
            <a:ext cx="16561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최근성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(Recency)</a:t>
            </a: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2A8A740-EA30-4D8B-A353-68F606041408}"/>
              </a:ext>
            </a:extLst>
          </p:cNvPr>
          <p:cNvSpPr txBox="1"/>
          <p:nvPr/>
        </p:nvSpPr>
        <p:spPr>
          <a:xfrm>
            <a:off x="8973425" y="2011176"/>
            <a:ext cx="20446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 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(Monetary)</a:t>
            </a:r>
          </a:p>
        </p:txBody>
      </p:sp>
    </p:spTree>
    <p:extLst>
      <p:ext uri="{BB962C8B-B14F-4D97-AF65-F5344CB8AC3E}">
        <p14:creationId xmlns="" xmlns:p14="http://schemas.microsoft.com/office/powerpoint/2010/main" val="23362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1036</Words>
  <Application>Microsoft Office PowerPoint</Application>
  <PresentationFormat>사용자 지정</PresentationFormat>
  <Paragraphs>249</Paragraphs>
  <Slides>44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home</cp:lastModifiedBy>
  <cp:revision>152</cp:revision>
  <dcterms:created xsi:type="dcterms:W3CDTF">2016-03-27T17:27:10Z</dcterms:created>
  <dcterms:modified xsi:type="dcterms:W3CDTF">2018-12-10T15:21:27Z</dcterms:modified>
</cp:coreProperties>
</file>