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4"/>
  </p:notesMasterIdLst>
  <p:handoutMasterIdLst>
    <p:handoutMasterId r:id="rId45"/>
  </p:handoutMasterIdLst>
  <p:sldIdLst>
    <p:sldId id="448" r:id="rId5"/>
    <p:sldId id="482" r:id="rId6"/>
    <p:sldId id="489" r:id="rId7"/>
    <p:sldId id="487" r:id="rId8"/>
    <p:sldId id="475" r:id="rId9"/>
    <p:sldId id="509" r:id="rId10"/>
    <p:sldId id="520" r:id="rId11"/>
    <p:sldId id="512" r:id="rId12"/>
    <p:sldId id="473" r:id="rId13"/>
    <p:sldId id="503" r:id="rId14"/>
    <p:sldId id="513" r:id="rId15"/>
    <p:sldId id="518" r:id="rId16"/>
    <p:sldId id="514" r:id="rId17"/>
    <p:sldId id="526" r:id="rId18"/>
    <p:sldId id="524" r:id="rId19"/>
    <p:sldId id="472" r:id="rId20"/>
    <p:sldId id="511" r:id="rId21"/>
    <p:sldId id="476" r:id="rId22"/>
    <p:sldId id="477" r:id="rId23"/>
    <p:sldId id="523" r:id="rId24"/>
    <p:sldId id="516" r:id="rId25"/>
    <p:sldId id="478" r:id="rId26"/>
    <p:sldId id="479" r:id="rId27"/>
    <p:sldId id="515" r:id="rId28"/>
    <p:sldId id="501" r:id="rId29"/>
    <p:sldId id="502" r:id="rId30"/>
    <p:sldId id="525" r:id="rId31"/>
    <p:sldId id="521" r:id="rId32"/>
    <p:sldId id="491" r:id="rId33"/>
    <p:sldId id="485" r:id="rId34"/>
    <p:sldId id="486" r:id="rId35"/>
    <p:sldId id="490" r:id="rId36"/>
    <p:sldId id="480" r:id="rId37"/>
    <p:sldId id="519" r:id="rId38"/>
    <p:sldId id="522" r:id="rId39"/>
    <p:sldId id="494" r:id="rId40"/>
    <p:sldId id="495" r:id="rId41"/>
    <p:sldId id="496" r:id="rId42"/>
    <p:sldId id="481" r:id="rId4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BC399-EA07-407A-886B-E214C9B849C0}">
          <p14:sldIdLst>
            <p14:sldId id="448"/>
            <p14:sldId id="482"/>
          </p14:sldIdLst>
        </p14:section>
        <p14:section name="Basic Types" id="{A0316966-1EF5-4CC6-ABE3-5669A4D63ACD}">
          <p14:sldIdLst>
            <p14:sldId id="489"/>
            <p14:sldId id="487"/>
            <p14:sldId id="475"/>
            <p14:sldId id="509"/>
            <p14:sldId id="520"/>
            <p14:sldId id="512"/>
            <p14:sldId id="473"/>
            <p14:sldId id="503"/>
            <p14:sldId id="513"/>
            <p14:sldId id="518"/>
            <p14:sldId id="514"/>
            <p14:sldId id="526"/>
            <p14:sldId id="524"/>
            <p14:sldId id="472"/>
            <p14:sldId id="511"/>
            <p14:sldId id="476"/>
            <p14:sldId id="477"/>
            <p14:sldId id="523"/>
            <p14:sldId id="516"/>
            <p14:sldId id="478"/>
            <p14:sldId id="479"/>
            <p14:sldId id="515"/>
            <p14:sldId id="501"/>
            <p14:sldId id="502"/>
            <p14:sldId id="525"/>
            <p14:sldId id="521"/>
          </p14:sldIdLst>
        </p14:section>
        <p14:section name="Type Inference and Type Annotation" id="{C2236A89-4BB6-4138-8150-56077668B678}">
          <p14:sldIdLst>
            <p14:sldId id="491"/>
            <p14:sldId id="485"/>
            <p14:sldId id="486"/>
          </p14:sldIdLst>
        </p14:section>
        <p14:section name="Type Assertion" id="{751A260C-9E75-4CE9-AC4B-AA041E1EC02D}">
          <p14:sldIdLst>
            <p14:sldId id="490"/>
            <p14:sldId id="480"/>
            <p14:sldId id="519"/>
            <p14:sldId id="522"/>
          </p14:sldIdLst>
        </p14:section>
        <p14:section name="Type DEfinitions" id="{BB4E0B25-5A91-4600-8917-7BD399D2A9E0}">
          <p14:sldIdLst>
            <p14:sldId id="494"/>
            <p14:sldId id="495"/>
            <p14:sldId id="496"/>
          </p14:sldIdLst>
        </p14:section>
        <p14:section name="Summary" id="{7BF34D78-7CCA-42FB-8DA7-DD4AD43E0AC5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Vitaliy Zhyrytskyy" initials="VZ" lastIdx="1" clrIdx="2">
    <p:extLst>
      <p:ext uri="{19B8F6BF-5375-455C-9EA6-DF929625EA0E}">
        <p15:presenceInfo xmlns:p15="http://schemas.microsoft.com/office/powerpoint/2012/main" userId="S-1-5-21-3465154619-3282790773-2173923322-136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A3C644"/>
    <a:srgbClr val="464547"/>
    <a:srgbClr val="1A9CB0"/>
    <a:srgbClr val="7F993A"/>
    <a:srgbClr val="666666"/>
    <a:srgbClr val="E6E6E6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2" autoAdjust="0"/>
    <p:restoredTop sz="96388" autoAdjust="0"/>
  </p:normalViewPr>
  <p:slideViewPr>
    <p:cSldViewPr snapToGrid="0">
      <p:cViewPr varScale="1">
        <p:scale>
          <a:sx n="110" d="100"/>
          <a:sy n="110" d="100"/>
        </p:scale>
        <p:origin x="115" y="6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6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100" y="971550"/>
            <a:ext cx="8305800" cy="2286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71850"/>
            <a:ext cx="3295650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443700" y="1020637"/>
            <a:ext cx="4291591" cy="327021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96012" marR="0" indent="-96012" algn="l" defTabSz="257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350" baseline="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5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25798" y="1020638"/>
            <a:ext cx="3848287" cy="32702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3143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1698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2888673"/>
            <a:ext cx="8339328" cy="18357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81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68" r:id="rId5"/>
    <p:sldLayoutId id="2147483769" r:id="rId6"/>
    <p:sldLayoutId id="2147483753" r:id="rId7"/>
    <p:sldLayoutId id="2147483767" r:id="rId8"/>
    <p:sldLayoutId id="2147483711" r:id="rId9"/>
    <p:sldLayoutId id="2147483749" r:id="rId10"/>
    <p:sldLayoutId id="2147483770" r:id="rId11"/>
    <p:sldLayoutId id="2147483771" r:id="rId12"/>
    <p:sldLayoutId id="2147483772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soft.github.io/TypeSearch/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27824" y="2571012"/>
            <a:ext cx="6910388" cy="472822"/>
          </a:xfrm>
        </p:spPr>
        <p:txBody>
          <a:bodyPr/>
          <a:lstStyle/>
          <a:p>
            <a:r>
              <a:rPr lang="en-US" sz="3200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27824" y="3046296"/>
            <a:ext cx="6488113" cy="284693"/>
          </a:xfrm>
        </p:spPr>
        <p:txBody>
          <a:bodyPr/>
          <a:lstStyle/>
          <a:p>
            <a:r>
              <a:rPr lang="en-US" dirty="0"/>
              <a:t>Types Basics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38648" y="129677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ReadonlyArray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078991"/>
            <a:ext cx="8339328" cy="301332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 err="1"/>
              <a:t>num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&gt;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/>
              <a:t>= [</a:t>
            </a:r>
            <a:r>
              <a:rPr lang="en-US" dirty="0">
                <a:solidFill>
                  <a:srgbClr val="B22746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2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3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4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5</a:t>
            </a:r>
            <a:r>
              <a:rPr lang="en-US" dirty="0"/>
              <a:t>];</a:t>
            </a:r>
            <a:endParaRPr lang="en-US" dirty="0">
              <a:solidFill>
                <a:srgbClr val="2FC2D9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roNum</a:t>
            </a:r>
            <a:r>
              <a:rPr lang="en-US" dirty="0"/>
              <a:t>: </a:t>
            </a:r>
            <a:r>
              <a:rPr lang="en-US" dirty="0" err="1">
                <a:solidFill>
                  <a:srgbClr val="2FC2D9"/>
                </a:solidFill>
              </a:rPr>
              <a:t>ReadonlyArray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&gt; = [...num];	</a:t>
            </a:r>
            <a:r>
              <a:rPr lang="en-US" dirty="0">
                <a:solidFill>
                  <a:srgbClr val="A3C644"/>
                </a:solidFill>
              </a:rPr>
              <a:t>// 1-st variant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roNum2: </a:t>
            </a:r>
            <a:r>
              <a:rPr lang="en-US" dirty="0" err="1">
                <a:solidFill>
                  <a:srgbClr val="2FC2D9"/>
                </a:solidFill>
              </a:rPr>
              <a:t>readonly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[] = [...num];		</a:t>
            </a:r>
            <a:r>
              <a:rPr lang="en-US" dirty="0">
                <a:solidFill>
                  <a:srgbClr val="A3C644"/>
                </a:solidFill>
              </a:rPr>
              <a:t>// 2-nd variant, from v.3.4</a:t>
            </a:r>
          </a:p>
          <a:p>
            <a:endParaRPr lang="en-US" dirty="0"/>
          </a:p>
          <a:p>
            <a:r>
              <a:rPr lang="en-US" dirty="0" err="1"/>
              <a:t>roNum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20</a:t>
            </a:r>
            <a:r>
              <a:rPr lang="en-US" dirty="0"/>
              <a:t>;	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 err="1"/>
              <a:t>roNum.push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5</a:t>
            </a:r>
            <a:r>
              <a:rPr lang="en-US" dirty="0"/>
              <a:t>);	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 err="1"/>
              <a:t>roNum.length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;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/>
              <a:t>num = </a:t>
            </a:r>
            <a:r>
              <a:rPr lang="en-US" dirty="0" err="1"/>
              <a:t>roNum</a:t>
            </a:r>
            <a:r>
              <a:rPr lang="en-US" dirty="0"/>
              <a:t>;		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roNum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as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&gt;;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2473" y="4156022"/>
            <a:ext cx="8339328" cy="568378"/>
          </a:xfrm>
        </p:spPr>
        <p:txBody>
          <a:bodyPr/>
          <a:lstStyle/>
          <a:p>
            <a:r>
              <a:rPr lang="en-US" dirty="0"/>
              <a:t>The same as Array&lt;T&gt; with all mutating methods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1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myTuple</a:t>
            </a:r>
            <a:r>
              <a:rPr lang="en-US" dirty="0"/>
              <a:t>: [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,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] = [</a:t>
            </a:r>
            <a:r>
              <a:rPr lang="en-US" dirty="0">
                <a:solidFill>
                  <a:srgbClr val="B22746"/>
                </a:solidFill>
              </a:rPr>
              <a:t>25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];</a:t>
            </a: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/>
              <a:t>[</a:t>
            </a:r>
            <a:r>
              <a:rPr lang="en-US" dirty="0" err="1"/>
              <a:t>firstElement</a:t>
            </a:r>
            <a:r>
              <a:rPr lang="en-US" dirty="0"/>
              <a:t>, </a:t>
            </a:r>
            <a:r>
              <a:rPr lang="en-US" dirty="0" err="1"/>
              <a:t>secondElement</a:t>
            </a:r>
            <a:r>
              <a:rPr lang="en-US" dirty="0"/>
              <a:t>] = </a:t>
            </a:r>
            <a:r>
              <a:rPr lang="en-US" dirty="0" err="1"/>
              <a:t>myTuple</a:t>
            </a:r>
            <a:r>
              <a:rPr lang="en-US" dirty="0"/>
              <a:t>; </a:t>
            </a:r>
            <a:r>
              <a:rPr lang="en-US" dirty="0">
                <a:solidFill>
                  <a:srgbClr val="A3C644"/>
                </a:solidFill>
              </a:rPr>
              <a:t>// number, string</a:t>
            </a:r>
          </a:p>
          <a:p>
            <a:endParaRPr lang="en-US" dirty="0"/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;					</a:t>
            </a:r>
            <a:r>
              <a:rPr lang="en-US" dirty="0">
                <a:solidFill>
                  <a:srgbClr val="A3C644"/>
                </a:solidFill>
              </a:rPr>
              <a:t>// [number, string]</a:t>
            </a:r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1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'this works'</a:t>
            </a:r>
            <a:r>
              <a:rPr lang="en-US" dirty="0"/>
              <a:t>;		</a:t>
            </a:r>
            <a:r>
              <a:rPr lang="en-US" dirty="0">
                <a:solidFill>
                  <a:srgbClr val="A3C644"/>
                </a:solidFill>
              </a:rPr>
              <a:t>// [number, string]</a:t>
            </a:r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rgbClr val="2FC2D9"/>
                </a:solidFill>
              </a:rPr>
              <a:t>true</a:t>
            </a:r>
            <a:r>
              <a:rPr lang="en-US" dirty="0"/>
              <a:t>;					</a:t>
            </a:r>
            <a:r>
              <a:rPr lang="en-US" dirty="0">
                <a:solidFill>
                  <a:srgbClr val="FF0000"/>
                </a:solidFill>
              </a:rPr>
              <a:t>// Error </a:t>
            </a:r>
          </a:p>
          <a:p>
            <a:r>
              <a:rPr lang="en-US" dirty="0" err="1"/>
              <a:t>myTuple</a:t>
            </a:r>
            <a:r>
              <a:rPr lang="en-US" dirty="0"/>
              <a:t> = [</a:t>
            </a:r>
            <a:r>
              <a:rPr lang="en-US" dirty="0">
                <a:solidFill>
                  <a:srgbClr val="B22746"/>
                </a:solidFill>
              </a:rPr>
              <a:t>25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'this works'</a:t>
            </a:r>
            <a:r>
              <a:rPr lang="en-US" dirty="0"/>
              <a:t>]; 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2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myTuple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2060"/>
                </a:solidFill>
              </a:rPr>
              <a:t>readonly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,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] = [</a:t>
            </a:r>
            <a:r>
              <a:rPr lang="en-US" dirty="0">
                <a:solidFill>
                  <a:srgbClr val="B22746"/>
                </a:solidFill>
              </a:rPr>
              <a:t>25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];</a:t>
            </a: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/>
              <a:t>[</a:t>
            </a:r>
            <a:r>
              <a:rPr lang="en-US" dirty="0" err="1"/>
              <a:t>firstElement</a:t>
            </a:r>
            <a:r>
              <a:rPr lang="en-US" dirty="0"/>
              <a:t>, </a:t>
            </a:r>
            <a:r>
              <a:rPr lang="en-US" dirty="0" err="1"/>
              <a:t>secondElement</a:t>
            </a:r>
            <a:r>
              <a:rPr lang="en-US" dirty="0"/>
              <a:t>] = </a:t>
            </a:r>
            <a:r>
              <a:rPr lang="en-US" dirty="0" err="1"/>
              <a:t>myTuple</a:t>
            </a:r>
            <a:r>
              <a:rPr lang="en-US" dirty="0"/>
              <a:t>; </a:t>
            </a:r>
            <a:r>
              <a:rPr lang="en-US" dirty="0">
                <a:solidFill>
                  <a:srgbClr val="A3C644"/>
                </a:solidFill>
              </a:rPr>
              <a:t>// number, string</a:t>
            </a:r>
          </a:p>
          <a:p>
            <a:endParaRPr lang="en-US" dirty="0"/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;							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1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'this works’</a:t>
            </a:r>
            <a:r>
              <a:rPr lang="en-US" dirty="0"/>
              <a:t>;				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 err="1"/>
              <a:t>myTuple</a:t>
            </a:r>
            <a:r>
              <a:rPr lang="en-US" dirty="0"/>
              <a:t>[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] = </a:t>
            </a:r>
            <a:r>
              <a:rPr lang="en-US" dirty="0">
                <a:solidFill>
                  <a:srgbClr val="2FC2D9"/>
                </a:solidFill>
              </a:rPr>
              <a:t>true</a:t>
            </a:r>
            <a:r>
              <a:rPr lang="en-US" dirty="0"/>
              <a:t>;											</a:t>
            </a:r>
            <a:r>
              <a:rPr lang="en-US" dirty="0">
                <a:solidFill>
                  <a:srgbClr val="FF0000"/>
                </a:solidFill>
              </a:rPr>
              <a:t>// Error </a:t>
            </a:r>
          </a:p>
          <a:p>
            <a:r>
              <a:rPr lang="en-US" dirty="0" err="1"/>
              <a:t>myTuple</a:t>
            </a:r>
            <a:r>
              <a:rPr lang="en-US" dirty="0"/>
              <a:t> = [</a:t>
            </a:r>
            <a:r>
              <a:rPr lang="en-US" dirty="0">
                <a:solidFill>
                  <a:srgbClr val="B22746"/>
                </a:solidFill>
              </a:rPr>
              <a:t>25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'this works’</a:t>
            </a:r>
            <a:r>
              <a:rPr lang="en-US" dirty="0"/>
              <a:t>]; 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Optional Elements in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 dirty="0" err="1"/>
              <a:t>myTuple</a:t>
            </a:r>
            <a:r>
              <a:rPr lang="en-US" sz="1600" dirty="0"/>
              <a:t>: [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?,</a:t>
            </a:r>
            <a:r>
              <a:rPr lang="en-US" sz="1600" dirty="0">
                <a:solidFill>
                  <a:srgbClr val="2FC2D9"/>
                </a:solidFill>
              </a:rPr>
              <a:t> </a:t>
            </a:r>
            <a:r>
              <a:rPr lang="en-US" sz="1600" dirty="0" err="1">
                <a:solidFill>
                  <a:srgbClr val="2FC2D9"/>
                </a:solidFill>
              </a:rPr>
              <a:t>boolean</a:t>
            </a:r>
            <a:r>
              <a:rPr lang="en-US" sz="1600" dirty="0"/>
              <a:t>?];</a:t>
            </a:r>
          </a:p>
          <a:p>
            <a:endParaRPr lang="en-US" sz="1600" dirty="0"/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2FC2D9"/>
                </a:solidFill>
              </a:rPr>
              <a:t>true</a:t>
            </a:r>
            <a:r>
              <a:rPr lang="en-US" sz="1600" dirty="0"/>
              <a:t>];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'Boris’</a:t>
            </a:r>
            <a:r>
              <a:rPr lang="en-US" sz="1600" dirty="0"/>
              <a:t>];		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3</a:t>
            </a:r>
            <a:r>
              <a:rPr lang="en-US" sz="1600" dirty="0"/>
              <a:t>];					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endParaRPr lang="en-US" sz="1600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0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Rest Elements in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/>
              <a:t>startParams</a:t>
            </a:r>
            <a:r>
              <a:rPr lang="en-US" sz="1600" dirty="0"/>
              <a:t>: [...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[], 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startParams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];								</a:t>
            </a:r>
            <a:endParaRPr lang="en-US" sz="1600" dirty="0">
              <a:solidFill>
                <a:srgbClr val="A3C644"/>
              </a:solidFill>
            </a:endParaRPr>
          </a:p>
          <a:p>
            <a:r>
              <a:rPr lang="en-US" sz="1600" dirty="0" err="1"/>
              <a:t>startParams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];					</a:t>
            </a:r>
            <a:endParaRPr lang="en-US" sz="1600" dirty="0">
              <a:solidFill>
                <a:srgbClr val="A3C644"/>
              </a:solidFill>
            </a:endParaRPr>
          </a:p>
          <a:p>
            <a:r>
              <a:rPr lang="en-US" sz="1600" dirty="0" err="1"/>
              <a:t>startParams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'Anna', 'Boris', 3</a:t>
            </a:r>
            <a:r>
              <a:rPr lang="en-US" sz="1600" dirty="0"/>
              <a:t>];		</a:t>
            </a:r>
          </a:p>
          <a:p>
            <a:endParaRPr lang="en-US" sz="1600" dirty="0">
              <a:solidFill>
                <a:srgbClr val="A3C644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 dirty="0" err="1"/>
              <a:t>middleParams</a:t>
            </a:r>
            <a:r>
              <a:rPr lang="en-US" sz="1600" dirty="0"/>
              <a:t>: [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, ...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[], 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middleParams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middleParams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middleParams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'Boris'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];</a:t>
            </a:r>
          </a:p>
          <a:p>
            <a:endParaRPr lang="en-US" sz="1600" dirty="0">
              <a:solidFill>
                <a:srgbClr val="2FC2D9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 dirty="0" err="1"/>
              <a:t>finishParams</a:t>
            </a:r>
            <a:r>
              <a:rPr lang="en-US" sz="1600" dirty="0"/>
              <a:t>: [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, ...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[]];</a:t>
            </a:r>
          </a:p>
          <a:p>
            <a:r>
              <a:rPr lang="en-US" sz="1600" dirty="0" err="1"/>
              <a:t>finishParams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finishParams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finishParams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'Boris'</a:t>
            </a:r>
            <a:r>
              <a:rPr lang="en-US" sz="1600" dirty="0"/>
              <a:t>];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1094-E2B1-45C9-8944-DD8C77BAC965}"/>
              </a:ext>
            </a:extLst>
          </p:cNvPr>
          <p:cNvSpPr txBox="1"/>
          <p:nvPr/>
        </p:nvSpPr>
        <p:spPr>
          <a:xfrm>
            <a:off x="5022273" y="3780451"/>
            <a:ext cx="37692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egoe UI Web (West European)"/>
              </a:rPr>
              <a:t>Restriction!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Segoe UI Web (West European)"/>
              </a:rPr>
              <a:t>only one rest element per tuple, </a:t>
            </a:r>
            <a:br>
              <a:rPr lang="en-US" b="0" i="0" dirty="0">
                <a:solidFill>
                  <a:srgbClr val="FF0000"/>
                </a:solidFill>
                <a:effectLst/>
                <a:latin typeface="Segoe UI Web (West European)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Segoe UI Web (West European)"/>
              </a:rPr>
              <a:t>and no optional elements after rest elements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3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Labeled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078992"/>
            <a:ext cx="8339328" cy="177504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 dirty="0" err="1"/>
              <a:t>myTuple</a:t>
            </a:r>
            <a:r>
              <a:rPr lang="en-US" sz="1600" dirty="0"/>
              <a:t>: [id: 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, name: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?,</a:t>
            </a:r>
            <a:r>
              <a:rPr lang="en-US" sz="1600" dirty="0">
                <a:solidFill>
                  <a:srgbClr val="2FC2D9"/>
                </a:solidFill>
              </a:rPr>
              <a:t> </a:t>
            </a:r>
            <a:r>
              <a:rPr lang="en-US" sz="1600" dirty="0"/>
              <a:t>…rest:</a:t>
            </a:r>
            <a:r>
              <a:rPr lang="en-US" sz="1600" dirty="0">
                <a:solidFill>
                  <a:srgbClr val="2FC2D9"/>
                </a:solidFill>
              </a:rPr>
              <a:t> any[]</a:t>
            </a:r>
            <a:r>
              <a:rPr lang="en-US" sz="1600" dirty="0"/>
              <a:t>];</a:t>
            </a:r>
          </a:p>
          <a:p>
            <a:endParaRPr lang="en-US" sz="1600" dirty="0"/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'Anna'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2FC2D9"/>
                </a:solidFill>
              </a:rPr>
              <a:t>true</a:t>
            </a:r>
            <a:r>
              <a:rPr lang="en-US" sz="1600" dirty="0"/>
              <a:t>];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'Boris’</a:t>
            </a:r>
            <a:r>
              <a:rPr lang="en-US" sz="1600" dirty="0"/>
              <a:t>];		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 err="1"/>
              <a:t>myTuple</a:t>
            </a:r>
            <a:r>
              <a:rPr lang="en-US" sz="1600" dirty="0"/>
              <a:t> = [</a:t>
            </a:r>
            <a:r>
              <a:rPr lang="en-US" sz="1600" dirty="0">
                <a:solidFill>
                  <a:srgbClr val="B22746"/>
                </a:solidFill>
              </a:rPr>
              <a:t>3</a:t>
            </a:r>
            <a:r>
              <a:rPr lang="en-US" sz="1600" dirty="0"/>
              <a:t>];						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endParaRPr lang="en-US" sz="1600" dirty="0">
              <a:solidFill>
                <a:srgbClr val="A3C64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7632-BEDC-4384-8DC3-1550EE5A8E8F}"/>
              </a:ext>
            </a:extLst>
          </p:cNvPr>
          <p:cNvSpPr txBox="1">
            <a:spLocks/>
          </p:cNvSpPr>
          <p:nvPr/>
        </p:nvSpPr>
        <p:spPr>
          <a:xfrm>
            <a:off x="352473" y="3496130"/>
            <a:ext cx="8479800" cy="109665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FC2D9"/>
              </a:buClr>
            </a:pPr>
            <a:r>
              <a:rPr lang="en-US" sz="1600" dirty="0">
                <a:solidFill>
                  <a:srgbClr val="000000"/>
                </a:solidFill>
                <a:latin typeface="Segoe UI Web (West European)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 Web (West European)"/>
              </a:rPr>
              <a:t>he syntax for rest elements and optional elements mirrors the syntax for parameter lists</a:t>
            </a:r>
          </a:p>
          <a:p>
            <a:pPr>
              <a:buClr>
                <a:srgbClr val="2FC2D9"/>
              </a:buClr>
            </a:pPr>
            <a:r>
              <a:rPr lang="en-US" sz="1600" dirty="0">
                <a:solidFill>
                  <a:srgbClr val="000000"/>
                </a:solidFill>
                <a:latin typeface="Segoe UI Web (West European)"/>
              </a:rPr>
              <a:t>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 Web (West European)"/>
              </a:rPr>
              <a:t>hen labeling a tuple element, all other elements in the tuple must also be labeled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889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(Numbers)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2FC2D9"/>
                </a:solidFill>
              </a:rPr>
              <a:t>enum</a:t>
            </a:r>
            <a:r>
              <a:rPr lang="en-US" dirty="0"/>
              <a:t> Category { JavaScript, CSS, HTML } </a:t>
            </a:r>
            <a:r>
              <a:rPr lang="en-US" dirty="0">
                <a:solidFill>
                  <a:srgbClr val="A3C644"/>
                </a:solidFill>
              </a:rPr>
              <a:t>// 0, 1, 2</a:t>
            </a:r>
          </a:p>
          <a:p>
            <a:r>
              <a:rPr lang="en-US" dirty="0" err="1">
                <a:solidFill>
                  <a:srgbClr val="2FC2D9"/>
                </a:solidFill>
              </a:rPr>
              <a:t>enum</a:t>
            </a:r>
            <a:r>
              <a:rPr lang="en-US" dirty="0"/>
              <a:t> Category { JavaScript = 1, CSS, HTML } </a:t>
            </a:r>
            <a:r>
              <a:rPr lang="en-US" dirty="0">
                <a:solidFill>
                  <a:srgbClr val="A3C644"/>
                </a:solidFill>
              </a:rPr>
              <a:t>// 1, 2, 3</a:t>
            </a:r>
          </a:p>
          <a:p>
            <a:r>
              <a:rPr lang="en-US" dirty="0" err="1">
                <a:solidFill>
                  <a:srgbClr val="2FC2D9"/>
                </a:solidFill>
              </a:rPr>
              <a:t>enum</a:t>
            </a:r>
            <a:r>
              <a:rPr lang="en-US" dirty="0"/>
              <a:t> Category { JavaScript = 5, CSS = 8, HTML = 9 } </a:t>
            </a:r>
            <a:r>
              <a:rPr lang="en-US" dirty="0">
                <a:solidFill>
                  <a:srgbClr val="A3C644"/>
                </a:solidFill>
              </a:rPr>
              <a:t>// 5, 8, 9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favoriteCategory</a:t>
            </a:r>
            <a:r>
              <a:rPr lang="en-US" dirty="0"/>
              <a:t>: Category = </a:t>
            </a:r>
            <a:r>
              <a:rPr lang="en-US" dirty="0" err="1"/>
              <a:t>Category.JavaScript</a:t>
            </a:r>
            <a:r>
              <a:rPr lang="en-US" dirty="0"/>
              <a:t>;</a:t>
            </a:r>
          </a:p>
          <a:p>
            <a:r>
              <a:rPr lang="en-US" dirty="0"/>
              <a:t>console.log(</a:t>
            </a:r>
            <a:r>
              <a:rPr lang="en-US" dirty="0" err="1"/>
              <a:t>favoriteCategory</a:t>
            </a:r>
            <a:r>
              <a:rPr lang="en-US" dirty="0"/>
              <a:t>); </a:t>
            </a:r>
            <a:r>
              <a:rPr lang="en-US" dirty="0">
                <a:solidFill>
                  <a:srgbClr val="A3C644"/>
                </a:solidFill>
              </a:rPr>
              <a:t>// 5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categoryString</a:t>
            </a:r>
            <a:r>
              <a:rPr lang="en-US" dirty="0"/>
              <a:t> = Category[</a:t>
            </a:r>
            <a:r>
              <a:rPr lang="en-US" dirty="0" err="1"/>
              <a:t>favoriteCategory</a:t>
            </a:r>
            <a:r>
              <a:rPr lang="en-US" dirty="0"/>
              <a:t>]; </a:t>
            </a:r>
          </a:p>
          <a:p>
            <a:r>
              <a:rPr lang="en-US" dirty="0"/>
              <a:t>console.log(</a:t>
            </a:r>
            <a:r>
              <a:rPr lang="en-US" dirty="0" err="1"/>
              <a:t>categoryString</a:t>
            </a:r>
            <a:r>
              <a:rPr lang="en-US" dirty="0"/>
              <a:t>); </a:t>
            </a:r>
            <a:r>
              <a:rPr lang="en-US" dirty="0">
                <a:solidFill>
                  <a:srgbClr val="A3C644"/>
                </a:solidFill>
              </a:rPr>
              <a:t>// JavaScript</a:t>
            </a:r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2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(Strings)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2FC2D9"/>
                </a:solidFill>
              </a:rPr>
              <a:t>enum</a:t>
            </a:r>
            <a:r>
              <a:rPr lang="en-US" dirty="0"/>
              <a:t> Category { A = </a:t>
            </a:r>
            <a:r>
              <a:rPr lang="en-US" dirty="0">
                <a:solidFill>
                  <a:srgbClr val="B22746"/>
                </a:solidFill>
              </a:rPr>
              <a:t>'JavaScript'</a:t>
            </a:r>
            <a:r>
              <a:rPr lang="en-US" dirty="0"/>
              <a:t>, B = </a:t>
            </a:r>
            <a:r>
              <a:rPr lang="en-US" dirty="0">
                <a:solidFill>
                  <a:srgbClr val="B22746"/>
                </a:solidFill>
              </a:rPr>
              <a:t>'CSS'</a:t>
            </a:r>
            <a:r>
              <a:rPr lang="en-US" dirty="0"/>
              <a:t>, C = </a:t>
            </a:r>
            <a:r>
              <a:rPr lang="en-US" dirty="0">
                <a:solidFill>
                  <a:srgbClr val="B22746"/>
                </a:solidFill>
              </a:rPr>
              <a:t>'HTML'</a:t>
            </a:r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favoriteCategory</a:t>
            </a:r>
            <a:r>
              <a:rPr lang="en-US" dirty="0"/>
              <a:t>: Category = </a:t>
            </a:r>
            <a:r>
              <a:rPr lang="en-US" dirty="0" err="1"/>
              <a:t>Category.A</a:t>
            </a:r>
            <a:r>
              <a:rPr lang="en-US" dirty="0"/>
              <a:t>;</a:t>
            </a:r>
          </a:p>
          <a:p>
            <a:r>
              <a:rPr lang="en-US" dirty="0"/>
              <a:t>console.log(</a:t>
            </a:r>
            <a:r>
              <a:rPr lang="en-US" dirty="0" err="1"/>
              <a:t>favoriteCategory</a:t>
            </a:r>
            <a:r>
              <a:rPr lang="en-US" dirty="0"/>
              <a:t>); </a:t>
            </a:r>
            <a:r>
              <a:rPr lang="en-US" dirty="0">
                <a:solidFill>
                  <a:srgbClr val="A3C644"/>
                </a:solidFill>
              </a:rPr>
              <a:t>// JavaScript</a:t>
            </a:r>
          </a:p>
        </p:txBody>
      </p:sp>
    </p:spTree>
    <p:extLst>
      <p:ext uri="{BB962C8B-B14F-4D97-AF65-F5344CB8AC3E}">
        <p14:creationId xmlns:p14="http://schemas.microsoft.com/office/powerpoint/2010/main" val="412946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notSure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4</a:t>
            </a:r>
            <a:r>
              <a:rPr lang="en-US" dirty="0"/>
              <a:t>; </a:t>
            </a:r>
          </a:p>
          <a:p>
            <a:r>
              <a:rPr lang="en-US" dirty="0" err="1"/>
              <a:t>notSure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"maybe a string instead"</a:t>
            </a:r>
            <a:r>
              <a:rPr lang="en-US" dirty="0"/>
              <a:t>; </a:t>
            </a:r>
          </a:p>
          <a:p>
            <a:r>
              <a:rPr lang="en-US" dirty="0" err="1"/>
              <a:t>notSure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false</a:t>
            </a:r>
            <a:r>
              <a:rPr lang="en-US" dirty="0"/>
              <a:t>; 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7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 dirty="0"/>
              <a:t>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12" y="1078992"/>
            <a:ext cx="4324458" cy="33832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A3C644"/>
                </a:solidFill>
              </a:rPr>
              <a:t>// void is subtype of undefined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warnUser</a:t>
            </a:r>
            <a:r>
              <a:rPr lang="en-US" dirty="0"/>
              <a:t>(name: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 {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alert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"This is my warning message"</a:t>
            </a:r>
            <a:r>
              <a:rPr lang="en-US" dirty="0"/>
              <a:t>); 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warnUser</a:t>
            </a:r>
            <a:r>
              <a:rPr lang="en-US" dirty="0"/>
              <a:t>();			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r>
              <a:rPr lang="en-US" dirty="0" err="1"/>
              <a:t>warnUser</a:t>
            </a:r>
            <a:r>
              <a:rPr lang="en-US" dirty="0"/>
              <a:t>(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);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r>
              <a:rPr lang="en-US" dirty="0" err="1"/>
              <a:t>warnUser</a:t>
            </a:r>
            <a:r>
              <a:rPr lang="en-US" dirty="0"/>
              <a:t>(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 2);	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r>
              <a:rPr lang="en-US" dirty="0" err="1"/>
              <a:t>warnUser</a:t>
            </a:r>
            <a:r>
              <a:rPr lang="en-US" dirty="0"/>
              <a:t>(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);		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only undefined or null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unusable: </a:t>
            </a:r>
            <a:r>
              <a:rPr lang="en-US" dirty="0">
                <a:solidFill>
                  <a:srgbClr val="2FC2D9"/>
                </a:solidFill>
              </a:rPr>
              <a:t>void;</a:t>
            </a:r>
          </a:p>
          <a:p>
            <a:r>
              <a:rPr lang="en-US" dirty="0"/>
              <a:t>unusable =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;</a:t>
            </a:r>
          </a:p>
          <a:p>
            <a:r>
              <a:rPr lang="en-US" dirty="0"/>
              <a:t>unusable =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;</a:t>
            </a:r>
            <a:endParaRPr lang="en-US" dirty="0">
              <a:solidFill>
                <a:srgbClr val="A3C644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822D2C-EEB3-4FDD-B54E-1AE69F1F67F8}"/>
              </a:ext>
            </a:extLst>
          </p:cNvPr>
          <p:cNvSpPr txBox="1">
            <a:spLocks/>
          </p:cNvSpPr>
          <p:nvPr/>
        </p:nvSpPr>
        <p:spPr>
          <a:xfrm>
            <a:off x="4676931" y="1078992"/>
            <a:ext cx="4324458" cy="371786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l" defTabSz="3429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A3C644"/>
                </a:solidFill>
              </a:rPr>
              <a:t>// void can be substituted </a:t>
            </a:r>
            <a:br>
              <a:rPr lang="en-US" sz="1400" dirty="0">
                <a:solidFill>
                  <a:srgbClr val="A3C644"/>
                </a:solidFill>
              </a:rPr>
            </a:br>
            <a:r>
              <a:rPr lang="en-US" sz="1400" dirty="0">
                <a:solidFill>
                  <a:srgbClr val="A3C644"/>
                </a:solidFill>
              </a:rPr>
              <a:t>// w/ different types</a:t>
            </a:r>
          </a:p>
          <a:p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/>
              <a:t> doSmth1(callback: () =&gt; </a:t>
            </a:r>
            <a:r>
              <a:rPr lang="en-US" sz="1400" dirty="0">
                <a:solidFill>
                  <a:srgbClr val="2FC2D9"/>
                </a:solidFill>
              </a:rPr>
              <a:t>void</a:t>
            </a:r>
            <a:r>
              <a:rPr lang="en-US" sz="1400" dirty="0"/>
              <a:t>) {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2FC2D9"/>
                </a:solidFill>
              </a:rPr>
              <a:t>let</a:t>
            </a:r>
            <a:r>
              <a:rPr lang="en-US" sz="1400" dirty="0"/>
              <a:t> c = callback();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/>
              <a:t> doSmth2(callback: () =&gt; </a:t>
            </a:r>
            <a:r>
              <a:rPr lang="en-US" sz="1400" dirty="0">
                <a:solidFill>
                  <a:srgbClr val="2FC2D9"/>
                </a:solidFill>
              </a:rPr>
              <a:t>undefined</a:t>
            </a:r>
            <a:r>
              <a:rPr lang="en-US" sz="1400" dirty="0"/>
              <a:t>) {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2FC2D9"/>
                </a:solidFill>
              </a:rPr>
              <a:t>let</a:t>
            </a:r>
            <a:r>
              <a:rPr lang="en-US" sz="1400" dirty="0"/>
              <a:t> c = callback();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2FC2D9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aNumberCallback</a:t>
            </a:r>
            <a:r>
              <a:rPr lang="en-US" sz="1400" dirty="0"/>
              <a:t>(): </a:t>
            </a:r>
            <a:r>
              <a:rPr lang="en-US" sz="1400" dirty="0">
                <a:solidFill>
                  <a:srgbClr val="2FC2D9"/>
                </a:solidFill>
              </a:rPr>
              <a:t>number</a:t>
            </a:r>
            <a:r>
              <a:rPr lang="en-US" sz="1400" dirty="0"/>
              <a:t> {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2FC2D9"/>
                </a:solidFill>
              </a:rPr>
              <a:t>return</a:t>
            </a:r>
            <a:r>
              <a:rPr lang="en-US" sz="1400" dirty="0"/>
              <a:t> 2;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doSmth1(</a:t>
            </a:r>
            <a:r>
              <a:rPr lang="en-US" sz="1400" dirty="0" err="1"/>
              <a:t>aNumberCallback</a:t>
            </a:r>
            <a:r>
              <a:rPr lang="en-US" sz="1400" dirty="0"/>
              <a:t>);	</a:t>
            </a:r>
            <a:r>
              <a:rPr lang="en-US" sz="14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400" dirty="0"/>
              <a:t>doSmth2(</a:t>
            </a:r>
            <a:r>
              <a:rPr lang="en-US" sz="1400" dirty="0" err="1"/>
              <a:t>aNumberCallback</a:t>
            </a:r>
            <a:r>
              <a:rPr lang="en-US" sz="1400" dirty="0"/>
              <a:t>);	</a:t>
            </a:r>
            <a:r>
              <a:rPr lang="en-US" sz="1400" dirty="0">
                <a:solidFill>
                  <a:srgbClr val="FF0000"/>
                </a:solidFill>
              </a:rPr>
              <a:t>// error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463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90364" y="1238010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Basic Types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390364" y="2295496"/>
            <a:ext cx="5455763" cy="348437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7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Type Assertions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095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3390364" y="1766753"/>
            <a:ext cx="5455763" cy="348437"/>
            <a:chOff x="448467" y="3451955"/>
            <a:chExt cx="7274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Type Inference and Type Annotation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6A2ADA-56F4-4D4D-89D3-3F2CCD690260}"/>
              </a:ext>
            </a:extLst>
          </p:cNvPr>
          <p:cNvGrpSpPr/>
          <p:nvPr/>
        </p:nvGrpSpPr>
        <p:grpSpPr>
          <a:xfrm>
            <a:off x="3390364" y="2824239"/>
            <a:ext cx="5455763" cy="348437"/>
            <a:chOff x="448467" y="3451955"/>
            <a:chExt cx="7274350" cy="46458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A8D1EB-77F8-4BD0-9495-3F4C3232DA68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Type Definitions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00B4D60-1C0C-493E-9B48-824C246F4790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322372-A0EC-4215-B1BE-A46CE5D75509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4C4830-B5E5-472E-9D71-1794783621B3}"/>
                  </a:ext>
                </a:extLst>
              </p:cNvPr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3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const </a:t>
            </a:r>
            <a:r>
              <a:rPr lang="en-US" dirty="0"/>
              <a:t>f:</a:t>
            </a:r>
            <a:r>
              <a:rPr lang="en-US" dirty="0">
                <a:solidFill>
                  <a:srgbClr val="2FC2D9"/>
                </a:solidFill>
              </a:rPr>
              <a:t> Function = function</a:t>
            </a:r>
            <a:r>
              <a:rPr lang="en-US" dirty="0"/>
              <a:t> create(o: object |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 {…};</a:t>
            </a:r>
          </a:p>
          <a:p>
            <a:endParaRPr lang="en-US" dirty="0"/>
          </a:p>
          <a:p>
            <a:r>
              <a:rPr lang="en-US" dirty="0"/>
              <a:t>create({ prop: 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 });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65912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object/Object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create(o: object |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 {…};</a:t>
            </a:r>
          </a:p>
          <a:p>
            <a:endParaRPr lang="en-US" dirty="0"/>
          </a:p>
          <a:p>
            <a:r>
              <a:rPr lang="en-US" dirty="0"/>
              <a:t>create({ prop: 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 });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r>
              <a:rPr lang="en-US" dirty="0"/>
              <a:t>create(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);			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endParaRPr lang="en-US" dirty="0"/>
          </a:p>
          <a:p>
            <a:r>
              <a:rPr lang="en-US" dirty="0"/>
              <a:t>create(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);	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/>
              <a:t>create(</a:t>
            </a:r>
            <a:r>
              <a:rPr lang="en-US" dirty="0">
                <a:solidFill>
                  <a:srgbClr val="B22746"/>
                </a:solidFill>
              </a:rPr>
              <a:t>"string"</a:t>
            </a:r>
            <a:r>
              <a:rPr lang="en-US" dirty="0"/>
              <a:t>);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/>
              <a:t>create(</a:t>
            </a:r>
            <a:r>
              <a:rPr lang="en-US" dirty="0">
                <a:solidFill>
                  <a:srgbClr val="2FC2D9"/>
                </a:solidFill>
              </a:rPr>
              <a:t>false</a:t>
            </a:r>
            <a:r>
              <a:rPr lang="en-US" dirty="0"/>
              <a:t>);	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  <a:p>
            <a:r>
              <a:rPr lang="en-US" dirty="0"/>
              <a:t>create(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);		</a:t>
            </a:r>
            <a:r>
              <a:rPr lang="en-US" dirty="0">
                <a:solidFill>
                  <a:srgbClr val="FF0000"/>
                </a:solidFill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419383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Undefined and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Not much else we can assign to these variables!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u: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n: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;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0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A3C644"/>
                </a:solidFill>
              </a:rPr>
              <a:t>// Function returning never must have unreachable end point 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>
                <a:solidFill>
                  <a:srgbClr val="A3C644"/>
                </a:solidFill>
              </a:rPr>
              <a:t> </a:t>
            </a:r>
            <a:r>
              <a:rPr lang="en-US" dirty="0"/>
              <a:t>error(message: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never</a:t>
            </a:r>
            <a:r>
              <a:rPr lang="en-US" dirty="0"/>
              <a:t> {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throw new </a:t>
            </a:r>
            <a:r>
              <a:rPr lang="en-US" dirty="0"/>
              <a:t>Error(message); </a:t>
            </a:r>
          </a:p>
          <a:p>
            <a:r>
              <a:rPr lang="en-US" dirty="0"/>
              <a:t>} </a:t>
            </a:r>
          </a:p>
          <a:p>
            <a:r>
              <a:rPr lang="en-US" dirty="0">
                <a:solidFill>
                  <a:srgbClr val="A3C644"/>
                </a:solidFill>
              </a:rPr>
              <a:t>// Inferred return type is never 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fail() {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error(</a:t>
            </a:r>
            <a:r>
              <a:rPr lang="en-US" dirty="0">
                <a:solidFill>
                  <a:srgbClr val="B22746"/>
                </a:solidFill>
              </a:rPr>
              <a:t>"Something failed"</a:t>
            </a:r>
            <a:r>
              <a:rPr lang="en-US" dirty="0"/>
              <a:t>); </a:t>
            </a:r>
          </a:p>
          <a:p>
            <a:r>
              <a:rPr lang="en-US" dirty="0"/>
              <a:t>} </a:t>
            </a:r>
          </a:p>
          <a:p>
            <a:r>
              <a:rPr lang="en-US" dirty="0">
                <a:solidFill>
                  <a:srgbClr val="A3C644"/>
                </a:solidFill>
              </a:rPr>
              <a:t>// Function returning never must have unreachable end point 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>
                <a:solidFill>
                  <a:srgbClr val="A3C644"/>
                </a:solidFill>
              </a:rPr>
              <a:t> </a:t>
            </a:r>
            <a:r>
              <a:rPr lang="en-US" dirty="0" err="1"/>
              <a:t>infiniteLoop</a:t>
            </a:r>
            <a:r>
              <a:rPr lang="en-US" dirty="0"/>
              <a:t>(): </a:t>
            </a:r>
            <a:r>
              <a:rPr lang="en-US" dirty="0">
                <a:solidFill>
                  <a:srgbClr val="2FC2D9"/>
                </a:solidFill>
              </a:rPr>
              <a:t>never</a:t>
            </a:r>
            <a:r>
              <a:rPr lang="en-US" dirty="0"/>
              <a:t> { </a:t>
            </a:r>
          </a:p>
          <a:p>
            <a:r>
              <a:rPr lang="en-US" dirty="0"/>
              <a:t>	while (</a:t>
            </a:r>
            <a:r>
              <a:rPr lang="en-US" dirty="0">
                <a:solidFill>
                  <a:srgbClr val="2FC2D9"/>
                </a:solidFill>
              </a:rPr>
              <a:t>true</a:t>
            </a:r>
            <a:r>
              <a:rPr lang="en-US" dirty="0"/>
              <a:t>) { } </a:t>
            </a:r>
          </a:p>
          <a:p>
            <a:r>
              <a:rPr lang="en-US" dirty="0"/>
              <a:t>}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50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25000" lnSpcReduction="20000"/>
          </a:bodyPr>
          <a:lstStyle/>
          <a:p>
            <a:r>
              <a:rPr lang="en-US" sz="5600" dirty="0">
                <a:solidFill>
                  <a:srgbClr val="A3C644"/>
                </a:solidFill>
              </a:rPr>
              <a:t>// Only equality operators </a:t>
            </a:r>
          </a:p>
          <a:p>
            <a:r>
              <a:rPr lang="en-US" sz="5600" dirty="0">
                <a:solidFill>
                  <a:srgbClr val="A3C644"/>
                </a:solidFill>
              </a:rPr>
              <a:t>// are allowed with unknown</a:t>
            </a:r>
          </a:p>
          <a:p>
            <a:r>
              <a:rPr lang="en-US" sz="5600" dirty="0">
                <a:solidFill>
                  <a:srgbClr val="2FC2D9"/>
                </a:solidFill>
              </a:rPr>
              <a:t>let</a:t>
            </a:r>
            <a:r>
              <a:rPr lang="en-US" sz="5600" dirty="0"/>
              <a:t> x: </a:t>
            </a:r>
            <a:r>
              <a:rPr lang="en-US" sz="5600" dirty="0">
                <a:solidFill>
                  <a:srgbClr val="2FC2D9"/>
                </a:solidFill>
              </a:rPr>
              <a:t>unknown</a:t>
            </a:r>
            <a:r>
              <a:rPr lang="en-US" sz="5600" dirty="0"/>
              <a:t>;</a:t>
            </a:r>
          </a:p>
          <a:p>
            <a:r>
              <a:rPr lang="en-US" sz="5600" dirty="0"/>
              <a:t>x === </a:t>
            </a:r>
            <a:r>
              <a:rPr lang="en-US" sz="5600" dirty="0">
                <a:solidFill>
                  <a:srgbClr val="B22746"/>
                </a:solidFill>
              </a:rPr>
              <a:t>5</a:t>
            </a:r>
            <a:r>
              <a:rPr lang="en-US" sz="5600" dirty="0"/>
              <a:t>;		</a:t>
            </a:r>
            <a:r>
              <a:rPr lang="en-US" sz="5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5600" dirty="0"/>
              <a:t>x !== </a:t>
            </a:r>
            <a:r>
              <a:rPr lang="en-US" sz="5600" dirty="0">
                <a:solidFill>
                  <a:srgbClr val="B22746"/>
                </a:solidFill>
              </a:rPr>
              <a:t>10</a:t>
            </a:r>
            <a:r>
              <a:rPr lang="en-US" sz="5600" dirty="0"/>
              <a:t>;	</a:t>
            </a:r>
            <a:r>
              <a:rPr lang="en-US" sz="5600" dirty="0">
                <a:solidFill>
                  <a:srgbClr val="A3C644"/>
                </a:solidFill>
              </a:rPr>
              <a:t>// ok</a:t>
            </a:r>
          </a:p>
          <a:p>
            <a:endParaRPr lang="en-US" sz="5600" dirty="0">
              <a:solidFill>
                <a:srgbClr val="A3C644"/>
              </a:solidFill>
            </a:endParaRPr>
          </a:p>
          <a:p>
            <a:endParaRPr lang="en-US" sz="5600" dirty="0">
              <a:solidFill>
                <a:srgbClr val="A3C644"/>
              </a:solidFill>
            </a:endParaRPr>
          </a:p>
          <a:p>
            <a:r>
              <a:rPr lang="en-US" sz="5600" dirty="0">
                <a:solidFill>
                  <a:srgbClr val="A3C644"/>
                </a:solidFill>
              </a:rPr>
              <a:t>// No property accesses, element </a:t>
            </a:r>
          </a:p>
          <a:p>
            <a:r>
              <a:rPr lang="en-US" sz="5600" dirty="0">
                <a:solidFill>
                  <a:srgbClr val="A3C644"/>
                </a:solidFill>
              </a:rPr>
              <a:t>// accesses, or function calls</a:t>
            </a:r>
          </a:p>
          <a:p>
            <a:r>
              <a:rPr lang="es-ES" sz="5600" dirty="0"/>
              <a:t>x.</a:t>
            </a:r>
            <a:r>
              <a:rPr lang="en-US" sz="5600" dirty="0"/>
              <a:t>f</a:t>
            </a:r>
            <a:r>
              <a:rPr lang="es-ES" sz="5600" dirty="0"/>
              <a:t>;			</a:t>
            </a:r>
            <a:r>
              <a:rPr lang="es-ES" sz="5600" dirty="0">
                <a:solidFill>
                  <a:srgbClr val="FF0000"/>
                </a:solidFill>
              </a:rPr>
              <a:t>// Error</a:t>
            </a:r>
          </a:p>
          <a:p>
            <a:r>
              <a:rPr lang="es-ES" sz="5600" dirty="0"/>
              <a:t>x[</a:t>
            </a:r>
            <a:r>
              <a:rPr lang="es-ES" sz="5600" dirty="0">
                <a:solidFill>
                  <a:srgbClr val="B22746"/>
                </a:solidFill>
              </a:rPr>
              <a:t>5</a:t>
            </a:r>
            <a:r>
              <a:rPr lang="es-ES" sz="5600" dirty="0"/>
              <a:t>];			</a:t>
            </a:r>
            <a:r>
              <a:rPr lang="es-ES" sz="5600" dirty="0">
                <a:solidFill>
                  <a:srgbClr val="FF0000"/>
                </a:solidFill>
              </a:rPr>
              <a:t>// Error</a:t>
            </a:r>
          </a:p>
          <a:p>
            <a:r>
              <a:rPr lang="es-ES" sz="5600" dirty="0"/>
              <a:t>x();			</a:t>
            </a:r>
            <a:r>
              <a:rPr lang="es-ES" sz="5600" dirty="0">
                <a:solidFill>
                  <a:srgbClr val="FF0000"/>
                </a:solidFill>
              </a:rPr>
              <a:t>// Error</a:t>
            </a:r>
          </a:p>
          <a:p>
            <a:r>
              <a:rPr lang="es-ES" sz="5600" dirty="0">
                <a:solidFill>
                  <a:srgbClr val="2FC2D9"/>
                </a:solidFill>
              </a:rPr>
              <a:t>new</a:t>
            </a:r>
            <a:r>
              <a:rPr lang="es-ES" sz="5600" dirty="0"/>
              <a:t> x();		</a:t>
            </a:r>
            <a:r>
              <a:rPr lang="es-ES" sz="5600" dirty="0">
                <a:solidFill>
                  <a:srgbClr val="FF0000"/>
                </a:solidFill>
              </a:rPr>
              <a:t>// Error</a:t>
            </a:r>
            <a:br>
              <a:rPr lang="es-ES" sz="5600" dirty="0">
                <a:solidFill>
                  <a:srgbClr val="FF0000"/>
                </a:solidFill>
              </a:rPr>
            </a:br>
            <a:endParaRPr lang="es-ES" sz="5600" dirty="0">
              <a:solidFill>
                <a:srgbClr val="FF0000"/>
              </a:solidFill>
            </a:endParaRPr>
          </a:p>
          <a:p>
            <a:endParaRPr lang="es-ES" sz="5600" dirty="0">
              <a:solidFill>
                <a:srgbClr val="FF0000"/>
              </a:solidFill>
            </a:endParaRPr>
          </a:p>
          <a:p>
            <a:endParaRPr lang="es-ES" sz="5600" dirty="0">
              <a:solidFill>
                <a:srgbClr val="FF0000"/>
              </a:solidFill>
            </a:endParaRPr>
          </a:p>
          <a:p>
            <a:endParaRPr lang="es-ES" sz="5600" dirty="0">
              <a:solidFill>
                <a:srgbClr val="FF0000"/>
              </a:solidFill>
            </a:endParaRPr>
          </a:p>
          <a:p>
            <a:endParaRPr lang="es-ES" sz="5600" dirty="0">
              <a:solidFill>
                <a:srgbClr val="FF0000"/>
              </a:solidFill>
            </a:endParaRPr>
          </a:p>
          <a:p>
            <a:r>
              <a:rPr lang="es-ES" sz="5600" dirty="0">
                <a:solidFill>
                  <a:srgbClr val="A3C644"/>
                </a:solidFill>
              </a:rPr>
              <a:t>/</a:t>
            </a:r>
            <a:r>
              <a:rPr lang="en-US" sz="5600" dirty="0">
                <a:solidFill>
                  <a:srgbClr val="A3C644"/>
                </a:solidFill>
              </a:rPr>
              <a:t>/ Anything is assignable to unknown</a:t>
            </a:r>
          </a:p>
          <a:p>
            <a:r>
              <a:rPr lang="nb-NO" sz="5600" dirty="0"/>
              <a:t>x = </a:t>
            </a:r>
            <a:r>
              <a:rPr lang="nb-NO" sz="5600" dirty="0">
                <a:solidFill>
                  <a:srgbClr val="B22746"/>
                </a:solidFill>
              </a:rPr>
              <a:t>123</a:t>
            </a:r>
            <a:r>
              <a:rPr lang="nb-NO" sz="5600" dirty="0"/>
              <a:t>; </a:t>
            </a:r>
          </a:p>
          <a:p>
            <a:r>
              <a:rPr lang="nb-NO" sz="5600" dirty="0"/>
              <a:t>x = </a:t>
            </a:r>
            <a:r>
              <a:rPr lang="nb-NO" sz="5600" dirty="0">
                <a:solidFill>
                  <a:srgbClr val="B22746"/>
                </a:solidFill>
              </a:rPr>
              <a:t>"hello"</a:t>
            </a:r>
            <a:r>
              <a:rPr lang="nb-NO" sz="5600" dirty="0"/>
              <a:t>; </a:t>
            </a:r>
          </a:p>
          <a:p>
            <a:r>
              <a:rPr lang="nb-NO" sz="5600" dirty="0"/>
              <a:t>x = [</a:t>
            </a:r>
            <a:r>
              <a:rPr lang="nb-NO" sz="5600" dirty="0">
                <a:solidFill>
                  <a:srgbClr val="B22746"/>
                </a:solidFill>
              </a:rPr>
              <a:t>1</a:t>
            </a:r>
            <a:r>
              <a:rPr lang="nb-NO" sz="5600" dirty="0"/>
              <a:t>, </a:t>
            </a:r>
            <a:r>
              <a:rPr lang="nb-NO" sz="5600" dirty="0">
                <a:solidFill>
                  <a:srgbClr val="B22746"/>
                </a:solidFill>
              </a:rPr>
              <a:t>2</a:t>
            </a:r>
            <a:r>
              <a:rPr lang="nb-NO" sz="5600" dirty="0"/>
              <a:t>, </a:t>
            </a:r>
            <a:r>
              <a:rPr lang="nb-NO" sz="5600" dirty="0">
                <a:solidFill>
                  <a:srgbClr val="B22746"/>
                </a:solidFill>
              </a:rPr>
              <a:t>3</a:t>
            </a:r>
            <a:r>
              <a:rPr lang="nb-NO" sz="5600" dirty="0"/>
              <a:t>];</a:t>
            </a:r>
            <a:endParaRPr lang="en-US" sz="5600" dirty="0">
              <a:solidFill>
                <a:srgbClr val="A3C644"/>
              </a:solidFill>
            </a:endParaRPr>
          </a:p>
          <a:p>
            <a:endParaRPr lang="en-US" sz="5600" dirty="0">
              <a:solidFill>
                <a:srgbClr val="A3C644"/>
              </a:solidFill>
            </a:endParaRPr>
          </a:p>
          <a:p>
            <a:r>
              <a:rPr lang="en-US" sz="5600" dirty="0">
                <a:solidFill>
                  <a:srgbClr val="A3C644"/>
                </a:solidFill>
              </a:rPr>
              <a:t>// unknown assignable only to itself </a:t>
            </a:r>
          </a:p>
          <a:p>
            <a:r>
              <a:rPr lang="en-US" sz="5600" dirty="0">
                <a:solidFill>
                  <a:srgbClr val="A3C644"/>
                </a:solidFill>
              </a:rPr>
              <a:t>// and any</a:t>
            </a:r>
          </a:p>
          <a:p>
            <a:r>
              <a:rPr lang="en-US" sz="5600" dirty="0">
                <a:solidFill>
                  <a:srgbClr val="2FC2D9"/>
                </a:solidFill>
              </a:rPr>
              <a:t>let</a:t>
            </a:r>
            <a:r>
              <a:rPr lang="en-US" sz="5600" dirty="0"/>
              <a:t> v1: </a:t>
            </a:r>
            <a:r>
              <a:rPr lang="en-US" sz="5600" dirty="0">
                <a:solidFill>
                  <a:srgbClr val="2FC2D9"/>
                </a:solidFill>
              </a:rPr>
              <a:t>any</a:t>
            </a:r>
            <a:r>
              <a:rPr lang="en-US" sz="5600" dirty="0"/>
              <a:t> = x; </a:t>
            </a:r>
          </a:p>
          <a:p>
            <a:r>
              <a:rPr lang="en-US" sz="5600" dirty="0">
                <a:solidFill>
                  <a:srgbClr val="2FC2D9"/>
                </a:solidFill>
              </a:rPr>
              <a:t>let</a:t>
            </a:r>
            <a:r>
              <a:rPr lang="en-US" sz="5600" dirty="0"/>
              <a:t> v2: </a:t>
            </a:r>
            <a:r>
              <a:rPr lang="en-US" sz="5600" dirty="0">
                <a:solidFill>
                  <a:srgbClr val="2FC2D9"/>
                </a:solidFill>
              </a:rPr>
              <a:t>unknown</a:t>
            </a:r>
            <a:r>
              <a:rPr lang="en-US" sz="5600" dirty="0"/>
              <a:t> = x;</a:t>
            </a:r>
          </a:p>
          <a:p>
            <a:endParaRPr lang="en-US" sz="5600" dirty="0"/>
          </a:p>
          <a:p>
            <a:r>
              <a:rPr lang="en-US" sz="5600" dirty="0">
                <a:solidFill>
                  <a:srgbClr val="A3C644"/>
                </a:solidFill>
              </a:rPr>
              <a:t>// Functions with unknown return </a:t>
            </a:r>
            <a:br>
              <a:rPr lang="en-US" sz="5600" dirty="0">
                <a:solidFill>
                  <a:srgbClr val="A3C644"/>
                </a:solidFill>
              </a:rPr>
            </a:br>
            <a:r>
              <a:rPr lang="en-US" sz="5600" dirty="0">
                <a:solidFill>
                  <a:srgbClr val="A3C644"/>
                </a:solidFill>
              </a:rPr>
              <a:t>// type don't need return expressions</a:t>
            </a:r>
          </a:p>
          <a:p>
            <a:r>
              <a:rPr lang="en-US" sz="5600" dirty="0">
                <a:solidFill>
                  <a:srgbClr val="2FC2D9"/>
                </a:solidFill>
              </a:rPr>
              <a:t>function</a:t>
            </a:r>
            <a:r>
              <a:rPr lang="en-US" sz="5600" dirty="0"/>
              <a:t> f(): </a:t>
            </a:r>
            <a:r>
              <a:rPr lang="en-US" sz="5600" dirty="0">
                <a:solidFill>
                  <a:srgbClr val="2FC2D9"/>
                </a:solidFill>
              </a:rPr>
              <a:t>unknown</a:t>
            </a:r>
            <a:r>
              <a:rPr lang="en-US" sz="5600" dirty="0"/>
              <a:t> {</a:t>
            </a:r>
          </a:p>
          <a:p>
            <a:r>
              <a:rPr lang="en-US" sz="5600" dirty="0"/>
              <a:t>}</a:t>
            </a:r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10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Type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Name =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Runner = () =&gt;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</a:t>
            </a:r>
            <a:r>
              <a:rPr lang="en-US" sz="1600" dirty="0" err="1"/>
              <a:t>NameOrRunner</a:t>
            </a:r>
            <a:r>
              <a:rPr lang="en-US" sz="1600" dirty="0"/>
              <a:t> = Name | Runner;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A3C644"/>
                </a:solidFill>
              </a:rPr>
              <a:t>// recursive type alias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Json =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 | </a:t>
            </a:r>
            <a:r>
              <a:rPr lang="en-US" sz="1600" dirty="0">
                <a:solidFill>
                  <a:srgbClr val="2FC2D9"/>
                </a:solidFill>
              </a:rPr>
              <a:t>number</a:t>
            </a:r>
            <a:r>
              <a:rPr lang="en-US" sz="1600" dirty="0"/>
              <a:t> | </a:t>
            </a:r>
            <a:r>
              <a:rPr lang="en-US" sz="1600" dirty="0" err="1">
                <a:solidFill>
                  <a:srgbClr val="2FC2D9"/>
                </a:solidFill>
              </a:rPr>
              <a:t>boolean</a:t>
            </a:r>
            <a:r>
              <a:rPr lang="en-US" sz="1600" dirty="0"/>
              <a:t> | </a:t>
            </a:r>
            <a:r>
              <a:rPr lang="en-US" sz="1600" dirty="0">
                <a:solidFill>
                  <a:srgbClr val="2FC2D9"/>
                </a:solidFill>
              </a:rPr>
              <a:t>null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                   | { [property: </a:t>
            </a:r>
            <a:r>
              <a:rPr lang="en-US" sz="1600" dirty="0">
                <a:solidFill>
                  <a:srgbClr val="2FC2D9"/>
                </a:solidFill>
              </a:rPr>
              <a:t>string</a:t>
            </a:r>
            <a:r>
              <a:rPr lang="en-US" sz="1600" dirty="0"/>
              <a:t>]: Json }</a:t>
            </a:r>
          </a:p>
          <a:p>
            <a:r>
              <a:rPr lang="en-US" sz="1600" dirty="0"/>
              <a:t>                   | Json[];</a:t>
            </a:r>
          </a:p>
        </p:txBody>
      </p:sp>
    </p:spTree>
    <p:extLst>
      <p:ext uri="{BB962C8B-B14F-4D97-AF65-F5344CB8AC3E}">
        <p14:creationId xmlns:p14="http://schemas.microsoft.com/office/powerpoint/2010/main" val="3529245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Literal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Easing = </a:t>
            </a:r>
            <a:r>
              <a:rPr lang="en-US" sz="1600" dirty="0">
                <a:solidFill>
                  <a:srgbClr val="B22746"/>
                </a:solidFill>
              </a:rPr>
              <a:t>"ease-in" | "ease-out" | "ease-in-out"</a:t>
            </a:r>
            <a:r>
              <a:rPr lang="en-US" sz="1600" dirty="0"/>
              <a:t>;</a:t>
            </a:r>
          </a:p>
          <a:p>
            <a:endParaRPr lang="en-US" sz="1600" dirty="0">
              <a:solidFill>
                <a:srgbClr val="2FC2D9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function</a:t>
            </a:r>
            <a:r>
              <a:rPr lang="en-US" sz="1600" dirty="0"/>
              <a:t> animate(easing: </a:t>
            </a:r>
            <a:r>
              <a:rPr lang="en-US" sz="1600" b="1" dirty="0">
                <a:solidFill>
                  <a:srgbClr val="002060"/>
                </a:solidFill>
              </a:rPr>
              <a:t>Easing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A3C644"/>
                </a:solidFill>
              </a:rPr>
              <a:t>// 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animate(</a:t>
            </a:r>
            <a:r>
              <a:rPr lang="en-US" sz="1600" dirty="0">
                <a:solidFill>
                  <a:srgbClr val="B22746"/>
                </a:solidFill>
              </a:rPr>
              <a:t>"ease-in"</a:t>
            </a:r>
            <a:r>
              <a:rPr lang="en-US" sz="1600" dirty="0"/>
              <a:t>); 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/>
              <a:t>animate(</a:t>
            </a:r>
            <a:r>
              <a:rPr lang="en-US" sz="1600" dirty="0">
                <a:solidFill>
                  <a:srgbClr val="B22746"/>
                </a:solidFill>
              </a:rPr>
              <a:t>"uneasy"</a:t>
            </a:r>
            <a:r>
              <a:rPr lang="en-US" sz="1600" dirty="0"/>
              <a:t>);  </a:t>
            </a:r>
            <a:r>
              <a:rPr lang="en-US" sz="1600" dirty="0">
                <a:solidFill>
                  <a:srgbClr val="FF0000"/>
                </a:solidFill>
              </a:rPr>
              <a:t>// error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557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 Literal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In = </a:t>
            </a:r>
            <a:r>
              <a:rPr lang="en-US" sz="1600" dirty="0">
                <a:solidFill>
                  <a:srgbClr val="B22746"/>
                </a:solidFill>
              </a:rPr>
              <a:t>'in'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Out = </a:t>
            </a:r>
            <a:r>
              <a:rPr lang="en-US" sz="1600" dirty="0">
                <a:solidFill>
                  <a:srgbClr val="B22746"/>
                </a:solidFill>
              </a:rPr>
              <a:t>'out'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</a:t>
            </a:r>
            <a:r>
              <a:rPr lang="en-US" sz="1600" dirty="0" err="1"/>
              <a:t>InOut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B22746"/>
                </a:solidFill>
              </a:rPr>
              <a:t>'in-out'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Easing = `</a:t>
            </a:r>
            <a:r>
              <a:rPr lang="en-US" sz="1600" dirty="0">
                <a:solidFill>
                  <a:srgbClr val="B22746"/>
                </a:solidFill>
              </a:rPr>
              <a:t>ease-</a:t>
            </a:r>
            <a:r>
              <a:rPr lang="en-US" sz="1600" dirty="0"/>
              <a:t>${In} | </a:t>
            </a:r>
            <a:r>
              <a:rPr lang="en-US" sz="1600" dirty="0">
                <a:solidFill>
                  <a:srgbClr val="B22746"/>
                </a:solidFill>
              </a:rPr>
              <a:t>ease-</a:t>
            </a:r>
            <a:r>
              <a:rPr lang="en-US" sz="1600" dirty="0"/>
              <a:t>${Out} | </a:t>
            </a:r>
            <a:r>
              <a:rPr lang="en-US" sz="1600" dirty="0">
                <a:solidFill>
                  <a:srgbClr val="B22746"/>
                </a:solidFill>
              </a:rPr>
              <a:t>ease-</a:t>
            </a:r>
            <a:r>
              <a:rPr lang="en-US" sz="1600" dirty="0"/>
              <a:t>${</a:t>
            </a:r>
            <a:r>
              <a:rPr lang="en-US" sz="1600" dirty="0" err="1"/>
              <a:t>InOut</a:t>
            </a:r>
            <a:r>
              <a:rPr lang="en-US" sz="1600" dirty="0"/>
              <a:t>}`;</a:t>
            </a:r>
          </a:p>
          <a:p>
            <a:endParaRPr lang="en-US" sz="1600" dirty="0">
              <a:solidFill>
                <a:srgbClr val="2FC2D9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type</a:t>
            </a:r>
            <a:r>
              <a:rPr lang="en-US" sz="1600" dirty="0"/>
              <a:t> </a:t>
            </a:r>
            <a:r>
              <a:rPr lang="en-US" sz="1600" dirty="0" err="1"/>
              <a:t>EasingImproved</a:t>
            </a:r>
            <a:r>
              <a:rPr lang="en-US" sz="1600" dirty="0"/>
              <a:t> = `</a:t>
            </a:r>
            <a:r>
              <a:rPr lang="en-US" sz="1600" dirty="0">
                <a:solidFill>
                  <a:srgbClr val="B22746"/>
                </a:solidFill>
              </a:rPr>
              <a:t>ease-</a:t>
            </a:r>
            <a:r>
              <a:rPr lang="en-US" sz="1600" dirty="0"/>
              <a:t>${In | Out | </a:t>
            </a:r>
            <a:r>
              <a:rPr lang="en-US" sz="1600" dirty="0" err="1"/>
              <a:t>InOut</a:t>
            </a:r>
            <a:r>
              <a:rPr lang="en-US" sz="1600" dirty="0"/>
              <a:t>}`;</a:t>
            </a:r>
          </a:p>
          <a:p>
            <a:endParaRPr lang="en-US" sz="1600" dirty="0">
              <a:solidFill>
                <a:srgbClr val="2FC2D9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type </a:t>
            </a:r>
            <a:r>
              <a:rPr lang="en-US" sz="1600" dirty="0"/>
              <a:t>All = </a:t>
            </a:r>
            <a:r>
              <a:rPr lang="en-US" sz="1600" dirty="0">
                <a:solidFill>
                  <a:srgbClr val="B22746"/>
                </a:solidFill>
              </a:rPr>
              <a:t>'in'</a:t>
            </a:r>
            <a:r>
              <a:rPr lang="en-US" sz="1600" dirty="0"/>
              <a:t> | </a:t>
            </a:r>
            <a:r>
              <a:rPr lang="en-US" sz="1600" dirty="0">
                <a:solidFill>
                  <a:srgbClr val="B22746"/>
                </a:solidFill>
              </a:rPr>
              <a:t>'out'</a:t>
            </a:r>
            <a:r>
              <a:rPr lang="en-US" sz="1600" dirty="0"/>
              <a:t> | </a:t>
            </a:r>
            <a:r>
              <a:rPr lang="en-US" sz="1600" dirty="0">
                <a:solidFill>
                  <a:srgbClr val="B22746"/>
                </a:solidFill>
              </a:rPr>
              <a:t>'in-out'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2FC2D9"/>
                </a:solidFill>
              </a:rPr>
              <a:t>type </a:t>
            </a:r>
            <a:r>
              <a:rPr lang="en-US" sz="1600" dirty="0" err="1"/>
              <a:t>EasingAdvanced</a:t>
            </a:r>
            <a:r>
              <a:rPr lang="en-US" sz="1600" dirty="0"/>
              <a:t> = `</a:t>
            </a:r>
            <a:r>
              <a:rPr lang="en-US" sz="1600" dirty="0">
                <a:solidFill>
                  <a:srgbClr val="B22746"/>
                </a:solidFill>
              </a:rPr>
              <a:t>ease-</a:t>
            </a:r>
            <a:r>
              <a:rPr lang="en-US" sz="1600" dirty="0"/>
              <a:t>${All}`; </a:t>
            </a:r>
          </a:p>
          <a:p>
            <a:endParaRPr lang="en-US" sz="1600" dirty="0">
              <a:solidFill>
                <a:srgbClr val="2FC2D9"/>
              </a:solidFill>
            </a:endParaRPr>
          </a:p>
          <a:p>
            <a:r>
              <a:rPr lang="en-US" sz="1600" dirty="0">
                <a:solidFill>
                  <a:srgbClr val="2FC2D9"/>
                </a:solidFill>
              </a:rPr>
              <a:t>function</a:t>
            </a:r>
            <a:r>
              <a:rPr lang="en-US" sz="1600" dirty="0"/>
              <a:t> animate(easing: </a:t>
            </a:r>
            <a:r>
              <a:rPr lang="en-US" sz="1600" b="1" dirty="0">
                <a:solidFill>
                  <a:srgbClr val="002060"/>
                </a:solidFill>
              </a:rPr>
              <a:t>Easing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A3C644"/>
                </a:solidFill>
              </a:rPr>
              <a:t>// 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animate(</a:t>
            </a:r>
            <a:r>
              <a:rPr lang="en-US" sz="1600" dirty="0">
                <a:solidFill>
                  <a:srgbClr val="B22746"/>
                </a:solidFill>
              </a:rPr>
              <a:t>"ease-in"</a:t>
            </a:r>
            <a:r>
              <a:rPr lang="en-US" sz="1600" dirty="0"/>
              <a:t>); </a:t>
            </a:r>
            <a:r>
              <a:rPr lang="en-US" sz="1600" dirty="0">
                <a:solidFill>
                  <a:srgbClr val="A3C644"/>
                </a:solidFill>
              </a:rPr>
              <a:t>// ok</a:t>
            </a:r>
          </a:p>
          <a:p>
            <a:r>
              <a:rPr lang="en-US" sz="1600" dirty="0"/>
              <a:t>animate(</a:t>
            </a:r>
            <a:r>
              <a:rPr lang="en-US" sz="1600" dirty="0">
                <a:solidFill>
                  <a:srgbClr val="B22746"/>
                </a:solidFill>
              </a:rPr>
              <a:t>"uneasy"</a:t>
            </a:r>
            <a:r>
              <a:rPr lang="en-US" sz="1600" dirty="0"/>
              <a:t>);  </a:t>
            </a:r>
            <a:r>
              <a:rPr lang="en-US" sz="1600" dirty="0">
                <a:solidFill>
                  <a:srgbClr val="FF0000"/>
                </a:solidFill>
              </a:rPr>
              <a:t>// error 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75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02.01:</a:t>
            </a:r>
            <a:r>
              <a:rPr lang="ru-RU" cap="none" dirty="0"/>
              <a:t> </a:t>
            </a:r>
            <a:r>
              <a:rPr lang="en-US" cap="none" dirty="0"/>
              <a:t>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02.01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9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inference and Type annotation</a:t>
            </a:r>
          </a:p>
        </p:txBody>
      </p:sp>
    </p:spTree>
    <p:extLst>
      <p:ext uri="{BB962C8B-B14F-4D97-AF65-F5344CB8AC3E}">
        <p14:creationId xmlns:p14="http://schemas.microsoft.com/office/powerpoint/2010/main" val="12082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</p:spTree>
    <p:extLst>
      <p:ext uri="{BB962C8B-B14F-4D97-AF65-F5344CB8AC3E}">
        <p14:creationId xmlns:p14="http://schemas.microsoft.com/office/powerpoint/2010/main" val="8213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firstString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'this a string'</a:t>
            </a:r>
            <a:r>
              <a:rPr lang="en-US" dirty="0"/>
              <a:t>;</a:t>
            </a:r>
          </a:p>
          <a:p>
            <a:r>
              <a:rPr lang="en-US" dirty="0" err="1"/>
              <a:t>firstString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; </a:t>
            </a:r>
            <a:r>
              <a:rPr lang="en-US" dirty="0">
                <a:solidFill>
                  <a:srgbClr val="A3C644"/>
                </a:solidFill>
              </a:rPr>
              <a:t>// error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returnNmber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anotherString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'this is another string'</a:t>
            </a:r>
            <a:r>
              <a:rPr lang="en-US" dirty="0"/>
              <a:t>;</a:t>
            </a:r>
          </a:p>
          <a:p>
            <a:r>
              <a:rPr lang="en-US" dirty="0" err="1"/>
              <a:t>anotherString</a:t>
            </a:r>
            <a:r>
              <a:rPr lang="en-US" dirty="0"/>
              <a:t> = </a:t>
            </a:r>
            <a:r>
              <a:rPr lang="en-US" dirty="0" err="1"/>
              <a:t>returnNumber</a:t>
            </a:r>
            <a:r>
              <a:rPr lang="en-US" dirty="0"/>
              <a:t>(); </a:t>
            </a:r>
            <a:r>
              <a:rPr lang="en-US" dirty="0">
                <a:solidFill>
                  <a:srgbClr val="A3C644"/>
                </a:solidFill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2045673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firstString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'this a string'</a:t>
            </a:r>
            <a:r>
              <a:rPr lang="en-US" dirty="0"/>
              <a:t>;</a:t>
            </a:r>
          </a:p>
          <a:p>
            <a:r>
              <a:rPr lang="en-US" dirty="0" err="1"/>
              <a:t>firstString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; </a:t>
            </a:r>
            <a:r>
              <a:rPr lang="en-US" dirty="0">
                <a:solidFill>
                  <a:srgbClr val="A3C644"/>
                </a:solidFill>
              </a:rPr>
              <a:t>// error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returnNumber</a:t>
            </a:r>
            <a:r>
              <a:rPr lang="en-US" dirty="0"/>
              <a:t>():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anotherString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'this is another string'</a:t>
            </a:r>
            <a:r>
              <a:rPr lang="en-US" dirty="0"/>
              <a:t>;</a:t>
            </a:r>
          </a:p>
          <a:p>
            <a:r>
              <a:rPr lang="en-US" dirty="0" err="1"/>
              <a:t>anotherString</a:t>
            </a:r>
            <a:r>
              <a:rPr lang="en-US" dirty="0"/>
              <a:t> = </a:t>
            </a:r>
            <a:r>
              <a:rPr lang="en-US" dirty="0" err="1"/>
              <a:t>returnNumber</a:t>
            </a:r>
            <a:r>
              <a:rPr lang="en-US" dirty="0"/>
              <a:t>(); </a:t>
            </a:r>
            <a:r>
              <a:rPr lang="en-US" dirty="0">
                <a:solidFill>
                  <a:srgbClr val="A3C644"/>
                </a:solidFill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147359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assertions and const assertions</a:t>
            </a:r>
          </a:p>
        </p:txBody>
      </p:sp>
    </p:spTree>
    <p:extLst>
      <p:ext uri="{BB962C8B-B14F-4D97-AF65-F5344CB8AC3E}">
        <p14:creationId xmlns:p14="http://schemas.microsoft.com/office/powerpoint/2010/main" val="241650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"angle-bracket" syntax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someValue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"this is a string"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strLength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(&lt;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</a:t>
            </a:r>
            <a:r>
              <a:rPr lang="en-US" dirty="0" err="1"/>
              <a:t>someValue</a:t>
            </a:r>
            <a:r>
              <a:rPr lang="en-US" dirty="0"/>
              <a:t>).length;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A3C644"/>
                </a:solidFill>
              </a:rPr>
              <a:t>// as-syntax</a:t>
            </a:r>
            <a:endParaRPr lang="ru-RU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someValue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"this is a string"</a:t>
            </a:r>
            <a:r>
              <a:rPr lang="en-US" dirty="0"/>
              <a:t>; </a:t>
            </a:r>
            <a:endParaRPr lang="ru-RU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strLength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(</a:t>
            </a:r>
            <a:r>
              <a:rPr lang="en-US" dirty="0" err="1"/>
              <a:t>someValue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as string</a:t>
            </a:r>
            <a:r>
              <a:rPr lang="en-US" dirty="0"/>
              <a:t>).length;</a:t>
            </a:r>
            <a:endParaRPr lang="en-US" dirty="0">
              <a:solidFill>
                <a:srgbClr val="A3C644"/>
              </a:solidFill>
            </a:endParaRPr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10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2" y="1078991"/>
            <a:ext cx="8514209" cy="2338765"/>
          </a:xfrm>
        </p:spPr>
        <p:txBody>
          <a:bodyPr>
            <a:normAutofit fontScale="62500" lnSpcReduction="20000"/>
          </a:bodyPr>
          <a:lstStyle/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x = </a:t>
            </a:r>
            <a:r>
              <a:rPr lang="en-US" sz="1600" dirty="0">
                <a:solidFill>
                  <a:srgbClr val="B22746"/>
                </a:solidFill>
              </a:rPr>
              <a:t>"hello" </a:t>
            </a:r>
            <a:r>
              <a:rPr lang="en-US" sz="1600" dirty="0">
                <a:solidFill>
                  <a:srgbClr val="2FC2D9"/>
                </a:solidFill>
              </a:rPr>
              <a:t>as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2060"/>
                </a:solidFill>
              </a:rPr>
              <a:t>const</a:t>
            </a:r>
            <a:r>
              <a:rPr lang="en-US" sz="1600" dirty="0"/>
              <a:t>;						</a:t>
            </a:r>
            <a:r>
              <a:rPr lang="en-US" sz="1600" dirty="0">
                <a:solidFill>
                  <a:srgbClr val="A3C644"/>
                </a:solidFill>
              </a:rPr>
              <a:t>// Type '"hello"'</a:t>
            </a:r>
          </a:p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y = [</a:t>
            </a:r>
            <a:r>
              <a:rPr lang="en-US" sz="1600" dirty="0">
                <a:solidFill>
                  <a:srgbClr val="B22746"/>
                </a:solidFill>
              </a:rPr>
              <a:t>10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B22746"/>
                </a:solidFill>
              </a:rPr>
              <a:t>20</a:t>
            </a:r>
            <a:r>
              <a:rPr lang="en-US" sz="1600" dirty="0"/>
              <a:t>] </a:t>
            </a:r>
            <a:r>
              <a:rPr lang="en-US" sz="1600" dirty="0">
                <a:solidFill>
                  <a:srgbClr val="2FC2D9"/>
                </a:solidFill>
              </a:rPr>
              <a:t>as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2060"/>
                </a:solidFill>
              </a:rPr>
              <a:t>const</a:t>
            </a:r>
            <a:r>
              <a:rPr lang="en-US" sz="1600" dirty="0"/>
              <a:t>;						</a:t>
            </a:r>
            <a:r>
              <a:rPr lang="en-US" sz="1600" dirty="0">
                <a:solidFill>
                  <a:srgbClr val="A3C644"/>
                </a:solidFill>
              </a:rPr>
              <a:t>// Type '</a:t>
            </a:r>
            <a:r>
              <a:rPr lang="en-US" sz="1600" dirty="0" err="1">
                <a:solidFill>
                  <a:srgbClr val="A3C644"/>
                </a:solidFill>
              </a:rPr>
              <a:t>readonly</a:t>
            </a:r>
            <a:r>
              <a:rPr lang="en-US" sz="1600" dirty="0">
                <a:solidFill>
                  <a:srgbClr val="A3C644"/>
                </a:solidFill>
              </a:rPr>
              <a:t> [10, 20]'</a:t>
            </a:r>
          </a:p>
          <a:p>
            <a:r>
              <a:rPr lang="en-US" sz="1600" dirty="0">
                <a:solidFill>
                  <a:srgbClr val="2FC2D9"/>
                </a:solidFill>
              </a:rPr>
              <a:t>let</a:t>
            </a:r>
            <a:r>
              <a:rPr lang="en-US" sz="1600" dirty="0"/>
              <a:t> z = { text: </a:t>
            </a:r>
            <a:r>
              <a:rPr lang="en-US" sz="1600" dirty="0">
                <a:solidFill>
                  <a:srgbClr val="B22746"/>
                </a:solidFill>
              </a:rPr>
              <a:t>"hello"</a:t>
            </a:r>
            <a:r>
              <a:rPr lang="en-US" sz="1600" dirty="0"/>
              <a:t> } </a:t>
            </a:r>
            <a:r>
              <a:rPr lang="en-US" sz="1600" dirty="0">
                <a:solidFill>
                  <a:srgbClr val="2FC2D9"/>
                </a:solidFill>
              </a:rPr>
              <a:t>as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2060"/>
                </a:solidFill>
              </a:rPr>
              <a:t>const</a:t>
            </a:r>
            <a:r>
              <a:rPr lang="en-US" sz="1600" dirty="0"/>
              <a:t>;				</a:t>
            </a:r>
            <a:r>
              <a:rPr lang="en-US" sz="1600" dirty="0">
                <a:solidFill>
                  <a:srgbClr val="A3C644"/>
                </a:solidFill>
              </a:rPr>
              <a:t>// Type '{ </a:t>
            </a:r>
            <a:r>
              <a:rPr lang="en-US" sz="1600" dirty="0" err="1">
                <a:solidFill>
                  <a:srgbClr val="A3C644"/>
                </a:solidFill>
              </a:rPr>
              <a:t>readonly</a:t>
            </a:r>
            <a:r>
              <a:rPr lang="en-US" sz="1600" dirty="0">
                <a:solidFill>
                  <a:srgbClr val="A3C644"/>
                </a:solidFill>
              </a:rPr>
              <a:t> text: "hello" }’</a:t>
            </a:r>
          </a:p>
          <a:p>
            <a:r>
              <a:rPr lang="en-US" dirty="0">
                <a:solidFill>
                  <a:srgbClr val="A3C644"/>
                </a:solidFill>
              </a:rPr>
              <a:t>// the same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x = &lt;</a:t>
            </a:r>
            <a:r>
              <a:rPr lang="en-US" b="1" dirty="0">
                <a:solidFill>
                  <a:srgbClr val="002060"/>
                </a:solidFill>
              </a:rPr>
              <a:t>const</a:t>
            </a:r>
            <a:r>
              <a:rPr lang="en-US" dirty="0"/>
              <a:t>&gt;</a:t>
            </a:r>
            <a:r>
              <a:rPr lang="en-US" dirty="0">
                <a:solidFill>
                  <a:srgbClr val="B22746"/>
                </a:solidFill>
              </a:rPr>
              <a:t>"hello"</a:t>
            </a:r>
            <a:r>
              <a:rPr lang="en-US" dirty="0"/>
              <a:t>;						</a:t>
            </a:r>
            <a:r>
              <a:rPr lang="en-US" dirty="0">
                <a:solidFill>
                  <a:srgbClr val="A3C644"/>
                </a:solidFill>
              </a:rPr>
              <a:t>// Type '"hello"'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y = &lt;</a:t>
            </a:r>
            <a:r>
              <a:rPr lang="en-US" b="1" dirty="0">
                <a:solidFill>
                  <a:srgbClr val="002060"/>
                </a:solidFill>
              </a:rPr>
              <a:t>const</a:t>
            </a:r>
            <a:r>
              <a:rPr lang="en-US" dirty="0"/>
              <a:t>&gt;[</a:t>
            </a:r>
            <a:r>
              <a:rPr lang="en-US" dirty="0">
                <a:solidFill>
                  <a:srgbClr val="B22746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20</a:t>
            </a:r>
            <a:r>
              <a:rPr lang="en-US" dirty="0"/>
              <a:t>];						</a:t>
            </a:r>
            <a:r>
              <a:rPr lang="en-US" dirty="0">
                <a:solidFill>
                  <a:srgbClr val="A3C644"/>
                </a:solidFill>
              </a:rPr>
              <a:t>// Type '</a:t>
            </a:r>
            <a:r>
              <a:rPr lang="en-US" dirty="0" err="1">
                <a:solidFill>
                  <a:srgbClr val="A3C644"/>
                </a:solidFill>
              </a:rPr>
              <a:t>readonly</a:t>
            </a:r>
            <a:r>
              <a:rPr lang="en-US" dirty="0">
                <a:solidFill>
                  <a:srgbClr val="A3C644"/>
                </a:solidFill>
              </a:rPr>
              <a:t> [10, 20]'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z = &lt;</a:t>
            </a:r>
            <a:r>
              <a:rPr lang="en-US" b="1" dirty="0">
                <a:solidFill>
                  <a:srgbClr val="002060"/>
                </a:solidFill>
              </a:rPr>
              <a:t>const</a:t>
            </a:r>
            <a:r>
              <a:rPr lang="en-US" dirty="0"/>
              <a:t>&gt;{ text: </a:t>
            </a:r>
            <a:r>
              <a:rPr lang="en-US" dirty="0">
                <a:solidFill>
                  <a:srgbClr val="B22746"/>
                </a:solidFill>
              </a:rPr>
              <a:t>"hello" </a:t>
            </a:r>
            <a:r>
              <a:rPr lang="en-US" dirty="0"/>
              <a:t>};				</a:t>
            </a:r>
            <a:r>
              <a:rPr lang="en-US" dirty="0">
                <a:solidFill>
                  <a:srgbClr val="A3C644"/>
                </a:solidFill>
              </a:rPr>
              <a:t>// Type '{ </a:t>
            </a:r>
            <a:r>
              <a:rPr lang="en-US" dirty="0" err="1">
                <a:solidFill>
                  <a:srgbClr val="A3C644"/>
                </a:solidFill>
              </a:rPr>
              <a:t>readonly</a:t>
            </a:r>
            <a:r>
              <a:rPr lang="en-US" dirty="0">
                <a:solidFill>
                  <a:srgbClr val="A3C644"/>
                </a:solidFill>
              </a:rPr>
              <a:t> text: "hello" }’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a = (</a:t>
            </a:r>
            <a:r>
              <a:rPr lang="en-US" dirty="0" err="1"/>
              <a:t>Math.random</a:t>
            </a:r>
            <a:r>
              <a:rPr lang="en-US" dirty="0"/>
              <a:t>() &lt; </a:t>
            </a:r>
            <a:r>
              <a:rPr lang="en-US" dirty="0">
                <a:solidFill>
                  <a:srgbClr val="B22746"/>
                </a:solidFill>
              </a:rPr>
              <a:t>0.5</a:t>
            </a:r>
            <a:r>
              <a:rPr lang="en-US" dirty="0"/>
              <a:t> ? </a:t>
            </a:r>
            <a:r>
              <a:rPr lang="en-US" dirty="0">
                <a:solidFill>
                  <a:srgbClr val="B22746"/>
                </a:solidFill>
              </a:rPr>
              <a:t>0</a:t>
            </a:r>
            <a:r>
              <a:rPr lang="en-US" dirty="0"/>
              <a:t> : </a:t>
            </a:r>
            <a:r>
              <a:rPr lang="en-US" dirty="0">
                <a:solidFill>
                  <a:srgbClr val="B22746"/>
                </a:solidFill>
              </a:rPr>
              <a:t>1</a:t>
            </a:r>
            <a:r>
              <a:rPr lang="en-US" dirty="0"/>
              <a:t>) </a:t>
            </a:r>
            <a:r>
              <a:rPr lang="en-US" dirty="0">
                <a:solidFill>
                  <a:srgbClr val="2FC2D9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const</a:t>
            </a:r>
            <a:r>
              <a:rPr lang="en-US" dirty="0"/>
              <a:t>;	</a:t>
            </a:r>
            <a:r>
              <a:rPr lang="en-US" dirty="0">
                <a:solidFill>
                  <a:srgbClr val="FF0000"/>
                </a:solidFill>
              </a:rPr>
              <a:t>// Error, can only be applied to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						// a string, number,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, array, or object literal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5BC25-3E72-48F1-902E-AD20E20416E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2473" y="3417757"/>
            <a:ext cx="8339328" cy="130664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 literal types in an expression should be widened</a:t>
            </a:r>
          </a:p>
          <a:p>
            <a:r>
              <a:rPr lang="en-US" dirty="0"/>
              <a:t>object literals get </a:t>
            </a:r>
            <a:r>
              <a:rPr lang="en-US" dirty="0" err="1"/>
              <a:t>readonly</a:t>
            </a:r>
            <a:r>
              <a:rPr lang="en-US" dirty="0"/>
              <a:t> properties</a:t>
            </a:r>
          </a:p>
          <a:p>
            <a:r>
              <a:rPr lang="en-US" dirty="0"/>
              <a:t>array literals become </a:t>
            </a:r>
            <a:r>
              <a:rPr lang="en-US" dirty="0" err="1"/>
              <a:t>readonly</a:t>
            </a:r>
            <a:r>
              <a:rPr lang="en-US" dirty="0"/>
              <a:t> tuples</a:t>
            </a:r>
          </a:p>
          <a:p>
            <a:r>
              <a:rPr lang="en-US" dirty="0"/>
              <a:t>needed no type annotations, TypeScript takes the most specific type of the expression</a:t>
            </a:r>
          </a:p>
          <a:p>
            <a:r>
              <a:rPr lang="en-US" dirty="0"/>
              <a:t>don’t immediately convert an expression to be fully immutable</a:t>
            </a:r>
          </a:p>
        </p:txBody>
      </p:sp>
    </p:spTree>
    <p:extLst>
      <p:ext uri="{BB962C8B-B14F-4D97-AF65-F5344CB8AC3E}">
        <p14:creationId xmlns:p14="http://schemas.microsoft.com/office/powerpoint/2010/main" val="3653933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02.02:</a:t>
            </a:r>
            <a:r>
              <a:rPr lang="ru-RU" cap="none" dirty="0"/>
              <a:t> </a:t>
            </a:r>
            <a:r>
              <a:rPr lang="en-US" cap="none" dirty="0"/>
              <a:t>Assertions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02.02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Type </a:t>
            </a:r>
            <a:br>
              <a:rPr lang="en-US" dirty="0"/>
            </a:br>
            <a:r>
              <a:rPr lang="en-US" dirty="0"/>
              <a:t>Definitions?</a:t>
            </a:r>
          </a:p>
        </p:txBody>
      </p:sp>
    </p:spTree>
    <p:extLst>
      <p:ext uri="{BB962C8B-B14F-4D97-AF65-F5344CB8AC3E}">
        <p14:creationId xmlns:p14="http://schemas.microsoft.com/office/powerpoint/2010/main" val="400427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Files with type information for a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Contain no implementation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Primarily used as a TypeScript wrapper for JavaScript 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Design-time tool for type-checking and editor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File names end with .</a:t>
            </a:r>
            <a:r>
              <a:rPr lang="en-US" sz="1800" dirty="0" err="1"/>
              <a:t>d.ts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are Type Definitions?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r="16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37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Download and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--save </a:t>
            </a:r>
            <a:r>
              <a:rPr lang="en-US"/>
              <a:t>@types/</a:t>
            </a:r>
            <a:r>
              <a:rPr lang="en-US" dirty="0" err="1"/>
              <a:t>lodash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Getting type declarations in TypeScript 2.0 and above requires no tools apart from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r>
              <a:rPr lang="en-US" dirty="0"/>
              <a:t>For the most part, type declaration packages should always have the same name as the package name on </a:t>
            </a:r>
            <a:r>
              <a:rPr lang="en-US" dirty="0" err="1"/>
              <a:t>npm</a:t>
            </a:r>
            <a:r>
              <a:rPr lang="en-US" dirty="0"/>
              <a:t>, but prefixed with @types/</a:t>
            </a:r>
          </a:p>
          <a:p>
            <a:r>
              <a:rPr lang="en-US" dirty="0"/>
              <a:t>If you need, you can check out </a:t>
            </a:r>
            <a:r>
              <a:rPr lang="en-US" dirty="0">
                <a:hlinkClick r:id="rId2"/>
              </a:rPr>
              <a:t>http://microsoft.github.io/TypeSearch/</a:t>
            </a:r>
            <a:r>
              <a:rPr lang="en-US" dirty="0"/>
              <a:t> to find the package for your favorite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52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037882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562082" y="1170634"/>
            <a:ext cx="4122263" cy="348437"/>
            <a:chOff x="448467" y="2074215"/>
            <a:chExt cx="5496350" cy="464582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Basic Types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2550" y="2113322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562082" y="2235511"/>
            <a:ext cx="5455763" cy="348437"/>
            <a:chOff x="448467" y="2763085"/>
            <a:chExt cx="7274349" cy="464582"/>
          </a:xfrm>
        </p:grpSpPr>
        <p:sp>
          <p:nvSpPr>
            <p:cNvPr id="15" name="TextBox 14"/>
            <p:cNvSpPr txBox="1"/>
            <p:nvPr/>
          </p:nvSpPr>
          <p:spPr>
            <a:xfrm>
              <a:off x="991817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Type Assertions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2550" y="2802034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562082" y="1703073"/>
            <a:ext cx="5455763" cy="348437"/>
            <a:chOff x="448467" y="3451955"/>
            <a:chExt cx="7274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Type Inference and Type Annotation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51" y="3490747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3FF303-45D7-473A-B1E7-825E4D3CB8D3}"/>
              </a:ext>
            </a:extLst>
          </p:cNvPr>
          <p:cNvGrpSpPr/>
          <p:nvPr/>
        </p:nvGrpSpPr>
        <p:grpSpPr>
          <a:xfrm>
            <a:off x="3562082" y="2767950"/>
            <a:ext cx="5455763" cy="348437"/>
            <a:chOff x="448467" y="3451955"/>
            <a:chExt cx="7274350" cy="46458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597B72-BE30-4F4A-BE79-2B322620DB09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Type Definitions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D106C1-E684-4E01-BF26-B56B5574D6C3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75CE30F-F0A8-44F4-9B3A-2E436C4AE718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4F777CE-C069-4820-AD10-BCEB67503C31}"/>
                  </a:ext>
                </a:extLst>
              </p:cNvPr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46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1765" y="1115587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boolean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211765" y="1653169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1765" y="2190751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2106" y="1115587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Array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2106" y="2202418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Tuple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2106" y="3820742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2106" y="4358322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void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06" y="2741394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readonly</a:t>
            </a:r>
            <a:r>
              <a:rPr lang="en-US" sz="1800" dirty="0"/>
              <a:t> Tuple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2447" y="2728333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null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32447" y="3265915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undefined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2447" y="3803497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never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2106" y="1653167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 err="1"/>
              <a:t>ReadonlyArray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384BC-E9AC-40B2-8068-EF49DE2B5820}"/>
              </a:ext>
            </a:extLst>
          </p:cNvPr>
          <p:cNvSpPr txBox="1"/>
          <p:nvPr/>
        </p:nvSpPr>
        <p:spPr>
          <a:xfrm>
            <a:off x="1211765" y="3265913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1820F-6D78-494B-B5D0-B1E16B691648}"/>
              </a:ext>
            </a:extLst>
          </p:cNvPr>
          <p:cNvSpPr txBox="1"/>
          <p:nvPr/>
        </p:nvSpPr>
        <p:spPr>
          <a:xfrm>
            <a:off x="5932447" y="4341077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unknown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7EE9E-3D08-4B0F-B50A-5A3EB397A6BC}"/>
              </a:ext>
            </a:extLst>
          </p:cNvPr>
          <p:cNvSpPr txBox="1"/>
          <p:nvPr/>
        </p:nvSpPr>
        <p:spPr>
          <a:xfrm>
            <a:off x="5932447" y="2190751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object/Object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A5551-B814-4207-838C-EA31C524D651}"/>
              </a:ext>
            </a:extLst>
          </p:cNvPr>
          <p:cNvSpPr txBox="1"/>
          <p:nvPr/>
        </p:nvSpPr>
        <p:spPr>
          <a:xfrm>
            <a:off x="3572106" y="3280370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enum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E451E-61B2-4A48-A549-511B875A021C}"/>
              </a:ext>
            </a:extLst>
          </p:cNvPr>
          <p:cNvSpPr txBox="1"/>
          <p:nvPr/>
        </p:nvSpPr>
        <p:spPr>
          <a:xfrm>
            <a:off x="1211765" y="2728333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symbol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9007F-E2D7-44EE-8BEA-64699CEFA761}"/>
              </a:ext>
            </a:extLst>
          </p:cNvPr>
          <p:cNvSpPr txBox="1"/>
          <p:nvPr/>
        </p:nvSpPr>
        <p:spPr>
          <a:xfrm>
            <a:off x="5932447" y="1653167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/>
            </a:lvl1pPr>
          </a:lstStyle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8350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Boolean, Number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isDone</a:t>
            </a:r>
            <a:r>
              <a:rPr lang="en-US" dirty="0"/>
              <a:t>: </a:t>
            </a:r>
            <a:r>
              <a:rPr lang="en-US" dirty="0" err="1">
                <a:solidFill>
                  <a:srgbClr val="2FC2D9"/>
                </a:solidFill>
              </a:rPr>
              <a:t>boolean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false</a:t>
            </a:r>
            <a:r>
              <a:rPr lang="en-US" dirty="0"/>
              <a:t>;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decimal: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6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hex: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0xf00d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binary: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0b1010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octal: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0o744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Numeric separators, since 2.7</a:t>
            </a:r>
          </a:p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million = </a:t>
            </a:r>
            <a:r>
              <a:rPr lang="en-US" dirty="0">
                <a:solidFill>
                  <a:srgbClr val="B22746"/>
                </a:solidFill>
              </a:rPr>
              <a:t>1_000_000</a:t>
            </a:r>
            <a:r>
              <a:rPr lang="en-US" dirty="0"/>
              <a:t>;					</a:t>
            </a:r>
            <a:r>
              <a:rPr lang="en-US" dirty="0">
                <a:solidFill>
                  <a:srgbClr val="A3C644"/>
                </a:solidFill>
              </a:rPr>
              <a:t>// 1000000</a:t>
            </a:r>
          </a:p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phone = </a:t>
            </a:r>
            <a:r>
              <a:rPr lang="en-US" dirty="0">
                <a:solidFill>
                  <a:srgbClr val="B22746"/>
                </a:solidFill>
              </a:rPr>
              <a:t>555_73_22</a:t>
            </a:r>
            <a:r>
              <a:rPr lang="en-US" dirty="0"/>
              <a:t>;					</a:t>
            </a:r>
            <a:r>
              <a:rPr lang="en-US" dirty="0">
                <a:solidFill>
                  <a:srgbClr val="A3C644"/>
                </a:solidFill>
              </a:rPr>
              <a:t>// 5557322</a:t>
            </a:r>
          </a:p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bytes = </a:t>
            </a:r>
            <a:r>
              <a:rPr lang="en-US" dirty="0">
                <a:solidFill>
                  <a:srgbClr val="B22746"/>
                </a:solidFill>
              </a:rPr>
              <a:t>0xFF_0C_00_FF</a:t>
            </a:r>
            <a:r>
              <a:rPr lang="en-US" dirty="0"/>
              <a:t>;				</a:t>
            </a:r>
            <a:r>
              <a:rPr lang="en-US" dirty="0">
                <a:solidFill>
                  <a:srgbClr val="A3C644"/>
                </a:solidFill>
              </a:rPr>
              <a:t>// 4278976767</a:t>
            </a:r>
          </a:p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word = </a:t>
            </a:r>
            <a:r>
              <a:rPr lang="en-US" dirty="0">
                <a:solidFill>
                  <a:srgbClr val="B22746"/>
                </a:solidFill>
              </a:rPr>
              <a:t>0b1100_0011_1101_0001</a:t>
            </a:r>
            <a:r>
              <a:rPr lang="en-US" dirty="0"/>
              <a:t>;</a:t>
            </a:r>
            <a:r>
              <a:rPr lang="en-US"/>
              <a:t>		</a:t>
            </a:r>
            <a:r>
              <a:rPr lang="en-US">
                <a:solidFill>
                  <a:srgbClr val="A3C644"/>
                </a:solidFill>
              </a:rPr>
              <a:t>// </a:t>
            </a:r>
            <a:r>
              <a:rPr lang="en-US" dirty="0">
                <a:solidFill>
                  <a:srgbClr val="A3C644"/>
                </a:solidFill>
              </a:rPr>
              <a:t>50129</a:t>
            </a:r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9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color: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"blue"</a:t>
            </a:r>
            <a:r>
              <a:rPr lang="en-US" dirty="0"/>
              <a:t>; </a:t>
            </a:r>
          </a:p>
          <a:p>
            <a:r>
              <a:rPr lang="en-US" dirty="0"/>
              <a:t>color = </a:t>
            </a:r>
            <a:r>
              <a:rPr lang="en-US" dirty="0">
                <a:solidFill>
                  <a:srgbClr val="B22746"/>
                </a:solidFill>
              </a:rPr>
              <a:t>'red'</a:t>
            </a:r>
            <a:r>
              <a:rPr lang="en-US" dirty="0"/>
              <a:t>;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name: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`Vitaliy`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sentence: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`Hello, </a:t>
            </a:r>
            <a:r>
              <a:rPr lang="en-US" dirty="0"/>
              <a:t>${ name }</a:t>
            </a:r>
            <a:r>
              <a:rPr lang="en-US" dirty="0">
                <a:solidFill>
                  <a:srgbClr val="B22746"/>
                </a:solidFill>
              </a:rPr>
              <a:t>`</a:t>
            </a:r>
            <a:r>
              <a:rPr lang="en-US" dirty="0"/>
              <a:t>;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8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id = </a:t>
            </a:r>
            <a:r>
              <a:rPr lang="en-US" b="1" dirty="0">
                <a:solidFill>
                  <a:srgbClr val="002060"/>
                </a:solidFill>
              </a:rPr>
              <a:t>Symbol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'New Symbol'</a:t>
            </a:r>
            <a:r>
              <a:rPr lang="en-US" dirty="0"/>
              <a:t>);</a:t>
            </a:r>
          </a:p>
          <a:p>
            <a:r>
              <a:rPr lang="en-US" dirty="0"/>
              <a:t>console.log(</a:t>
            </a:r>
            <a:r>
              <a:rPr lang="en-US" dirty="0" err="1"/>
              <a:t>id.description</a:t>
            </a:r>
            <a:r>
              <a:rPr lang="en-US" dirty="0"/>
              <a:t>); </a:t>
            </a:r>
            <a:r>
              <a:rPr lang="en-US" dirty="0">
                <a:solidFill>
                  <a:srgbClr val="A3C644"/>
                </a:solidFill>
              </a:rPr>
              <a:t>// New Symbol</a:t>
            </a:r>
          </a:p>
        </p:txBody>
      </p:sp>
    </p:spTree>
    <p:extLst>
      <p:ext uri="{BB962C8B-B14F-4D97-AF65-F5344CB8AC3E}">
        <p14:creationId xmlns:p14="http://schemas.microsoft.com/office/powerpoint/2010/main" val="347779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078992"/>
            <a:ext cx="8642844" cy="3383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/>
              <a:t>a: </a:t>
            </a:r>
            <a:r>
              <a:rPr lang="en-US" dirty="0" err="1">
                <a:solidFill>
                  <a:srgbClr val="2FC2D9"/>
                </a:solidFill>
              </a:rPr>
              <a:t>bigint</a:t>
            </a:r>
            <a:r>
              <a:rPr lang="en-US" dirty="0"/>
              <a:t> = </a:t>
            </a:r>
            <a:r>
              <a:rPr lang="en-US" dirty="0" err="1"/>
              <a:t>BigInt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/>
              <a:t>b: </a:t>
            </a:r>
            <a:r>
              <a:rPr lang="en-US" dirty="0" err="1">
                <a:solidFill>
                  <a:srgbClr val="2FC2D9"/>
                </a:solidFill>
              </a:rPr>
              <a:t>bigint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100n</a:t>
            </a:r>
            <a:r>
              <a:rPr lang="en-US" dirty="0"/>
              <a:t>;</a:t>
            </a:r>
            <a:r>
              <a:rPr lang="en-US" dirty="0">
                <a:solidFill>
                  <a:srgbClr val="2FC2D9"/>
                </a:solidFill>
              </a:rPr>
              <a:t>	</a:t>
            </a:r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compilerOptions.target</a:t>
            </a:r>
            <a:r>
              <a:rPr lang="en-US" dirty="0">
                <a:solidFill>
                  <a:srgbClr val="A3C644"/>
                </a:solidFill>
              </a:rPr>
              <a:t>: “ES2020”</a:t>
            </a:r>
            <a:r>
              <a:rPr lang="en-US" dirty="0">
                <a:solidFill>
                  <a:srgbClr val="2FC2D9"/>
                </a:solidFill>
              </a:rPr>
              <a:t> </a:t>
            </a:r>
          </a:p>
          <a:p>
            <a:endParaRPr lang="en-US" dirty="0">
              <a:solidFill>
                <a:srgbClr val="2FC2D9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 </a:t>
            </a:r>
            <a:r>
              <a:rPr lang="en-US" dirty="0"/>
              <a:t>c: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100</a:t>
            </a:r>
            <a:r>
              <a:rPr lang="en-US" dirty="0"/>
              <a:t>;</a:t>
            </a:r>
          </a:p>
          <a:p>
            <a:r>
              <a:rPr lang="en-US" dirty="0"/>
              <a:t>c = a;	</a:t>
            </a:r>
            <a:r>
              <a:rPr lang="en-US" dirty="0">
                <a:solidFill>
                  <a:srgbClr val="A3C644"/>
                </a:solidFill>
              </a:rPr>
              <a:t>// error: Type '</a:t>
            </a:r>
            <a:r>
              <a:rPr lang="en-US" dirty="0" err="1">
                <a:solidFill>
                  <a:srgbClr val="A3C644"/>
                </a:solidFill>
              </a:rPr>
              <a:t>bigint</a:t>
            </a:r>
            <a:r>
              <a:rPr lang="en-US" dirty="0">
                <a:solidFill>
                  <a:srgbClr val="A3C644"/>
                </a:solidFill>
              </a:rPr>
              <a:t>' is not assignable to type 'number'.</a:t>
            </a:r>
          </a:p>
          <a:p>
            <a:r>
              <a:rPr lang="en-US" dirty="0"/>
              <a:t>b = c;  </a:t>
            </a:r>
            <a:r>
              <a:rPr lang="en-US" dirty="0">
                <a:solidFill>
                  <a:srgbClr val="A3C644"/>
                </a:solidFill>
              </a:rPr>
              <a:t>// error: Type 'number' is not assignable to type '</a:t>
            </a:r>
            <a:r>
              <a:rPr lang="en-US" dirty="0" err="1">
                <a:solidFill>
                  <a:srgbClr val="A3C644"/>
                </a:solidFill>
              </a:rPr>
              <a:t>bigint</a:t>
            </a:r>
            <a:r>
              <a:rPr lang="en-US" dirty="0">
                <a:solidFill>
                  <a:srgbClr val="A3C644"/>
                </a:solidFill>
              </a:rPr>
              <a:t>’.</a:t>
            </a:r>
          </a:p>
          <a:p>
            <a:r>
              <a:rPr lang="en-US" dirty="0"/>
              <a:t>b = a + </a:t>
            </a:r>
            <a:r>
              <a:rPr lang="en-US" dirty="0" err="1"/>
              <a:t>BigInt</a:t>
            </a:r>
            <a:r>
              <a:rPr lang="en-US" dirty="0"/>
              <a:t>(c);</a:t>
            </a:r>
            <a:r>
              <a:rPr lang="en-US" dirty="0">
                <a:solidFill>
                  <a:srgbClr val="A3C644"/>
                </a:solidFill>
              </a:rPr>
              <a:t> // 200n</a:t>
            </a:r>
          </a:p>
          <a:p>
            <a:r>
              <a:rPr lang="en-US" dirty="0" err="1">
                <a:solidFill>
                  <a:srgbClr val="2FC2D9"/>
                </a:solidFill>
              </a:rPr>
              <a:t>typeof</a:t>
            </a:r>
            <a:r>
              <a:rPr lang="en-US" dirty="0"/>
              <a:t> b; </a:t>
            </a:r>
            <a:r>
              <a:rPr lang="en-US" dirty="0">
                <a:solidFill>
                  <a:srgbClr val="A3C644"/>
                </a:solidFill>
              </a:rPr>
              <a:t>// '</a:t>
            </a:r>
            <a:r>
              <a:rPr lang="en-US" dirty="0" err="1">
                <a:solidFill>
                  <a:srgbClr val="A3C644"/>
                </a:solidFill>
              </a:rPr>
              <a:t>bigint</a:t>
            </a:r>
            <a:r>
              <a:rPr lang="en-US" dirty="0">
                <a:solidFill>
                  <a:srgbClr val="A3C644"/>
                </a:solidFill>
              </a:rPr>
              <a:t>'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endParaRPr lang="en-US" dirty="0">
              <a:solidFill>
                <a:srgbClr val="2FC2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1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strArray1: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[] = [</a:t>
            </a:r>
            <a:r>
              <a:rPr lang="en-US" dirty="0">
                <a:solidFill>
                  <a:srgbClr val="B22746"/>
                </a:solidFill>
              </a:rPr>
              <a:t>'here'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'are'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'strings'</a:t>
            </a:r>
            <a:r>
              <a:rPr lang="en-US" dirty="0"/>
              <a:t>];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strArray2: 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 = [</a:t>
            </a:r>
            <a:r>
              <a:rPr lang="en-US" dirty="0">
                <a:solidFill>
                  <a:srgbClr val="B22746"/>
                </a:solidFill>
              </a:rPr>
              <a:t>'more'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'strings'</a:t>
            </a:r>
            <a:r>
              <a:rPr lang="en-US" dirty="0"/>
              <a:t>,</a:t>
            </a:r>
            <a:r>
              <a:rPr lang="en-US" dirty="0">
                <a:solidFill>
                  <a:srgbClr val="B22746"/>
                </a:solidFill>
              </a:rPr>
              <a:t> 'here'</a:t>
            </a:r>
            <a:r>
              <a:rPr lang="en-US" dirty="0"/>
              <a:t>];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anyArray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[] = [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, </a:t>
            </a:r>
            <a:r>
              <a:rPr lang="en-US" dirty="0">
                <a:solidFill>
                  <a:srgbClr val="2FC2D9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'string’</a:t>
            </a:r>
            <a:r>
              <a:rPr lang="en-US" dirty="0"/>
              <a:t>];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numStrArray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Array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 = [</a:t>
            </a:r>
            <a:r>
              <a:rPr lang="en-US" dirty="0">
                <a:solidFill>
                  <a:srgbClr val="B22746"/>
                </a:solidFill>
              </a:rPr>
              <a:t>42</a:t>
            </a:r>
            <a:r>
              <a:rPr lang="en-US" dirty="0"/>
              <a:t>, </a:t>
            </a:r>
            <a:r>
              <a:rPr lang="en-US" dirty="0">
                <a:solidFill>
                  <a:srgbClr val="B22746"/>
                </a:solidFill>
              </a:rPr>
              <a:t>'string'</a:t>
            </a:r>
            <a:r>
              <a:rPr lang="en-US" dirty="0"/>
              <a:t>];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Accessed and used much like JavaScript</a:t>
            </a:r>
          </a:p>
          <a:p>
            <a:r>
              <a:rPr lang="en-US" dirty="0"/>
              <a:t>Can be declared two different ways</a:t>
            </a:r>
          </a:p>
          <a:p>
            <a:r>
              <a:rPr lang="en-US" dirty="0"/>
              <a:t>Declared as an array of “any” to store any type in the same array</a:t>
            </a:r>
          </a:p>
        </p:txBody>
      </p:sp>
    </p:spTree>
    <p:extLst>
      <p:ext uri="{BB962C8B-B14F-4D97-AF65-F5344CB8AC3E}">
        <p14:creationId xmlns:p14="http://schemas.microsoft.com/office/powerpoint/2010/main" val="6045281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ae5e3fcaba761755d57df2e42c17934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b4594bff6af0cbd56a8576da1062706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DOCID-2090759719-739</_dlc_DocId>
    <_dlc_DocIdUrl xmlns="8f17bd39-e2a2-416d-8579-9c5cbdeee658">
      <Url>https://epam.sharepoint.com/sites/CDP/front-enddevelopment/_layouts/15/DocIdRedir.aspx?ID=DOCID-2090759719-739</Url>
      <Description>DOCID-2090759719-739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2FE5800-678F-4319-AA8E-C704A4535E91}"/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0394794-698A-4992-8804-78FE3FD371C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21989</TotalTime>
  <Words>2315</Words>
  <Application>Microsoft Office PowerPoint</Application>
  <PresentationFormat>On-screen Show (16:9)</PresentationFormat>
  <Paragraphs>345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Consolas</vt:lpstr>
      <vt:lpstr>Lucida Grande</vt:lpstr>
      <vt:lpstr>Segoe UI Web (West European)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In-Depth by Vitaliy Zhyrytskyy (part 2 of 9)</dc:title>
  <dc:creator>orgmarketingbrandbaselineteam@epam.com</dc:creator>
  <cp:lastModifiedBy>Vitaliy Zhyrytskyy</cp:lastModifiedBy>
  <cp:revision>1198</cp:revision>
  <cp:lastPrinted>2014-07-09T13:30:36Z</cp:lastPrinted>
  <dcterms:created xsi:type="dcterms:W3CDTF">2014-07-08T13:27:24Z</dcterms:created>
  <dcterms:modified xsi:type="dcterms:W3CDTF">2021-08-23T11:06:43Z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8;#RUS|00de05cc-11d3-4dba-84f7-e6aab076d0bb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7d49de41-bd41-45a1-9230-e82c9a945c35</vt:lpwstr>
  </property>
</Properties>
</file>