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9"/>
  </p:notesMasterIdLst>
  <p:handoutMasterIdLst>
    <p:handoutMasterId r:id="rId30"/>
  </p:handoutMasterIdLst>
  <p:sldIdLst>
    <p:sldId id="448" r:id="rId5"/>
    <p:sldId id="482" r:id="rId6"/>
    <p:sldId id="488" r:id="rId7"/>
    <p:sldId id="510" r:id="rId8"/>
    <p:sldId id="489" r:id="rId9"/>
    <p:sldId id="475" r:id="rId10"/>
    <p:sldId id="494" r:id="rId11"/>
    <p:sldId id="495" r:id="rId12"/>
    <p:sldId id="507" r:id="rId13"/>
    <p:sldId id="497" r:id="rId14"/>
    <p:sldId id="498" r:id="rId15"/>
    <p:sldId id="499" r:id="rId16"/>
    <p:sldId id="512" r:id="rId17"/>
    <p:sldId id="508" r:id="rId18"/>
    <p:sldId id="501" r:id="rId19"/>
    <p:sldId id="505" r:id="rId20"/>
    <p:sldId id="509" r:id="rId21"/>
    <p:sldId id="515" r:id="rId22"/>
    <p:sldId id="516" r:id="rId23"/>
    <p:sldId id="517" r:id="rId24"/>
    <p:sldId id="519" r:id="rId25"/>
    <p:sldId id="520" r:id="rId26"/>
    <p:sldId id="523" r:id="rId27"/>
    <p:sldId id="481" r:id="rId2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82"/>
          </p14:sldIdLst>
        </p14:section>
        <p14:section name="Functions in TypeScript and JavaScript" id="{EE1C4F81-6875-4986-8A82-E521189152A5}">
          <p14:sldIdLst>
            <p14:sldId id="488"/>
            <p14:sldId id="510"/>
          </p14:sldIdLst>
        </p14:section>
        <p14:section name="Parameter Types and Return Types" id="{A0316966-1EF5-4CC6-ABE3-5669A4D63ACD}">
          <p14:sldIdLst>
            <p14:sldId id="489"/>
            <p14:sldId id="475"/>
          </p14:sldIdLst>
        </p14:section>
        <p14:section name="Arrow Functions" id="{3E803678-3AA5-4225-AF0C-F065F0DF806B}">
          <p14:sldIdLst/>
        </p14:section>
        <p14:section name="Function Types" id="{CADC1AA0-B9C5-437A-8611-E1CB42457906}">
          <p14:sldIdLst>
            <p14:sldId id="494"/>
            <p14:sldId id="495"/>
            <p14:sldId id="507"/>
          </p14:sldIdLst>
        </p14:section>
        <p14:section name="Parameters: optional, default, rest" id="{D4235B01-2872-400A-B4B9-030ABEA7300D}">
          <p14:sldIdLst>
            <p14:sldId id="497"/>
            <p14:sldId id="498"/>
            <p14:sldId id="499"/>
            <p14:sldId id="512"/>
            <p14:sldId id="508"/>
          </p14:sldIdLst>
        </p14:section>
        <p14:section name="Overloaded Functions" id="{18BEDA3D-ED75-47F9-984B-46DA3A3604FB}">
          <p14:sldIdLst>
            <p14:sldId id="501"/>
            <p14:sldId id="505"/>
            <p14:sldId id="509"/>
          </p14:sldIdLst>
        </p14:section>
        <p14:section name="Assetion Functions" id="{AE7B4C86-AC84-4E09-89A7-C04E57314628}">
          <p14:sldIdLst>
            <p14:sldId id="515"/>
            <p14:sldId id="516"/>
            <p14:sldId id="517"/>
            <p14:sldId id="519"/>
            <p14:sldId id="520"/>
            <p14:sldId id="523"/>
          </p14:sldIdLst>
        </p14:section>
        <p14:section name="Summary" id="{7BF34D78-7CCA-42FB-8DA7-DD4AD43E0AC5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A3C644"/>
    <a:srgbClr val="7F993A"/>
    <a:srgbClr val="1A9CB0"/>
    <a:srgbClr val="666666"/>
    <a:srgbClr val="464547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2" autoAdjust="0"/>
    <p:restoredTop sz="96388" autoAdjust="0"/>
  </p:normalViewPr>
  <p:slideViewPr>
    <p:cSldViewPr snapToGrid="0">
      <p:cViewPr varScale="1">
        <p:scale>
          <a:sx n="110" d="100"/>
          <a:sy n="110" d="100"/>
        </p:scale>
        <p:origin x="115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23915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3539836"/>
            <a:ext cx="8339328" cy="11845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85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71" r:id="rId7"/>
    <p:sldLayoutId id="2147483753" r:id="rId8"/>
    <p:sldLayoutId id="2147483767" r:id="rId9"/>
    <p:sldLayoutId id="2147483711" r:id="rId10"/>
    <p:sldLayoutId id="2147483749" r:id="rId11"/>
    <p:sldLayoutId id="2147483770" r:id="rId12"/>
    <p:sldLayoutId id="2147483772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346249"/>
          </a:xfrm>
        </p:spPr>
        <p:txBody>
          <a:bodyPr/>
          <a:lstStyle/>
          <a:p>
            <a:r>
              <a:rPr lang="en-US" sz="1800" dirty="0"/>
              <a:t>Functions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Parameters: optional, default, rest</a:t>
            </a:r>
          </a:p>
        </p:txBody>
      </p:sp>
    </p:spTree>
    <p:extLst>
      <p:ext uri="{BB962C8B-B14F-4D97-AF65-F5344CB8AC3E}">
        <p14:creationId xmlns:p14="http://schemas.microsoft.com/office/powerpoint/2010/main" val="21748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Optional and Default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createBook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publishDate</a:t>
            </a:r>
            <a:r>
              <a:rPr lang="en-US" dirty="0"/>
              <a:t>?: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 {}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getBookByTitle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'CSS Secrets'</a:t>
            </a:r>
            <a:r>
              <a:rPr lang="en-US" dirty="0"/>
              <a:t>) {}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getBookByTitle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err="1"/>
              <a:t>getMostPopularBook</a:t>
            </a:r>
            <a:r>
              <a:rPr lang="en-US" dirty="0"/>
              <a:t>()) {}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createBook</a:t>
            </a:r>
            <a:r>
              <a:rPr lang="en-US" dirty="0"/>
              <a:t>(title = </a:t>
            </a:r>
            <a:r>
              <a:rPr lang="en-US" dirty="0">
                <a:solidFill>
                  <a:srgbClr val="B22746"/>
                </a:solidFill>
              </a:rPr>
              <a:t>'TypeScript'</a:t>
            </a:r>
            <a:r>
              <a:rPr lang="en-US" dirty="0"/>
              <a:t>, author: 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) {}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Optional parameters denotes with “?” after parameter name</a:t>
            </a:r>
          </a:p>
          <a:p>
            <a:r>
              <a:rPr lang="en-US" dirty="0"/>
              <a:t>Must appear after all required parameters</a:t>
            </a:r>
          </a:p>
          <a:p>
            <a:r>
              <a:rPr lang="en-US" dirty="0"/>
              <a:t>Default parameters  may be set to a literal value or an expression</a:t>
            </a:r>
          </a:p>
          <a:p>
            <a:r>
              <a:rPr lang="en-US" dirty="0"/>
              <a:t>Pass undefined for default-initialize parameter before a required parameter</a:t>
            </a:r>
          </a:p>
        </p:txBody>
      </p:sp>
    </p:spTree>
    <p:extLst>
      <p:ext uri="{BB962C8B-B14F-4D97-AF65-F5344CB8AC3E}">
        <p14:creationId xmlns:p14="http://schemas.microsoft.com/office/powerpoint/2010/main" val="39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getReadingBookList</a:t>
            </a:r>
            <a:r>
              <a:rPr lang="en-US" dirty="0"/>
              <a:t>(name: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…</a:t>
            </a:r>
            <a:r>
              <a:rPr lang="en-US" dirty="0" err="1"/>
              <a:t>booksIDs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[]) {}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books = </a:t>
            </a:r>
            <a:r>
              <a:rPr lang="en-US" dirty="0" err="1"/>
              <a:t>getReadingBookList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'Anna'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books = </a:t>
            </a:r>
            <a:r>
              <a:rPr lang="en-US" dirty="0" err="1"/>
              <a:t>getReadingBookList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'Anna'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2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5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books = </a:t>
            </a:r>
            <a:r>
              <a:rPr lang="en-US" dirty="0" err="1"/>
              <a:t>getReadingBookList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'Boris'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2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5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12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32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Rest parameters are treated as a boundless number of optional parameters.</a:t>
            </a:r>
          </a:p>
          <a:p>
            <a:r>
              <a:rPr lang="en-US" dirty="0"/>
              <a:t>Collects a group of parameters into a single array</a:t>
            </a:r>
          </a:p>
          <a:p>
            <a:r>
              <a:rPr lang="en-US" dirty="0"/>
              <a:t>Denoted with an ellipsis prefix on last parameter</a:t>
            </a:r>
          </a:p>
        </p:txBody>
      </p:sp>
    </p:spTree>
    <p:extLst>
      <p:ext uri="{BB962C8B-B14F-4D97-AF65-F5344CB8AC3E}">
        <p14:creationId xmlns:p14="http://schemas.microsoft.com/office/powerpoint/2010/main" val="85174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Tuples in 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8339328" cy="3619388"/>
          </a:xfrm>
        </p:spPr>
        <p:txBody>
          <a:bodyPr>
            <a:normAutofit fontScale="85000" lnSpcReduction="20000"/>
          </a:bodyPr>
          <a:lstStyle/>
          <a:p>
            <a:r>
              <a:rPr lang="en-US" sz="1500" dirty="0">
                <a:solidFill>
                  <a:srgbClr val="2FC2D9"/>
                </a:solidFill>
              </a:rPr>
              <a:t>function</a:t>
            </a:r>
            <a:r>
              <a:rPr lang="en-US" sz="1500" dirty="0"/>
              <a:t> </a:t>
            </a:r>
            <a:r>
              <a:rPr lang="en-US" sz="1500" dirty="0" err="1"/>
              <a:t>getReadingBookList</a:t>
            </a:r>
            <a:r>
              <a:rPr lang="en-US" sz="1500" dirty="0"/>
              <a:t>(...</a:t>
            </a:r>
            <a:r>
              <a:rPr lang="en-US" sz="1500" dirty="0" err="1"/>
              <a:t>args</a:t>
            </a:r>
            <a:r>
              <a:rPr lang="en-US" sz="1500" dirty="0"/>
              <a:t>: [</a:t>
            </a:r>
            <a:r>
              <a:rPr lang="en-US" sz="1500" dirty="0">
                <a:solidFill>
                  <a:srgbClr val="2FC2D9"/>
                </a:solidFill>
              </a:rPr>
              <a:t>string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2FC2D9"/>
                </a:solidFill>
              </a:rPr>
              <a:t>number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rgbClr val="2FC2D9"/>
                </a:solidFill>
              </a:rPr>
              <a:t>boolean</a:t>
            </a:r>
            <a:r>
              <a:rPr lang="en-US" sz="1500" dirty="0"/>
              <a:t>]) {</a:t>
            </a:r>
          </a:p>
          <a:p>
            <a:r>
              <a:rPr lang="en-US" sz="1500" dirty="0"/>
              <a:t>	console.log(</a:t>
            </a:r>
            <a:r>
              <a:rPr lang="sv-SE" sz="1500" dirty="0"/>
              <a:t>args[</a:t>
            </a:r>
            <a:r>
              <a:rPr lang="sv-SE" sz="1500" dirty="0">
                <a:solidFill>
                  <a:srgbClr val="B22746"/>
                </a:solidFill>
              </a:rPr>
              <a:t>0</a:t>
            </a:r>
            <a:r>
              <a:rPr lang="sv-SE" sz="1500" dirty="0"/>
              <a:t>], args[</a:t>
            </a:r>
            <a:r>
              <a:rPr lang="sv-SE" sz="1500" dirty="0">
                <a:solidFill>
                  <a:srgbClr val="B22746"/>
                </a:solidFill>
              </a:rPr>
              <a:t>1</a:t>
            </a:r>
            <a:r>
              <a:rPr lang="sv-SE" sz="1500" dirty="0"/>
              <a:t>], args[</a:t>
            </a:r>
            <a:r>
              <a:rPr lang="sv-SE" sz="1500" dirty="0">
                <a:solidFill>
                  <a:srgbClr val="B22746"/>
                </a:solidFill>
              </a:rPr>
              <a:t>2</a:t>
            </a:r>
            <a:r>
              <a:rPr lang="sv-SE" sz="1500" dirty="0"/>
              <a:t>]</a:t>
            </a:r>
            <a:r>
              <a:rPr lang="en-US" sz="1500" dirty="0"/>
              <a:t>);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>
                <a:solidFill>
                  <a:srgbClr val="A3C644"/>
                </a:solidFill>
              </a:rPr>
              <a:t>// the same</a:t>
            </a:r>
          </a:p>
          <a:p>
            <a:r>
              <a:rPr lang="en-US" sz="1500" dirty="0">
                <a:solidFill>
                  <a:srgbClr val="2FC2D9"/>
                </a:solidFill>
              </a:rPr>
              <a:t>function</a:t>
            </a:r>
            <a:r>
              <a:rPr lang="en-US" sz="1500" dirty="0"/>
              <a:t> </a:t>
            </a:r>
            <a:r>
              <a:rPr lang="en-US" sz="1500" dirty="0" err="1"/>
              <a:t>getReadingBookList</a:t>
            </a:r>
            <a:r>
              <a:rPr lang="en-US" sz="1500" dirty="0"/>
              <a:t>(args_0: </a:t>
            </a:r>
            <a:r>
              <a:rPr lang="en-US" sz="1500" dirty="0">
                <a:solidFill>
                  <a:srgbClr val="2FC2D9"/>
                </a:solidFill>
              </a:rPr>
              <a:t>string</a:t>
            </a:r>
            <a:r>
              <a:rPr lang="en-US" sz="1500" dirty="0"/>
              <a:t>, args_1: </a:t>
            </a:r>
            <a:r>
              <a:rPr lang="en-US" sz="1500" dirty="0">
                <a:solidFill>
                  <a:srgbClr val="2FC2D9"/>
                </a:solidFill>
              </a:rPr>
              <a:t>number</a:t>
            </a:r>
            <a:r>
              <a:rPr lang="en-US" sz="1500" dirty="0"/>
              <a:t>, args_2: </a:t>
            </a:r>
            <a:r>
              <a:rPr lang="en-US" sz="1500" dirty="0" err="1">
                <a:solidFill>
                  <a:srgbClr val="2FC2D9"/>
                </a:solidFill>
              </a:rPr>
              <a:t>boolean</a:t>
            </a:r>
            <a:r>
              <a:rPr lang="en-US" sz="1500" dirty="0"/>
              <a:t>) {</a:t>
            </a:r>
          </a:p>
          <a:p>
            <a:r>
              <a:rPr lang="en-US" sz="1500" dirty="0"/>
              <a:t>	console.log(</a:t>
            </a:r>
            <a:r>
              <a:rPr lang="sv-SE" sz="1500"/>
              <a:t>args_0, args_1, args_2</a:t>
            </a:r>
            <a:r>
              <a:rPr lang="en-US" sz="1500" dirty="0"/>
              <a:t>);</a:t>
            </a:r>
          </a:p>
          <a:p>
            <a:r>
              <a:rPr lang="en-US" sz="1500" dirty="0"/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: [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,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] = [</a:t>
            </a:r>
            <a:r>
              <a:rPr lang="en-US" dirty="0">
                <a:solidFill>
                  <a:srgbClr val="B22746"/>
                </a:solidFill>
              </a:rPr>
              <a:t>'Anna'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];</a:t>
            </a:r>
          </a:p>
          <a:p>
            <a:r>
              <a:rPr lang="en-US" dirty="0" err="1"/>
              <a:t>getReadingBookList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		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getReadingBookList</a:t>
            </a:r>
            <a:r>
              <a:rPr lang="en-US" dirty="0"/>
              <a:t>(...</a:t>
            </a:r>
            <a:r>
              <a:rPr lang="en-US" dirty="0" err="1"/>
              <a:t>args</a:t>
            </a:r>
            <a:r>
              <a:rPr lang="en-US" dirty="0"/>
              <a:t>);				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getReadingBookList</a:t>
            </a:r>
            <a:r>
              <a:rPr lang="en-US" dirty="0"/>
              <a:t>(</a:t>
            </a:r>
            <a:r>
              <a:rPr lang="sv-SE" dirty="0"/>
              <a:t>args[</a:t>
            </a:r>
            <a:r>
              <a:rPr lang="sv-SE" dirty="0">
                <a:solidFill>
                  <a:srgbClr val="B22746"/>
                </a:solidFill>
              </a:rPr>
              <a:t>0</a:t>
            </a:r>
            <a:r>
              <a:rPr lang="sv-SE" dirty="0"/>
              <a:t>], args[</a:t>
            </a:r>
            <a:r>
              <a:rPr lang="sv-SE" dirty="0">
                <a:solidFill>
                  <a:srgbClr val="B22746"/>
                </a:solidFill>
              </a:rPr>
              <a:t>1</a:t>
            </a:r>
            <a:r>
              <a:rPr lang="sv-SE" dirty="0"/>
              <a:t>], args[</a:t>
            </a:r>
            <a:r>
              <a:rPr lang="sv-SE" dirty="0">
                <a:solidFill>
                  <a:srgbClr val="B22746"/>
                </a:solidFill>
              </a:rPr>
              <a:t>2</a:t>
            </a:r>
            <a:r>
              <a:rPr lang="sv-SE" dirty="0"/>
              <a:t>]</a:t>
            </a:r>
            <a:r>
              <a:rPr lang="en-US" dirty="0"/>
              <a:t>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7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03.02:</a:t>
            </a:r>
            <a:r>
              <a:rPr lang="ru-RU" cap="none" dirty="0"/>
              <a:t> </a:t>
            </a:r>
            <a:r>
              <a:rPr lang="en-US" cap="none" dirty="0"/>
              <a:t>Optional, Default and Rest Parameters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03.02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</a:p>
        </p:txBody>
      </p:sp>
    </p:spTree>
    <p:extLst>
      <p:ext uri="{BB962C8B-B14F-4D97-AF65-F5344CB8AC3E}">
        <p14:creationId xmlns:p14="http://schemas.microsoft.com/office/powerpoint/2010/main" val="15777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Function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getTitles</a:t>
            </a:r>
            <a:r>
              <a:rPr lang="en-US" dirty="0"/>
              <a:t>(author: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[];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getTitles</a:t>
            </a:r>
            <a:r>
              <a:rPr lang="en-US" dirty="0"/>
              <a:t>(available: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[];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getTitles</a:t>
            </a:r>
            <a:r>
              <a:rPr lang="en-US" dirty="0"/>
              <a:t>(</a:t>
            </a:r>
            <a:r>
              <a:rPr lang="en-US" dirty="0" err="1"/>
              <a:t>bookProperty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foundTitles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/>
              <a:t> </a:t>
            </a:r>
            <a:r>
              <a:rPr lang="en-US" dirty="0" err="1"/>
              <a:t>bookProperty</a:t>
            </a:r>
            <a:r>
              <a:rPr lang="en-US" dirty="0"/>
              <a:t> ===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A3C644"/>
                </a:solidFill>
              </a:rPr>
              <a:t>// get books by author, add to </a:t>
            </a:r>
            <a:r>
              <a:rPr lang="en-US" dirty="0" err="1">
                <a:solidFill>
                  <a:srgbClr val="A3C644"/>
                </a:solidFill>
              </a:rPr>
              <a:t>foundTitles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/>
              <a:t> </a:t>
            </a:r>
            <a:r>
              <a:rPr lang="en-US" dirty="0" err="1"/>
              <a:t>bookProperty</a:t>
            </a:r>
            <a:r>
              <a:rPr lang="en-US" dirty="0"/>
              <a:t> === 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err="1">
                <a:solidFill>
                  <a:srgbClr val="B22746"/>
                </a:solidFill>
              </a:rPr>
              <a:t>boolean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A3C644"/>
                </a:solidFill>
              </a:rPr>
              <a:t>// get books by availability, add to </a:t>
            </a:r>
            <a:r>
              <a:rPr lang="en-US" dirty="0" err="1">
                <a:solidFill>
                  <a:srgbClr val="A3C644"/>
                </a:solidFill>
              </a:rPr>
              <a:t>foundTitles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foundTitles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25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03.03:</a:t>
            </a:r>
            <a:r>
              <a:rPr lang="ru-RU" cap="none" dirty="0"/>
              <a:t> </a:t>
            </a:r>
            <a:r>
              <a:rPr lang="en-US" cap="none" dirty="0"/>
              <a:t>Function Overloading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03.03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2097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Something w/ Title Pattern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doSmthWithTitle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2FC2D9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/>
              <a:t> title !==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2FC2D9"/>
                </a:solidFill>
              </a:rPr>
              <a:t>throw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TypeError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'title should have been a string'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  return</a:t>
            </a:r>
            <a:r>
              <a:rPr lang="en-US" dirty="0"/>
              <a:t> </a:t>
            </a:r>
            <a:r>
              <a:rPr lang="en-US" dirty="0" err="1"/>
              <a:t>title.</a:t>
            </a:r>
            <a:r>
              <a:rPr lang="en-US" dirty="0" err="1">
                <a:solidFill>
                  <a:srgbClr val="FF0000"/>
                </a:solidFill>
              </a:rPr>
              <a:t>toUppercase</a:t>
            </a:r>
            <a:r>
              <a:rPr lang="en-US" dirty="0"/>
              <a:t>();	</a:t>
            </a:r>
            <a:r>
              <a:rPr lang="en-US" dirty="0">
                <a:solidFill>
                  <a:srgbClr val="7F993A"/>
                </a:solidFill>
              </a:rPr>
              <a:t>// Error caught! title is a string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3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82637" y="1298876"/>
            <a:ext cx="4467021" cy="348437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Functions in TypeScript and JavaScript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2637" y="1828344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Parameter Types and Return Types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082637" y="2357812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Function Types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9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2637" y="2887280"/>
            <a:ext cx="5455763" cy="348437"/>
            <a:chOff x="448467" y="3451955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Parameters: optional, default, rest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082637" y="3416748"/>
            <a:ext cx="5455763" cy="348437"/>
            <a:chOff x="448467" y="3451955"/>
            <a:chExt cx="7274350" cy="464582"/>
          </a:xfrm>
        </p:grpSpPr>
        <p:sp>
          <p:nvSpPr>
            <p:cNvPr id="31" name="TextBox 30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Overloaded Functions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13BF8C-DFC1-4434-813D-1F0A77768902}"/>
              </a:ext>
            </a:extLst>
          </p:cNvPr>
          <p:cNvGrpSpPr/>
          <p:nvPr/>
        </p:nvGrpSpPr>
        <p:grpSpPr>
          <a:xfrm>
            <a:off x="3082637" y="3946216"/>
            <a:ext cx="5455763" cy="348437"/>
            <a:chOff x="448467" y="3451955"/>
            <a:chExt cx="7274350" cy="4645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358384-A429-4571-9B51-6887A25D362B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Assertion Functions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32BF8FA-734D-4B0E-B29B-E1C13079340A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171C29-2149-4E26-84B9-E71F2440D907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CAD98C-8BD3-4585-8193-3E04FEA397C0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Something w/ Title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checkIfString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): void {</a:t>
            </a:r>
          </a:p>
          <a:p>
            <a:r>
              <a:rPr lang="en-US" dirty="0">
                <a:solidFill>
                  <a:srgbClr val="2FC2D9"/>
                </a:solidFill>
              </a:rPr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/>
              <a:t> title !==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) {</a:t>
            </a:r>
          </a:p>
          <a:p>
            <a:r>
              <a:rPr lang="en-US" dirty="0"/>
              <a:t>   	</a:t>
            </a:r>
            <a:r>
              <a:rPr lang="en-US" dirty="0">
                <a:solidFill>
                  <a:srgbClr val="2FC2D9"/>
                </a:solidFill>
              </a:rPr>
              <a:t>throw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TypeError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'title should have been a string'</a:t>
            </a:r>
            <a:r>
              <a:rPr lang="en-US" dirty="0"/>
              <a:t>);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}</a:t>
            </a:r>
          </a:p>
          <a:p>
            <a:endParaRPr lang="en-US" dirty="0">
              <a:solidFill>
                <a:srgbClr val="2FC2D9"/>
              </a:solidFill>
            </a:endParaRPr>
          </a:p>
          <a:p>
            <a:endParaRPr lang="en-US" dirty="0">
              <a:solidFill>
                <a:srgbClr val="2FC2D9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doSmthWithTitle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checkIfString</a:t>
            </a:r>
            <a:r>
              <a:rPr lang="en-US" dirty="0"/>
              <a:t>(title);		</a:t>
            </a:r>
            <a:r>
              <a:rPr lang="en-US" dirty="0">
                <a:solidFill>
                  <a:srgbClr val="A3C644"/>
                </a:solidFill>
              </a:rPr>
              <a:t>// &lt;-- move condition to the function above</a:t>
            </a:r>
          </a:p>
          <a:p>
            <a:r>
              <a:rPr lang="en-US" dirty="0">
                <a:solidFill>
                  <a:srgbClr val="2FC2D9"/>
                </a:solidFill>
              </a:rPr>
              <a:t>  return</a:t>
            </a:r>
            <a:r>
              <a:rPr lang="en-US" dirty="0"/>
              <a:t> </a:t>
            </a:r>
            <a:r>
              <a:rPr lang="en-US" dirty="0" err="1"/>
              <a:t>title.</a:t>
            </a:r>
            <a:r>
              <a:rPr lang="en-US" dirty="0" err="1">
                <a:solidFill>
                  <a:srgbClr val="FF0000"/>
                </a:solidFill>
              </a:rPr>
              <a:t>toUppercase</a:t>
            </a:r>
            <a:r>
              <a:rPr lang="en-US" dirty="0"/>
              <a:t>();	</a:t>
            </a:r>
            <a:r>
              <a:rPr lang="en-US" dirty="0">
                <a:solidFill>
                  <a:srgbClr val="7F993A"/>
                </a:solidFill>
              </a:rPr>
              <a:t>// !!! Error DIDN’T caught! title is an any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700" dirty="0">
                <a:solidFill>
                  <a:srgbClr val="2FC2D9"/>
                </a:solidFill>
              </a:rPr>
              <a:t>function</a:t>
            </a:r>
            <a:r>
              <a:rPr lang="en-US" sz="1700" dirty="0"/>
              <a:t> </a:t>
            </a:r>
            <a:r>
              <a:rPr lang="en-US" sz="1700" dirty="0" err="1"/>
              <a:t>assertCondition</a:t>
            </a:r>
            <a:r>
              <a:rPr lang="en-US" sz="1700" dirty="0"/>
              <a:t>(condition: </a:t>
            </a:r>
            <a:r>
              <a:rPr lang="en-US" sz="1700" dirty="0">
                <a:solidFill>
                  <a:srgbClr val="2FC2D9"/>
                </a:solidFill>
              </a:rPr>
              <a:t>any</a:t>
            </a:r>
            <a:r>
              <a:rPr lang="en-US" sz="1700" dirty="0"/>
              <a:t>): </a:t>
            </a:r>
            <a:r>
              <a:rPr lang="en-US" sz="1700" b="1" dirty="0">
                <a:solidFill>
                  <a:srgbClr val="002060"/>
                </a:solidFill>
              </a:rPr>
              <a:t>asserts condition </a:t>
            </a:r>
            <a:r>
              <a:rPr lang="en-US" sz="1700" dirty="0"/>
              <a:t>{</a:t>
            </a:r>
          </a:p>
          <a:p>
            <a:r>
              <a:rPr lang="en-US" sz="1700" dirty="0"/>
              <a:t>  </a:t>
            </a:r>
            <a:r>
              <a:rPr lang="en-US" sz="1700" dirty="0">
                <a:solidFill>
                  <a:srgbClr val="2FC2D9"/>
                </a:solidFill>
              </a:rPr>
              <a:t>if</a:t>
            </a:r>
            <a:r>
              <a:rPr lang="en-US" sz="1700" dirty="0"/>
              <a:t> (!condition) {</a:t>
            </a:r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2FC2D9"/>
                </a:solidFill>
              </a:rPr>
              <a:t>throw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2FC2D9"/>
                </a:solidFill>
              </a:rPr>
              <a:t>new</a:t>
            </a:r>
            <a:r>
              <a:rPr lang="en-US" sz="1700" dirty="0"/>
              <a:t> </a:t>
            </a:r>
            <a:r>
              <a:rPr lang="en-US" sz="1700" dirty="0" err="1"/>
              <a:t>TypeError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B22746"/>
                </a:solidFill>
              </a:rPr>
              <a:t>'value should have been a string.'</a:t>
            </a:r>
            <a:r>
              <a:rPr lang="en-US" sz="1700" dirty="0"/>
              <a:t>);</a:t>
            </a:r>
          </a:p>
          <a:p>
            <a:r>
              <a:rPr lang="en-US" sz="1700" dirty="0"/>
              <a:t>  }</a:t>
            </a:r>
          </a:p>
          <a:p>
            <a:r>
              <a:rPr lang="en-US" sz="1700" dirty="0"/>
              <a:t>}</a:t>
            </a:r>
          </a:p>
          <a:p>
            <a:endParaRPr lang="en-US" sz="1700" dirty="0">
              <a:solidFill>
                <a:srgbClr val="2FC2D9"/>
              </a:solidFill>
            </a:endParaRPr>
          </a:p>
          <a:p>
            <a:r>
              <a:rPr lang="en-US" sz="1700" dirty="0">
                <a:solidFill>
                  <a:srgbClr val="2FC2D9"/>
                </a:solidFill>
              </a:rPr>
              <a:t>function</a:t>
            </a:r>
            <a:r>
              <a:rPr lang="en-US" sz="1700" dirty="0"/>
              <a:t> </a:t>
            </a:r>
            <a:r>
              <a:rPr lang="en-US" sz="1700" dirty="0" err="1"/>
              <a:t>doSmthWithTitle</a:t>
            </a:r>
            <a:r>
              <a:rPr lang="en-US" sz="1700" dirty="0"/>
              <a:t>(title: </a:t>
            </a:r>
            <a:r>
              <a:rPr lang="en-US" sz="1700" dirty="0">
                <a:solidFill>
                  <a:srgbClr val="2FC2D9"/>
                </a:solidFill>
              </a:rPr>
              <a:t>any</a:t>
            </a:r>
            <a:r>
              <a:rPr lang="en-US" sz="1700" dirty="0"/>
              <a:t>) {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assertCondition</a:t>
            </a:r>
            <a:r>
              <a:rPr lang="en-US" sz="1700" dirty="0"/>
              <a:t>(</a:t>
            </a:r>
            <a:r>
              <a:rPr lang="en-US" sz="1700" dirty="0" err="1">
                <a:solidFill>
                  <a:srgbClr val="2FC2D9"/>
                </a:solidFill>
              </a:rPr>
              <a:t>typeof</a:t>
            </a:r>
            <a:r>
              <a:rPr lang="en-US" sz="1700" dirty="0"/>
              <a:t> title === </a:t>
            </a:r>
            <a:r>
              <a:rPr lang="en-US" sz="1700" dirty="0">
                <a:solidFill>
                  <a:srgbClr val="B22746"/>
                </a:solidFill>
              </a:rPr>
              <a:t>'string'</a:t>
            </a:r>
            <a:r>
              <a:rPr lang="en-US" sz="1700" dirty="0"/>
              <a:t>);</a:t>
            </a:r>
            <a:endParaRPr lang="en-US" sz="1700" dirty="0">
              <a:solidFill>
                <a:srgbClr val="A3C644"/>
              </a:solidFill>
            </a:endParaRPr>
          </a:p>
          <a:p>
            <a:r>
              <a:rPr lang="en-US" sz="1700" dirty="0">
                <a:solidFill>
                  <a:srgbClr val="2FC2D9"/>
                </a:solidFill>
              </a:rPr>
              <a:t>  return</a:t>
            </a:r>
            <a:r>
              <a:rPr lang="en-US" sz="1700" dirty="0"/>
              <a:t> </a:t>
            </a:r>
            <a:r>
              <a:rPr lang="en-US" sz="1700" dirty="0" err="1"/>
              <a:t>title.</a:t>
            </a:r>
            <a:r>
              <a:rPr lang="en-US" sz="1700" dirty="0" err="1">
                <a:solidFill>
                  <a:srgbClr val="FF0000"/>
                </a:solidFill>
              </a:rPr>
              <a:t>toUppercase</a:t>
            </a:r>
            <a:r>
              <a:rPr lang="en-US" sz="1700" dirty="0"/>
              <a:t>();	</a:t>
            </a:r>
            <a:r>
              <a:rPr lang="en-US" sz="1700" dirty="0">
                <a:solidFill>
                  <a:srgbClr val="7F993A"/>
                </a:solidFill>
              </a:rPr>
              <a:t>// !!! Error caught! title is a string</a:t>
            </a:r>
          </a:p>
          <a:p>
            <a:r>
              <a:rPr lang="en-US" sz="17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0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700" dirty="0">
                <a:solidFill>
                  <a:srgbClr val="2FC2D9"/>
                </a:solidFill>
              </a:rPr>
              <a:t>function</a:t>
            </a:r>
            <a:r>
              <a:rPr lang="en-US" sz="1700" dirty="0"/>
              <a:t> </a:t>
            </a:r>
            <a:r>
              <a:rPr lang="en-US" sz="1700" dirty="0" err="1"/>
              <a:t>assertValue</a:t>
            </a:r>
            <a:r>
              <a:rPr lang="en-US" sz="1700" dirty="0"/>
              <a:t>(</a:t>
            </a:r>
            <a:r>
              <a:rPr lang="en-US" sz="1700" dirty="0" err="1"/>
              <a:t>val</a:t>
            </a:r>
            <a:r>
              <a:rPr lang="en-US" sz="1700" dirty="0"/>
              <a:t>: </a:t>
            </a:r>
            <a:r>
              <a:rPr lang="en-US" sz="1700" dirty="0">
                <a:solidFill>
                  <a:srgbClr val="2FC2D9"/>
                </a:solidFill>
              </a:rPr>
              <a:t>any</a:t>
            </a:r>
            <a:r>
              <a:rPr lang="en-US" sz="1700" dirty="0"/>
              <a:t>): </a:t>
            </a:r>
            <a:r>
              <a:rPr lang="en-US" sz="1700" b="1" dirty="0">
                <a:solidFill>
                  <a:srgbClr val="002060"/>
                </a:solidFill>
              </a:rPr>
              <a:t>asserts </a:t>
            </a:r>
            <a:r>
              <a:rPr lang="en-US" sz="1700" b="1" dirty="0" err="1">
                <a:solidFill>
                  <a:srgbClr val="002060"/>
                </a:solidFill>
              </a:rPr>
              <a:t>val</a:t>
            </a:r>
            <a:r>
              <a:rPr lang="en-US" sz="1700" b="1" dirty="0">
                <a:solidFill>
                  <a:srgbClr val="002060"/>
                </a:solidFill>
              </a:rPr>
              <a:t> is string </a:t>
            </a:r>
            <a:r>
              <a:rPr lang="en-US" sz="1700" dirty="0"/>
              <a:t>{</a:t>
            </a:r>
          </a:p>
          <a:p>
            <a:r>
              <a:rPr lang="en-US" sz="1700" dirty="0"/>
              <a:t>  </a:t>
            </a:r>
            <a:r>
              <a:rPr lang="en-US" sz="1700" dirty="0">
                <a:solidFill>
                  <a:srgbClr val="2FC2D9"/>
                </a:solidFill>
              </a:rPr>
              <a:t>if</a:t>
            </a:r>
            <a:r>
              <a:rPr lang="en-US" sz="1700" dirty="0"/>
              <a:t> (</a:t>
            </a:r>
            <a:r>
              <a:rPr lang="en-US" sz="1700" dirty="0" err="1">
                <a:solidFill>
                  <a:srgbClr val="2FC2D9"/>
                </a:solidFill>
              </a:rPr>
              <a:t>typeof</a:t>
            </a:r>
            <a:r>
              <a:rPr lang="en-US" sz="1700" dirty="0"/>
              <a:t> </a:t>
            </a:r>
            <a:r>
              <a:rPr lang="en-US" sz="1700" dirty="0" err="1"/>
              <a:t>val</a:t>
            </a:r>
            <a:r>
              <a:rPr lang="en-US" sz="1700" dirty="0"/>
              <a:t> !== </a:t>
            </a:r>
            <a:r>
              <a:rPr lang="en-US" sz="1700" dirty="0">
                <a:solidFill>
                  <a:srgbClr val="B22746"/>
                </a:solidFill>
              </a:rPr>
              <a:t>'string'</a:t>
            </a:r>
            <a:r>
              <a:rPr lang="en-US" sz="1700" dirty="0"/>
              <a:t>) {</a:t>
            </a:r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rgbClr val="2FC2D9"/>
                </a:solidFill>
              </a:rPr>
              <a:t>throw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2FC2D9"/>
                </a:solidFill>
              </a:rPr>
              <a:t>new</a:t>
            </a:r>
            <a:r>
              <a:rPr lang="en-US" sz="1700" dirty="0"/>
              <a:t> Error(</a:t>
            </a:r>
            <a:r>
              <a:rPr lang="en-US" sz="1700" dirty="0">
                <a:solidFill>
                  <a:srgbClr val="B22746"/>
                </a:solidFill>
              </a:rPr>
              <a:t>'value should have been a string.'</a:t>
            </a:r>
            <a:r>
              <a:rPr lang="en-US" sz="1700" dirty="0"/>
              <a:t>);</a:t>
            </a:r>
          </a:p>
          <a:p>
            <a:r>
              <a:rPr lang="en-US" sz="1700" dirty="0"/>
              <a:t>  }</a:t>
            </a:r>
          </a:p>
          <a:p>
            <a:r>
              <a:rPr lang="en-US" sz="1700" dirty="0"/>
              <a:t>}</a:t>
            </a:r>
          </a:p>
          <a:p>
            <a:endParaRPr lang="en-US" sz="1700" dirty="0">
              <a:solidFill>
                <a:srgbClr val="2FC2D9"/>
              </a:solidFill>
            </a:endParaRPr>
          </a:p>
          <a:p>
            <a:r>
              <a:rPr lang="en-US" sz="1700" dirty="0">
                <a:solidFill>
                  <a:srgbClr val="2FC2D9"/>
                </a:solidFill>
              </a:rPr>
              <a:t>function</a:t>
            </a:r>
            <a:r>
              <a:rPr lang="en-US" sz="1700" dirty="0"/>
              <a:t> </a:t>
            </a:r>
            <a:r>
              <a:rPr lang="en-US" sz="1700" dirty="0" err="1"/>
              <a:t>doSmthWithTitle</a:t>
            </a:r>
            <a:r>
              <a:rPr lang="en-US" sz="1700" dirty="0"/>
              <a:t>(title: </a:t>
            </a:r>
            <a:r>
              <a:rPr lang="en-US" sz="1700" dirty="0">
                <a:solidFill>
                  <a:srgbClr val="2FC2D9"/>
                </a:solidFill>
              </a:rPr>
              <a:t>any</a:t>
            </a:r>
            <a:r>
              <a:rPr lang="en-US" sz="1700" dirty="0"/>
              <a:t>) {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assertValue</a:t>
            </a:r>
            <a:r>
              <a:rPr lang="en-US" sz="1700" dirty="0"/>
              <a:t>(title);</a:t>
            </a:r>
            <a:endParaRPr lang="en-US" sz="1700" dirty="0">
              <a:solidFill>
                <a:srgbClr val="A3C644"/>
              </a:solidFill>
            </a:endParaRPr>
          </a:p>
          <a:p>
            <a:r>
              <a:rPr lang="en-US" sz="1700" dirty="0">
                <a:solidFill>
                  <a:srgbClr val="2FC2D9"/>
                </a:solidFill>
              </a:rPr>
              <a:t>  return</a:t>
            </a:r>
            <a:r>
              <a:rPr lang="en-US" sz="1700" dirty="0"/>
              <a:t> </a:t>
            </a:r>
            <a:r>
              <a:rPr lang="en-US" sz="1700" dirty="0" err="1"/>
              <a:t>title.</a:t>
            </a:r>
            <a:r>
              <a:rPr lang="en-US" sz="1700" dirty="0" err="1">
                <a:solidFill>
                  <a:srgbClr val="FF0000"/>
                </a:solidFill>
              </a:rPr>
              <a:t>toUppercase</a:t>
            </a:r>
            <a:r>
              <a:rPr lang="en-US" sz="1700" dirty="0"/>
              <a:t>();	</a:t>
            </a:r>
            <a:r>
              <a:rPr lang="en-US" sz="1700" dirty="0">
                <a:solidFill>
                  <a:srgbClr val="7F993A"/>
                </a:solidFill>
              </a:rPr>
              <a:t>// !!! Error caught! title is a string</a:t>
            </a:r>
          </a:p>
          <a:p>
            <a:r>
              <a:rPr lang="en-US" sz="17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1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03.04:</a:t>
            </a:r>
            <a:r>
              <a:rPr lang="ru-RU" cap="none" dirty="0"/>
              <a:t> </a:t>
            </a:r>
            <a:r>
              <a:rPr lang="en-US" cap="none" dirty="0"/>
              <a:t>Assertion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03.04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4534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8C2D42C-5048-4CD5-831B-D60207BD77BF}"/>
              </a:ext>
            </a:extLst>
          </p:cNvPr>
          <p:cNvGrpSpPr/>
          <p:nvPr/>
        </p:nvGrpSpPr>
        <p:grpSpPr>
          <a:xfrm>
            <a:off x="3082637" y="1298876"/>
            <a:ext cx="4467021" cy="348437"/>
            <a:chOff x="448467" y="1385345"/>
            <a:chExt cx="5956027" cy="46458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4AF569-7AFF-441A-BBC9-CE4CB40899B2}"/>
                </a:ext>
              </a:extLst>
            </p:cNvPr>
            <p:cNvSpPr txBox="1"/>
            <p:nvPr/>
          </p:nvSpPr>
          <p:spPr>
            <a:xfrm>
              <a:off x="991816" y="1417581"/>
              <a:ext cx="54126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Functions in TypeScript and JavaScript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B962837-345F-426E-83D6-25576835C845}"/>
                </a:ext>
              </a:extLst>
            </p:cNvPr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7A26FD1-DFE9-4307-B098-4A3D48772C12}"/>
                  </a:ext>
                </a:extLst>
              </p:cNvPr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0F5145-A36A-4B58-B543-B523E86E1382}"/>
                  </a:ext>
                </a:extLst>
              </p:cNvPr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4453CB-094C-4B02-9861-DEE989987B8A}"/>
              </a:ext>
            </a:extLst>
          </p:cNvPr>
          <p:cNvGrpSpPr/>
          <p:nvPr/>
        </p:nvGrpSpPr>
        <p:grpSpPr>
          <a:xfrm>
            <a:off x="3082637" y="1828344"/>
            <a:ext cx="4122263" cy="348437"/>
            <a:chOff x="448467" y="2074215"/>
            <a:chExt cx="5496350" cy="46458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0FCF5E2-F43A-48A9-962F-585A2295D21D}"/>
                </a:ext>
              </a:extLst>
            </p:cNvPr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Parameter Types and Return Types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B5538FD-AC2E-4BFE-B566-4995F19E5184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B288A04-880A-43D8-911D-99E9A445A4CC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3CA599-ACC5-41FB-9D00-AAE0327E80C3}"/>
                  </a:ext>
                </a:extLst>
              </p:cNvPr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96173F3-C9CC-489A-B96B-1A59A15BB749}"/>
              </a:ext>
            </a:extLst>
          </p:cNvPr>
          <p:cNvGrpSpPr/>
          <p:nvPr/>
        </p:nvGrpSpPr>
        <p:grpSpPr>
          <a:xfrm>
            <a:off x="3082637" y="2357812"/>
            <a:ext cx="5455763" cy="348437"/>
            <a:chOff x="448467" y="3451955"/>
            <a:chExt cx="7274350" cy="4645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B7DA0B-B0E6-4233-8CFB-A219861AA943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Function Types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1BD557-5476-4782-8C5C-2E1C6CD3E9B8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3A094C-C44F-4987-B179-15B9581034D4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1091A49-D0A8-47E2-8AE4-CC97BECEC13A}"/>
                  </a:ext>
                </a:extLst>
              </p:cNvPr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DEFB76-7995-4DED-A710-0BEC0E29B521}"/>
              </a:ext>
            </a:extLst>
          </p:cNvPr>
          <p:cNvGrpSpPr/>
          <p:nvPr/>
        </p:nvGrpSpPr>
        <p:grpSpPr>
          <a:xfrm>
            <a:off x="3082637" y="2887280"/>
            <a:ext cx="5455763" cy="348437"/>
            <a:chOff x="448467" y="3451955"/>
            <a:chExt cx="7274350" cy="46458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6A941A-6738-4928-807B-352CB8638D82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Parameters: optional, default, rest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E738088-84A5-4B9D-81DF-089FC162C46E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94CE21C-0C21-4F0E-9B5E-CD8D416D8C73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258FE60-531E-4094-9730-4BC337F4D127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B3FE7EA-0A5B-4ECD-A8DB-E0C2B345FB1F}"/>
              </a:ext>
            </a:extLst>
          </p:cNvPr>
          <p:cNvGrpSpPr/>
          <p:nvPr/>
        </p:nvGrpSpPr>
        <p:grpSpPr>
          <a:xfrm>
            <a:off x="3082637" y="3416748"/>
            <a:ext cx="5455763" cy="348437"/>
            <a:chOff x="448467" y="3451955"/>
            <a:chExt cx="7274350" cy="46458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394585-C8AC-4189-94D8-231F2FDF286B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Overloaded Functions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258767F-83DD-4C23-AF98-E4A1F793B843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2B631B-7E49-4F7E-8335-A1E843E32600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9107E6E-A0C8-4ACD-BAB4-E60DC82CE91D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1C1375C-8F83-4EDD-92A8-4F47DB0CF53F}"/>
              </a:ext>
            </a:extLst>
          </p:cNvPr>
          <p:cNvGrpSpPr/>
          <p:nvPr/>
        </p:nvGrpSpPr>
        <p:grpSpPr>
          <a:xfrm>
            <a:off x="3082637" y="3946216"/>
            <a:ext cx="5455763" cy="348437"/>
            <a:chOff x="448467" y="3451955"/>
            <a:chExt cx="7274350" cy="46458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793780B-5709-42F0-82C2-A3C9C8C7F15E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Assertion Functions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24153B7-18DE-4D66-88C6-3755DB3832F1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8D9C8CB-68D3-402B-A1F1-D039C287D94F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6DADE7-B27B-4A7D-A6EF-79A1524E30F3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4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Typescript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7144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8149" y="926000"/>
            <a:ext cx="1506695" cy="387798"/>
          </a:xfrm>
        </p:spPr>
        <p:txBody>
          <a:bodyPr/>
          <a:lstStyle/>
          <a:p>
            <a:r>
              <a:rPr lang="en-US" sz="1800" dirty="0"/>
              <a:t>TypeScript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3537" y="1332310"/>
            <a:ext cx="4082083" cy="2743200"/>
          </a:xfrm>
        </p:spPr>
        <p:txBody>
          <a:bodyPr/>
          <a:lstStyle/>
          <a:p>
            <a:r>
              <a:rPr lang="en-US" sz="1800" dirty="0"/>
              <a:t>Types</a:t>
            </a:r>
          </a:p>
          <a:p>
            <a:r>
              <a:rPr lang="en-US" sz="1800" dirty="0"/>
              <a:t>Arrow Functions</a:t>
            </a:r>
          </a:p>
          <a:p>
            <a:r>
              <a:rPr lang="en-US" sz="1800" dirty="0"/>
              <a:t>Function Types</a:t>
            </a:r>
          </a:p>
          <a:p>
            <a:r>
              <a:rPr lang="en-US" sz="1800" dirty="0"/>
              <a:t>Required and Optional Parameters</a:t>
            </a:r>
          </a:p>
          <a:p>
            <a:r>
              <a:rPr lang="en-US" sz="1800" dirty="0"/>
              <a:t>Default Parameters</a:t>
            </a:r>
          </a:p>
          <a:p>
            <a:r>
              <a:rPr lang="en-US" sz="1800" dirty="0"/>
              <a:t>Rest Parameters</a:t>
            </a:r>
          </a:p>
          <a:p>
            <a:r>
              <a:rPr lang="en-US" sz="1800" dirty="0"/>
              <a:t>Overloaded Functions</a:t>
            </a:r>
          </a:p>
          <a:p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816967" y="926000"/>
            <a:ext cx="1489895" cy="387798"/>
          </a:xfrm>
        </p:spPr>
        <p:txBody>
          <a:bodyPr/>
          <a:lstStyle/>
          <a:p>
            <a:r>
              <a:rPr lang="en-US" sz="1800" dirty="0"/>
              <a:t>JavaScript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1800" dirty="0"/>
              <a:t>No Types</a:t>
            </a:r>
          </a:p>
          <a:p>
            <a:r>
              <a:rPr lang="en-US" sz="1800" dirty="0"/>
              <a:t>Arrow Functions (ES2015)</a:t>
            </a:r>
          </a:p>
          <a:p>
            <a:r>
              <a:rPr lang="en-US" sz="1800" dirty="0"/>
              <a:t>No Function Types</a:t>
            </a:r>
          </a:p>
          <a:p>
            <a:r>
              <a:rPr lang="en-US" sz="1800" dirty="0"/>
              <a:t>All Parameters are Optional</a:t>
            </a:r>
          </a:p>
          <a:p>
            <a:r>
              <a:rPr lang="en-US" sz="1800" dirty="0"/>
              <a:t>Default Parameters (ES2015)</a:t>
            </a:r>
          </a:p>
          <a:p>
            <a:r>
              <a:rPr lang="en-US" sz="1800" dirty="0"/>
              <a:t>Rest Parameters (ES2015)</a:t>
            </a:r>
          </a:p>
          <a:p>
            <a:r>
              <a:rPr lang="en-US" sz="1800" dirty="0"/>
              <a:t>No Overloaded Functions</a:t>
            </a:r>
          </a:p>
          <a:p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Functions in TypeScript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41232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 Types and Return Types</a:t>
            </a:r>
          </a:p>
        </p:txBody>
      </p:sp>
    </p:spTree>
    <p:extLst>
      <p:ext uri="{BB962C8B-B14F-4D97-AF65-F5344CB8AC3E}">
        <p14:creationId xmlns:p14="http://schemas.microsoft.com/office/powerpoint/2010/main" val="8213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 Types and 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createCustomerId</a:t>
            </a:r>
            <a:r>
              <a:rPr lang="en-US" dirty="0"/>
              <a:t>(name: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`${name}${id}`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7409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</p:spTree>
    <p:extLst>
      <p:ext uri="{BB962C8B-B14F-4D97-AF65-F5344CB8AC3E}">
        <p14:creationId xmlns:p14="http://schemas.microsoft.com/office/powerpoint/2010/main" val="1888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createPubMsg</a:t>
            </a:r>
            <a:r>
              <a:rPr lang="en-US" dirty="0"/>
              <a:t>(title: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year: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`${title} was published in ${year}`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publishFunction</a:t>
            </a:r>
            <a:r>
              <a:rPr lang="en-US" dirty="0"/>
              <a:t>: (title: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year: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 =&gt;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 err="1"/>
              <a:t>publishFunction</a:t>
            </a:r>
            <a:r>
              <a:rPr lang="en-US" dirty="0"/>
              <a:t> = </a:t>
            </a:r>
            <a:r>
              <a:rPr lang="en-US" dirty="0" err="1"/>
              <a:t>createPubMsg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message: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err="1"/>
              <a:t>publishFunction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‘Mastering TypeScript’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2019</a:t>
            </a:r>
            <a:r>
              <a:rPr lang="en-US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 of parameter types and return type</a:t>
            </a:r>
          </a:p>
          <a:p>
            <a:r>
              <a:rPr lang="en-US" dirty="0"/>
              <a:t>Variables may be declared with function types</a:t>
            </a:r>
          </a:p>
          <a:p>
            <a:r>
              <a:rPr lang="en-US" dirty="0"/>
              <a:t>Function assigned must have the same signature as the variable type</a:t>
            </a:r>
          </a:p>
        </p:txBody>
      </p:sp>
    </p:spTree>
    <p:extLst>
      <p:ext uri="{BB962C8B-B14F-4D97-AF65-F5344CB8AC3E}">
        <p14:creationId xmlns:p14="http://schemas.microsoft.com/office/powerpoint/2010/main" val="204996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03.01:</a:t>
            </a:r>
            <a:r>
              <a:rPr lang="ru-RU" cap="none" dirty="0"/>
              <a:t> </a:t>
            </a:r>
            <a:r>
              <a:rPr lang="en-US" cap="none" dirty="0"/>
              <a:t>Function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03.01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DOCID-2090759719-740</_dlc_DocId>
    <_dlc_DocIdUrl xmlns="8f17bd39-e2a2-416d-8579-9c5cbdeee658">
      <Url>https://epam.sharepoint.com/sites/CDP/front-enddevelopment/_layouts/15/DocIdRedir.aspx?ID=DOCID-2090759719-740</Url>
      <Description>DOCID-2090759719-740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DE8F4F-620C-4F4F-9897-8AA4656AFA1D}"/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5278DEB-FED9-47BB-9BBC-FC77353D9A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21979</TotalTime>
  <Words>966</Words>
  <Application>Microsoft Office PowerPoint</Application>
  <PresentationFormat>On-screen Show (16:9)</PresentationFormat>
  <Paragraphs>160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3 of 9)</dc:title>
  <dc:creator>orgmarketingbrandbaselineteam@epam.com</dc:creator>
  <cp:lastModifiedBy>Vitaliy Zhyrytskyy</cp:lastModifiedBy>
  <cp:revision>1167</cp:revision>
  <cp:lastPrinted>2014-07-09T13:30:36Z</cp:lastPrinted>
  <dcterms:created xsi:type="dcterms:W3CDTF">2014-07-08T13:27:24Z</dcterms:created>
  <dcterms:modified xsi:type="dcterms:W3CDTF">2020-07-09T09:41:26Z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55c21086-af2f-48d0-9a23-8199e37d5ee8</vt:lpwstr>
  </property>
</Properties>
</file>