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1" r:id="rId5"/>
  </p:sldMasterIdLst>
  <p:notesMasterIdLst>
    <p:notesMasterId r:id="rId29"/>
  </p:notesMasterIdLst>
  <p:handoutMasterIdLst>
    <p:handoutMasterId r:id="rId30"/>
  </p:handoutMasterIdLst>
  <p:sldIdLst>
    <p:sldId id="901" r:id="rId6"/>
    <p:sldId id="902" r:id="rId7"/>
    <p:sldId id="913" r:id="rId8"/>
    <p:sldId id="903" r:id="rId9"/>
    <p:sldId id="914" r:id="rId10"/>
    <p:sldId id="904" r:id="rId11"/>
    <p:sldId id="921" r:id="rId12"/>
    <p:sldId id="905" r:id="rId13"/>
    <p:sldId id="915" r:id="rId14"/>
    <p:sldId id="906" r:id="rId15"/>
    <p:sldId id="907" r:id="rId16"/>
    <p:sldId id="916" r:id="rId17"/>
    <p:sldId id="908" r:id="rId18"/>
    <p:sldId id="918" r:id="rId19"/>
    <p:sldId id="927" r:id="rId20"/>
    <p:sldId id="909" r:id="rId21"/>
    <p:sldId id="922" r:id="rId22"/>
    <p:sldId id="923" r:id="rId23"/>
    <p:sldId id="925" r:id="rId24"/>
    <p:sldId id="924" r:id="rId25"/>
    <p:sldId id="506" r:id="rId26"/>
    <p:sldId id="926" r:id="rId27"/>
    <p:sldId id="912" r:id="rId28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42A52-7DA0-4324-A2A2-89B365568E49}">
          <p14:sldIdLst>
            <p14:sldId id="901"/>
            <p14:sldId id="902"/>
          </p14:sldIdLst>
        </p14:section>
        <p14:section name="What is an Interface" id="{CD186DE3-4B75-4C82-9F83-EF67082DF71B}">
          <p14:sldIdLst>
            <p14:sldId id="913"/>
            <p14:sldId id="903"/>
          </p14:sldIdLst>
        </p14:section>
        <p14:section name="Defining an Interface" id="{99961C03-62CA-42A9-A269-96FD6A17B689}">
          <p14:sldIdLst>
            <p14:sldId id="914"/>
            <p14:sldId id="904"/>
            <p14:sldId id="921"/>
            <p14:sldId id="905"/>
          </p14:sldIdLst>
        </p14:section>
        <p14:section name="Interfaces for Function Types" id="{EDE04E34-F715-4D65-9B61-A2A539FB74AF}">
          <p14:sldIdLst>
            <p14:sldId id="915"/>
            <p14:sldId id="906"/>
            <p14:sldId id="907"/>
          </p14:sldIdLst>
        </p14:section>
        <p14:section name="Extending Interfaces" id="{A5F73500-CCE2-4412-8613-70AE4A0261EC}">
          <p14:sldIdLst>
            <p14:sldId id="916"/>
            <p14:sldId id="908"/>
            <p14:sldId id="918"/>
            <p14:sldId id="927"/>
            <p14:sldId id="909"/>
          </p14:sldIdLst>
        </p14:section>
        <p14:section name="Optional Chaining" id="{B981E3B3-9208-47D0-9C4D-45FD536E5051}">
          <p14:sldIdLst>
            <p14:sldId id="922"/>
            <p14:sldId id="923"/>
            <p14:sldId id="925"/>
          </p14:sldIdLst>
        </p14:section>
        <p14:section name="Untitled Section" id="{9DD33AE1-3882-4317-A540-C56090E637FE}">
          <p14:sldIdLst>
            <p14:sldId id="924"/>
            <p14:sldId id="506"/>
            <p14:sldId id="926"/>
          </p14:sldIdLst>
        </p14:section>
        <p14:section name="Summary" id="{09A69B60-5AC3-45A2-8FFA-8E68AB748A65}">
          <p14:sldIdLst>
            <p14:sldId id="9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2FC2D9"/>
    <a:srgbClr val="B22746"/>
    <a:srgbClr val="FF6600"/>
    <a:srgbClr val="E6E6E6"/>
    <a:srgbClr val="E4471C"/>
    <a:srgbClr val="CCCCCC"/>
    <a:srgbClr val="666666"/>
    <a:srgbClr val="444444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1" autoAdjust="0"/>
    <p:restoredTop sz="90279" autoAdjust="0"/>
  </p:normalViewPr>
  <p:slideViewPr>
    <p:cSldViewPr snapToGrid="0">
      <p:cViewPr varScale="1">
        <p:scale>
          <a:sx n="78" d="100"/>
          <a:sy n="78" d="100"/>
        </p:scale>
        <p:origin x="965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ustomXml" Target="../customXml/item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4" y="1889830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4" y="3839366"/>
            <a:ext cx="2625014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70" y="673102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2917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5546963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0431479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8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8723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shows in the console?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9"/>
            <a:ext cx="9213851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8497531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2241539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49251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05441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702790500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27102858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78254"/>
      </p:ext>
    </p:extLst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68214987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008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0336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619701710"/>
      </p:ext>
    </p:extLst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897274917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035685636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50684551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77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10670"/>
      </p:ext>
    </p:extLst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99641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725949857"/>
      </p:ext>
    </p:extLst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</p:spTree>
    <p:extLst>
      <p:ext uri="{BB962C8B-B14F-4D97-AF65-F5344CB8AC3E}">
        <p14:creationId xmlns:p14="http://schemas.microsoft.com/office/powerpoint/2010/main" val="38625091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68547"/>
      </p:ext>
    </p:extLst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26942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38092337"/>
      </p:ext>
    </p:extLst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4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23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6150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19867"/>
      </p:ext>
    </p:extLst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8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5084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840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3188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4719782"/>
            <a:ext cx="11119104" cy="1579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marR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marL="285750" marR="0" lvl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382387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24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300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8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6"/>
            <a:ext cx="635000" cy="22588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31454" y="6575246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31454" y="6575246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70" r:id="rId9"/>
    <p:sldLayoutId id="2147483765" r:id="rId10"/>
    <p:sldLayoutId id="2147483766" r:id="rId11"/>
    <p:sldLayoutId id="2147483767" r:id="rId12"/>
    <p:sldLayoutId id="2147483768" r:id="rId13"/>
    <p:sldLayoutId id="2147483654" r:id="rId14"/>
    <p:sldLayoutId id="2147483753" r:id="rId15"/>
    <p:sldLayoutId id="2147483752" r:id="rId16"/>
    <p:sldLayoutId id="2147483754" r:id="rId17"/>
    <p:sldLayoutId id="2147483747" r:id="rId18"/>
    <p:sldLayoutId id="2147483748" r:id="rId19"/>
    <p:sldLayoutId id="2147483750" r:id="rId20"/>
    <p:sldLayoutId id="2147483705" r:id="rId21"/>
    <p:sldLayoutId id="2147483702" r:id="rId22"/>
    <p:sldLayoutId id="2147483711" r:id="rId23"/>
    <p:sldLayoutId id="2147483746" r:id="rId24"/>
    <p:sldLayoutId id="2147483728" r:id="rId25"/>
    <p:sldLayoutId id="2147483712" r:id="rId26"/>
    <p:sldLayoutId id="2147483734" r:id="rId27"/>
    <p:sldLayoutId id="2147483736" r:id="rId28"/>
    <p:sldLayoutId id="2147483735" r:id="rId29"/>
    <p:sldLayoutId id="2147483737" r:id="rId30"/>
    <p:sldLayoutId id="2147483713" r:id="rId31"/>
    <p:sldLayoutId id="2147483742" r:id="rId32"/>
    <p:sldLayoutId id="2147483745" r:id="rId33"/>
    <p:sldLayoutId id="2147483743" r:id="rId34"/>
    <p:sldLayoutId id="2147483727" r:id="rId35"/>
    <p:sldLayoutId id="2147483741" r:id="rId36"/>
    <p:sldLayoutId id="2147483698" r:id="rId37"/>
    <p:sldLayoutId id="2147483733" r:id="rId38"/>
    <p:sldLayoutId id="2147483706" r:id="rId39"/>
    <p:sldLayoutId id="2147483738" r:id="rId40"/>
    <p:sldLayoutId id="2147483739" r:id="rId41"/>
    <p:sldLayoutId id="2147483755" r:id="rId4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  <p:sldLayoutId id="2147483797" r:id="rId26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/>
              <a:t>Interfaces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314925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 for Function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err="1"/>
              <a:t>createCustomerID</a:t>
            </a:r>
            <a:r>
              <a:rPr lang="en-US" dirty="0"/>
              <a:t>(name: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id: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`${name}${id}`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StringGenerator</a:t>
            </a:r>
            <a:r>
              <a:rPr lang="en-US" dirty="0"/>
              <a:t> {</a:t>
            </a:r>
          </a:p>
          <a:p>
            <a:r>
              <a:rPr lang="en-US" dirty="0"/>
              <a:t>	(chars: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 err="1"/>
              <a:t>num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let </a:t>
            </a:r>
            <a:r>
              <a:rPr lang="en-US" dirty="0" err="1">
                <a:solidFill>
                  <a:srgbClr val="A3C644"/>
                </a:solidFill>
              </a:rPr>
              <a:t>IdGenerator</a:t>
            </a:r>
            <a:r>
              <a:rPr lang="en-US" dirty="0">
                <a:solidFill>
                  <a:srgbClr val="A3C644"/>
                </a:solidFill>
              </a:rPr>
              <a:t>: (chars: string, </a:t>
            </a:r>
            <a:r>
              <a:rPr lang="en-US" dirty="0" err="1">
                <a:solidFill>
                  <a:srgbClr val="A3C644"/>
                </a:solidFill>
              </a:rPr>
              <a:t>num</a:t>
            </a:r>
            <a:r>
              <a:rPr lang="en-US" dirty="0">
                <a:solidFill>
                  <a:srgbClr val="A3C644"/>
                </a:solidFill>
              </a:rPr>
              <a:t>: number) =&gt; string;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IdGenerator</a:t>
            </a:r>
            <a:r>
              <a:rPr lang="en-US" dirty="0"/>
              <a:t>: </a:t>
            </a:r>
            <a:r>
              <a:rPr lang="en-US" dirty="0" err="1"/>
              <a:t>StringGenerator</a:t>
            </a:r>
            <a:r>
              <a:rPr lang="en-US" dirty="0"/>
              <a:t>;</a:t>
            </a:r>
          </a:p>
          <a:p>
            <a:r>
              <a:rPr lang="en-US" dirty="0" err="1"/>
              <a:t>IdGenerator</a:t>
            </a:r>
            <a:r>
              <a:rPr lang="en-US" dirty="0"/>
              <a:t> = </a:t>
            </a:r>
            <a:r>
              <a:rPr lang="en-US" dirty="0" err="1"/>
              <a:t>createCustomerID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0977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04.02:</a:t>
            </a:r>
            <a:r>
              <a:rPr lang="ru-RU" cap="none" dirty="0"/>
              <a:t> </a:t>
            </a:r>
            <a:r>
              <a:rPr lang="en-US" cap="none" dirty="0"/>
              <a:t>Defining an Interface for Function 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04.02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4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Extending Interfaces</a:t>
            </a:r>
          </a:p>
        </p:txBody>
      </p:sp>
    </p:spTree>
    <p:extLst>
      <p:ext uri="{BB962C8B-B14F-4D97-AF65-F5344CB8AC3E}">
        <p14:creationId xmlns:p14="http://schemas.microsoft.com/office/powerpoint/2010/main" val="25580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Extending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LibraryResource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catalogNumber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Book {</a:t>
            </a:r>
          </a:p>
          <a:p>
            <a:r>
              <a:rPr lang="en-US" dirty="0"/>
              <a:t>	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Encyclopedia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LibraryResource</a:t>
            </a:r>
            <a:r>
              <a:rPr lang="en-US" dirty="0"/>
              <a:t>, Book {</a:t>
            </a:r>
          </a:p>
          <a:p>
            <a:r>
              <a:rPr lang="en-US" dirty="0"/>
              <a:t>	volume: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5762" y="2066544"/>
            <a:ext cx="458330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FC2D9"/>
                </a:solidFill>
                <a:latin typeface="Consolas" panose="020B06090202040302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encBook</a:t>
            </a:r>
            <a:r>
              <a:rPr lang="en-US" sz="1800" dirty="0">
                <a:latin typeface="Consolas" panose="020B0609020204030204" pitchFamily="49" charset="0"/>
              </a:rPr>
              <a:t>: Encyclopedia =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catalogNumber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B22746"/>
                </a:solidFill>
                <a:latin typeface="Consolas" panose="020B0609020204030204" pitchFamily="49" charset="0"/>
              </a:rPr>
              <a:t>1234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title: </a:t>
            </a:r>
            <a:r>
              <a:rPr lang="en-US" sz="1800" dirty="0">
                <a:solidFill>
                  <a:srgbClr val="B22746"/>
                </a:solidFill>
                <a:latin typeface="Consolas" panose="020B0609020204030204" pitchFamily="49" charset="0"/>
              </a:rPr>
              <a:t>'The Book of Everything'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volume: </a:t>
            </a:r>
            <a:r>
              <a:rPr lang="en-US" sz="1800" dirty="0">
                <a:solidFill>
                  <a:srgbClr val="B2274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 Extending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 err="1"/>
              <a:t>LibraryResource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catalogNumber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class</a:t>
            </a:r>
            <a:r>
              <a:rPr lang="en-US" dirty="0"/>
              <a:t> Book {</a:t>
            </a:r>
          </a:p>
          <a:p>
            <a:r>
              <a:rPr lang="en-US" dirty="0"/>
              <a:t>	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Encyclopedia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LibraryResource</a:t>
            </a:r>
            <a:r>
              <a:rPr lang="en-US" dirty="0"/>
              <a:t>, Book {</a:t>
            </a:r>
          </a:p>
          <a:p>
            <a:r>
              <a:rPr lang="en-US" dirty="0"/>
              <a:t>	volume: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5762" y="2066544"/>
            <a:ext cx="458330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FC2D9"/>
                </a:solidFill>
                <a:latin typeface="Consolas" panose="020B06090202040302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encBook</a:t>
            </a:r>
            <a:r>
              <a:rPr lang="en-US" sz="1800" dirty="0">
                <a:latin typeface="Consolas" panose="020B0609020204030204" pitchFamily="49" charset="0"/>
              </a:rPr>
              <a:t>: Encyclopedia =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catalogNumber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B22746"/>
                </a:solidFill>
                <a:latin typeface="Consolas" panose="020B0609020204030204" pitchFamily="49" charset="0"/>
              </a:rPr>
              <a:t>1234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title: </a:t>
            </a:r>
            <a:r>
              <a:rPr lang="en-US" sz="1800" dirty="0">
                <a:solidFill>
                  <a:srgbClr val="B22746"/>
                </a:solidFill>
                <a:latin typeface="Consolas" panose="020B0609020204030204" pitchFamily="49" charset="0"/>
              </a:rPr>
              <a:t>'The Book of Everything'</a:t>
            </a:r>
            <a:r>
              <a:rPr lang="en-US" sz="1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	volume: </a:t>
            </a:r>
            <a:r>
              <a:rPr lang="en-US" sz="1800" dirty="0">
                <a:solidFill>
                  <a:srgbClr val="B2274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5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 Extending Not Identical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2FC2D9"/>
                </a:solidFill>
              </a:rPr>
              <a:t>interface </a:t>
            </a:r>
            <a:r>
              <a:rPr lang="en-US" dirty="0"/>
              <a:t>Book {</a:t>
            </a:r>
          </a:p>
          <a:p>
            <a:r>
              <a:rPr lang="en-US" dirty="0"/>
              <a:t>	</a:t>
            </a:r>
            <a:r>
              <a:rPr lang="en-US" dirty="0" err="1"/>
              <a:t>catalogNumber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Magazine {</a:t>
            </a:r>
          </a:p>
          <a:p>
            <a:r>
              <a:rPr lang="en-US" dirty="0"/>
              <a:t>	</a:t>
            </a:r>
            <a:r>
              <a:rPr lang="en-US" dirty="0" err="1"/>
              <a:t>catalogNumber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Error: Interface 'Encyclopedia' cannot simultaneously extend types 'Book' and 'Magazine’.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// Named property '</a:t>
            </a:r>
            <a:r>
              <a:rPr lang="en-US" dirty="0" err="1">
                <a:solidFill>
                  <a:srgbClr val="FF0000"/>
                </a:solidFill>
              </a:rPr>
              <a:t>catalogNumber</a:t>
            </a:r>
            <a:r>
              <a:rPr lang="en-US" dirty="0">
                <a:solidFill>
                  <a:srgbClr val="FF0000"/>
                </a:solidFill>
              </a:rPr>
              <a:t>' of types 'Book' and 'Magazine' are not identical</a:t>
            </a:r>
          </a:p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Encyclopedia </a:t>
            </a:r>
            <a:r>
              <a:rPr lang="en-US" dirty="0">
                <a:solidFill>
                  <a:srgbClr val="2FC2D9"/>
                </a:solidFill>
              </a:rPr>
              <a:t>extends</a:t>
            </a:r>
            <a:r>
              <a:rPr lang="en-US" dirty="0"/>
              <a:t> Book, Magazine { </a:t>
            </a:r>
          </a:p>
          <a:p>
            <a:r>
              <a:rPr lang="en-US" dirty="0"/>
              <a:t>	volume: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9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04.03:</a:t>
            </a:r>
            <a:r>
              <a:rPr lang="ru-RU" cap="none" dirty="0"/>
              <a:t> </a:t>
            </a:r>
            <a:r>
              <a:rPr lang="en-US" cap="none" dirty="0"/>
              <a:t>Extending Interface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04.03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Optional Chaining</a:t>
            </a:r>
          </a:p>
        </p:txBody>
      </p:sp>
    </p:spTree>
    <p:extLst>
      <p:ext uri="{BB962C8B-B14F-4D97-AF65-F5344CB8AC3E}">
        <p14:creationId xmlns:p14="http://schemas.microsoft.com/office/powerpoint/2010/main" val="234822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Optional Chaining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when offer is null or undefined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title = offer?.book?.</a:t>
            </a:r>
            <a:r>
              <a:rPr lang="en-US" dirty="0" err="1"/>
              <a:t>getTitle</a:t>
            </a:r>
            <a:r>
              <a:rPr lang="en-US" dirty="0"/>
              <a:t>(); </a:t>
            </a:r>
            <a:r>
              <a:rPr lang="en-US" dirty="0">
                <a:solidFill>
                  <a:srgbClr val="A3C644"/>
                </a:solidFill>
              </a:rPr>
              <a:t>// &lt;-- title = undefined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A3C644"/>
                </a:solidFill>
              </a:rPr>
              <a:t>// when offer is not null or undefined, but book is null or undefined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title = offer?.book?.</a:t>
            </a:r>
            <a:r>
              <a:rPr lang="en-US" dirty="0" err="1"/>
              <a:t>getTitle</a:t>
            </a:r>
            <a:r>
              <a:rPr lang="en-US" dirty="0"/>
              <a:t>(); </a:t>
            </a:r>
            <a:r>
              <a:rPr lang="en-US" dirty="0">
                <a:solidFill>
                  <a:srgbClr val="A3C644"/>
                </a:solidFill>
              </a:rPr>
              <a:t>// &lt;-- title = undefined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A3C644"/>
                </a:solidFill>
              </a:rPr>
              <a:t>// when offer and book are not null and undefined, but </a:t>
            </a:r>
            <a:r>
              <a:rPr lang="en-US" dirty="0" err="1">
                <a:solidFill>
                  <a:srgbClr val="A3C644"/>
                </a:solidFill>
              </a:rPr>
              <a:t>getTitle</a:t>
            </a:r>
            <a:r>
              <a:rPr lang="en-US" dirty="0">
                <a:solidFill>
                  <a:srgbClr val="A3C644"/>
                </a:solidFill>
              </a:rPr>
              <a:t> is null or undefined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title = offer?.book?.</a:t>
            </a:r>
            <a:r>
              <a:rPr lang="en-US" dirty="0" err="1"/>
              <a:t>getTitle</a:t>
            </a:r>
            <a:r>
              <a:rPr lang="en-US" dirty="0"/>
              <a:t>(); </a:t>
            </a:r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>
                <a:solidFill>
                  <a:srgbClr val="C00000"/>
                </a:solidFill>
              </a:rPr>
              <a:t>&lt;-- error</a:t>
            </a:r>
          </a:p>
          <a:p>
            <a:endParaRPr lang="en-US" dirty="0">
              <a:solidFill>
                <a:srgbClr val="A3C644"/>
              </a:solidFill>
            </a:endParaRPr>
          </a:p>
          <a:p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A3C644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6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04.04:</a:t>
            </a:r>
            <a:r>
              <a:rPr lang="ru-RU" cap="none" dirty="0"/>
              <a:t> </a:t>
            </a:r>
            <a:r>
              <a:rPr lang="en-US" cap="none" dirty="0"/>
              <a:t>Optional Chaining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04.04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57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17649" y="1638418"/>
            <a:ext cx="5956028" cy="464583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What is an Interface?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17649" y="2315383"/>
            <a:ext cx="5496350" cy="464583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Declare Interfaces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917649" y="2992348"/>
            <a:ext cx="7274350" cy="464583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Interfaces for Function Types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917649" y="3669313"/>
            <a:ext cx="7274351" cy="464583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Extending Interfaces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20FD697-49B6-4377-A676-21014A5F3B1C}"/>
              </a:ext>
            </a:extLst>
          </p:cNvPr>
          <p:cNvGrpSpPr/>
          <p:nvPr/>
        </p:nvGrpSpPr>
        <p:grpSpPr>
          <a:xfrm>
            <a:off x="4917649" y="4346278"/>
            <a:ext cx="7274351" cy="464583"/>
            <a:chOff x="448467" y="3451955"/>
            <a:chExt cx="7274350" cy="46458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B0241D-F126-4101-8B26-F2E0736F623E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Optional Chaining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BE20210-B3A0-474E-9D6E-6E0C31C4F3BE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633CB50-052E-49E8-B16A-0179BECE6918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A5E703-06A8-47B1-9399-CEA977F34D23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A8A4CA-6380-4DAB-9582-9E66B81B90E8}"/>
              </a:ext>
            </a:extLst>
          </p:cNvPr>
          <p:cNvGrpSpPr/>
          <p:nvPr/>
        </p:nvGrpSpPr>
        <p:grpSpPr>
          <a:xfrm>
            <a:off x="4917649" y="5023243"/>
            <a:ext cx="7274351" cy="464583"/>
            <a:chOff x="448467" y="3451955"/>
            <a:chExt cx="7274350" cy="4645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E8D8C7-4CFB-42B7-A886-28739120C851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err="1">
                  <a:solidFill>
                    <a:srgbClr val="444444"/>
                  </a:solidFill>
                  <a:cs typeface="Trebuchet MS"/>
                </a:rPr>
                <a:t>Keyof</a:t>
              </a: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 operator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5DAFDE3-83BE-433E-9CE5-30B14CAE1DA8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04E33FB-B35E-4C19-B96A-C1E71DA0D7E8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DAE866-7356-4734-A92B-4A427B6532A1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7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keyof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8895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keyof</a:t>
            </a:r>
            <a:r>
              <a:rPr lang="en-US"/>
              <a:t> (called “key query types”)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184855"/>
            <a:ext cx="6815739" cy="5074276"/>
          </a:xfrm>
        </p:spPr>
        <p:txBody>
          <a:bodyPr numCol="2">
            <a:normAutofit/>
          </a:bodyPr>
          <a:lstStyle/>
          <a:p>
            <a:r>
              <a:rPr lang="en-US" sz="1867" dirty="0">
                <a:solidFill>
                  <a:srgbClr val="2FC2D9"/>
                </a:solidFill>
              </a:rPr>
              <a:t>const</a:t>
            </a:r>
            <a:r>
              <a:rPr lang="en-US" sz="1867" dirty="0"/>
              <a:t> id = Symbol(</a:t>
            </a:r>
            <a:r>
              <a:rPr lang="en-US" sz="1867" dirty="0">
                <a:solidFill>
                  <a:srgbClr val="B22746"/>
                </a:solidFill>
              </a:rPr>
              <a:t>'id'</a:t>
            </a:r>
            <a:r>
              <a:rPr lang="en-US" sz="1867" dirty="0"/>
              <a:t>);</a:t>
            </a:r>
          </a:p>
          <a:p>
            <a:r>
              <a:rPr lang="en-US" sz="1867" dirty="0">
                <a:solidFill>
                  <a:srgbClr val="2FC2D9"/>
                </a:solidFill>
              </a:rPr>
              <a:t>interface</a:t>
            </a:r>
            <a:r>
              <a:rPr lang="en-US" sz="1867" dirty="0"/>
              <a:t> Person {</a:t>
            </a:r>
          </a:p>
          <a:p>
            <a:r>
              <a:rPr lang="en-US" sz="1867" dirty="0"/>
              <a:t>    [id]: number;</a:t>
            </a:r>
          </a:p>
          <a:p>
            <a:r>
              <a:rPr lang="en-US" sz="1867" dirty="0"/>
              <a:t>    name: </a:t>
            </a:r>
            <a:r>
              <a:rPr lang="en-US" sz="1867" dirty="0">
                <a:solidFill>
                  <a:srgbClr val="2FC2D9"/>
                </a:solidFill>
              </a:rPr>
              <a:t>string</a:t>
            </a:r>
            <a:r>
              <a:rPr lang="en-US" sz="1867" dirty="0"/>
              <a:t>;</a:t>
            </a:r>
          </a:p>
          <a:p>
            <a:r>
              <a:rPr lang="en-US" sz="1867" dirty="0"/>
              <a:t>    age: </a:t>
            </a:r>
            <a:r>
              <a:rPr lang="en-US" sz="1867" dirty="0">
                <a:solidFill>
                  <a:srgbClr val="2FC2D9"/>
                </a:solidFill>
              </a:rPr>
              <a:t>number</a:t>
            </a:r>
            <a:r>
              <a:rPr lang="en-US" sz="1867" dirty="0"/>
              <a:t>;</a:t>
            </a:r>
          </a:p>
          <a:p>
            <a:r>
              <a:rPr lang="en-US" sz="1867" dirty="0"/>
              <a:t>    location: </a:t>
            </a:r>
            <a:r>
              <a:rPr lang="en-US" sz="1867" dirty="0">
                <a:solidFill>
                  <a:srgbClr val="2FC2D9"/>
                </a:solidFill>
              </a:rPr>
              <a:t>string</a:t>
            </a:r>
            <a:r>
              <a:rPr lang="en-US" sz="1867" dirty="0"/>
              <a:t>;</a:t>
            </a:r>
          </a:p>
          <a:p>
            <a:r>
              <a:rPr lang="en-US" sz="1867" dirty="0"/>
              <a:t>}</a:t>
            </a:r>
          </a:p>
          <a:p>
            <a:r>
              <a:rPr lang="en-US" sz="1867" dirty="0">
                <a:solidFill>
                  <a:srgbClr val="2FC2D9"/>
                </a:solidFill>
              </a:rPr>
              <a:t>const</a:t>
            </a:r>
            <a:r>
              <a:rPr lang="en-US" sz="1867" dirty="0"/>
              <a:t> p: Person = {</a:t>
            </a:r>
          </a:p>
          <a:p>
            <a:r>
              <a:rPr lang="en-US" sz="1867" dirty="0"/>
              <a:t>    [id]: </a:t>
            </a:r>
            <a:r>
              <a:rPr lang="en-US" sz="1867" dirty="0">
                <a:solidFill>
                  <a:srgbClr val="B22746"/>
                </a:solidFill>
              </a:rPr>
              <a:t>1</a:t>
            </a:r>
            <a:r>
              <a:rPr lang="en-US" sz="1867" dirty="0"/>
              <a:t>,</a:t>
            </a:r>
          </a:p>
          <a:p>
            <a:r>
              <a:rPr lang="en-US" sz="1867" dirty="0"/>
              <a:t>    name: </a:t>
            </a:r>
            <a:r>
              <a:rPr lang="en-US" sz="1867" dirty="0">
                <a:solidFill>
                  <a:srgbClr val="B22746"/>
                </a:solidFill>
              </a:rPr>
              <a:t>"Anna"</a:t>
            </a:r>
            <a:r>
              <a:rPr lang="en-US" sz="1867" dirty="0"/>
              <a:t>,</a:t>
            </a:r>
          </a:p>
          <a:p>
            <a:r>
              <a:rPr lang="en-US" sz="1867" dirty="0"/>
              <a:t>    age: </a:t>
            </a:r>
            <a:r>
              <a:rPr lang="en-US" sz="1867" dirty="0">
                <a:solidFill>
                  <a:srgbClr val="B22746"/>
                </a:solidFill>
              </a:rPr>
              <a:t>16</a:t>
            </a:r>
            <a:r>
              <a:rPr lang="en-US" sz="1867" dirty="0"/>
              <a:t>,</a:t>
            </a:r>
          </a:p>
          <a:p>
            <a:r>
              <a:rPr lang="en-US" sz="1867" dirty="0"/>
              <a:t>    location: </a:t>
            </a:r>
            <a:r>
              <a:rPr lang="en-US" sz="1867" dirty="0">
                <a:solidFill>
                  <a:srgbClr val="B22746"/>
                </a:solidFill>
              </a:rPr>
              <a:t>"Kyiv"</a:t>
            </a:r>
          </a:p>
          <a:p>
            <a:r>
              <a:rPr lang="en-US" sz="1867" dirty="0"/>
              <a:t>};</a:t>
            </a:r>
          </a:p>
          <a:p>
            <a:endParaRPr lang="en-US" sz="18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02B50-263F-4DF4-9324-EFB8814EC4DC}"/>
              </a:ext>
            </a:extLst>
          </p:cNvPr>
          <p:cNvSpPr txBox="1"/>
          <p:nvPr/>
        </p:nvSpPr>
        <p:spPr>
          <a:xfrm>
            <a:off x="5093110" y="1182231"/>
            <a:ext cx="67252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3C644"/>
                </a:solidFill>
                <a:latin typeface="Consolas" panose="020B0609020204030204" pitchFamily="49" charset="0"/>
              </a:rPr>
              <a:t>// unique symbol | "name" | "age" | "location"</a:t>
            </a:r>
          </a:p>
          <a:p>
            <a:r>
              <a:rPr lang="en-US" sz="2000" dirty="0">
                <a:solidFill>
                  <a:srgbClr val="2FC2D9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 K = </a:t>
            </a:r>
            <a:r>
              <a:rPr lang="en-US" sz="2000" dirty="0" err="1">
                <a:solidFill>
                  <a:srgbClr val="2FC2D9"/>
                </a:solidFill>
                <a:latin typeface="Consolas" panose="020B0609020204030204" pitchFamily="49" charset="0"/>
              </a:rPr>
              <a:t>keyof</a:t>
            </a:r>
            <a:r>
              <a:rPr lang="en-US" sz="2000" dirty="0">
                <a:latin typeface="Consolas" panose="020B0609020204030204" pitchFamily="49" charset="0"/>
              </a:rPr>
              <a:t> Person;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FC2D9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</a:rPr>
              <a:t> f(k: K)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console.log(p[k]);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f(</a:t>
            </a:r>
            <a:r>
              <a:rPr lang="en-US" sz="2000" dirty="0">
                <a:solidFill>
                  <a:srgbClr val="B22746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latin typeface="Consolas" panose="020B0609020204030204" pitchFamily="49" charset="0"/>
              </a:rPr>
              <a:t>);		</a:t>
            </a:r>
            <a:r>
              <a:rPr lang="en-US" sz="2000" dirty="0">
                <a:solidFill>
                  <a:srgbClr val="A3C644"/>
                </a:solidFill>
                <a:latin typeface="Consolas" panose="020B0609020204030204" pitchFamily="49" charset="0"/>
              </a:rPr>
              <a:t>// ok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f(</a:t>
            </a:r>
            <a:r>
              <a:rPr lang="en-US" sz="2000" dirty="0">
                <a:solidFill>
                  <a:srgbClr val="B2274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B22746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2274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</a:rPr>
              <a:t>);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414355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04.05:</a:t>
            </a:r>
            <a:r>
              <a:rPr lang="ru-RU" cap="none" dirty="0"/>
              <a:t> </a:t>
            </a:r>
            <a:r>
              <a:rPr lang="en-US" cap="none" dirty="0" err="1"/>
              <a:t>Keyof</a:t>
            </a:r>
            <a:r>
              <a:rPr lang="en-US" cap="none" dirty="0"/>
              <a:t> operator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04.05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1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55" name="TextBox 54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What is an Interface?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60" name="TextBox 59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Declare Interfaces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65" name="TextBox 64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Interfaces for Function Types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70" name="TextBox 69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Extending Interfaces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4917649" y="4393898"/>
            <a:ext cx="7274351" cy="464583"/>
            <a:chOff x="448467" y="3451955"/>
            <a:chExt cx="7274350" cy="464582"/>
          </a:xfrm>
        </p:grpSpPr>
        <p:sp>
          <p:nvSpPr>
            <p:cNvPr id="75" name="TextBox 74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Optional Chaining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93247B-26CC-402D-86AD-555B19980CE6}"/>
              </a:ext>
            </a:extLst>
          </p:cNvPr>
          <p:cNvGrpSpPr/>
          <p:nvPr/>
        </p:nvGrpSpPr>
        <p:grpSpPr>
          <a:xfrm>
            <a:off x="4917649" y="5067392"/>
            <a:ext cx="7274351" cy="464583"/>
            <a:chOff x="448467" y="3451955"/>
            <a:chExt cx="7274350" cy="4645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2D3721-74FA-4A35-8E23-E1E6248A806C}"/>
                </a:ext>
              </a:extLst>
            </p:cNvPr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err="1">
                  <a:solidFill>
                    <a:srgbClr val="444444"/>
                  </a:solidFill>
                  <a:cs typeface="Trebuchet MS"/>
                </a:rPr>
                <a:t>Keyof</a:t>
              </a: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 operator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4CD20B7-F0A5-43BC-8448-16CA1F994A74}"/>
                </a:ext>
              </a:extLst>
            </p:cNvPr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13D301A-51E7-4879-A25F-76C288ECDF86}"/>
                  </a:ext>
                </a:extLst>
              </p:cNvPr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671100-284A-4B7F-B429-A8A8C965388E}"/>
                  </a:ext>
                </a:extLst>
              </p:cNvPr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81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an interface?</a:t>
            </a:r>
          </a:p>
        </p:txBody>
      </p:sp>
    </p:spTree>
    <p:extLst>
      <p:ext uri="{BB962C8B-B14F-4D97-AF65-F5344CB8AC3E}">
        <p14:creationId xmlns:p14="http://schemas.microsoft.com/office/powerpoint/2010/main" val="14915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Contract that define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Collection of properties and method definition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is an Interface?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4" r="108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2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an Interface</a:t>
            </a:r>
          </a:p>
        </p:txBody>
      </p:sp>
    </p:spTree>
    <p:extLst>
      <p:ext uri="{BB962C8B-B14F-4D97-AF65-F5344CB8AC3E}">
        <p14:creationId xmlns:p14="http://schemas.microsoft.com/office/powerpoint/2010/main" val="3277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319049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Book {</a:t>
            </a:r>
          </a:p>
          <a:p>
            <a:r>
              <a:rPr lang="en-US" dirty="0"/>
              <a:t>	id: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	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	author: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	pages?: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							</a:t>
            </a:r>
            <a:r>
              <a:rPr lang="en-US" dirty="0">
                <a:solidFill>
                  <a:srgbClr val="A3C644"/>
                </a:solidFill>
              </a:rPr>
              <a:t>// Optional Field</a:t>
            </a:r>
          </a:p>
          <a:p>
            <a:r>
              <a:rPr lang="en-US" dirty="0"/>
              <a:t>	</a:t>
            </a:r>
            <a:r>
              <a:rPr lang="en-US" dirty="0" err="1"/>
              <a:t>markDamaged</a:t>
            </a:r>
            <a:r>
              <a:rPr lang="en-US" dirty="0"/>
              <a:t>: (reason: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) =&gt; </a:t>
            </a:r>
            <a:r>
              <a:rPr lang="en-US" dirty="0">
                <a:solidFill>
                  <a:srgbClr val="2FC2D9"/>
                </a:solidFill>
              </a:rPr>
              <a:t>void</a:t>
            </a:r>
            <a:r>
              <a:rPr lang="en-US" dirty="0"/>
              <a:t>;</a:t>
            </a:r>
            <a:r>
              <a:rPr lang="ru-RU" dirty="0"/>
              <a:t>		</a:t>
            </a:r>
            <a:r>
              <a:rPr lang="en-US" dirty="0">
                <a:solidFill>
                  <a:srgbClr val="A3C644"/>
                </a:solidFill>
              </a:rPr>
              <a:t>// Function Types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2FC2D9"/>
                </a:solidFill>
              </a:rPr>
              <a:t>readonly</a:t>
            </a:r>
            <a:r>
              <a:rPr lang="en-US" dirty="0"/>
              <a:t> </a:t>
            </a:r>
            <a:r>
              <a:rPr lang="en-US" dirty="0" err="1"/>
              <a:t>pubDate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  <a:r>
              <a:rPr lang="en-US" dirty="0">
                <a:solidFill>
                  <a:srgbClr val="2FC2D9"/>
                </a:solidFill>
              </a:rPr>
              <a:t>					</a:t>
            </a:r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Readonly</a:t>
            </a:r>
            <a:r>
              <a:rPr lang="en-US" dirty="0">
                <a:solidFill>
                  <a:srgbClr val="A3C644"/>
                </a:solidFill>
              </a:rPr>
              <a:t> Field</a:t>
            </a:r>
          </a:p>
          <a:p>
            <a:r>
              <a:rPr lang="en-US" dirty="0">
                <a:solidFill>
                  <a:srgbClr val="2FC2D9"/>
                </a:solidFill>
              </a:rPr>
              <a:t>    </a:t>
            </a:r>
            <a:r>
              <a:rPr lang="en-US" dirty="0"/>
              <a:t>[</a:t>
            </a:r>
            <a:r>
              <a:rPr lang="en-US" dirty="0" err="1"/>
              <a:t>propName</a:t>
            </a:r>
            <a:r>
              <a:rPr lang="en-US" dirty="0"/>
              <a:t>:</a:t>
            </a:r>
            <a:r>
              <a:rPr lang="en-US" dirty="0">
                <a:solidFill>
                  <a:srgbClr val="2FC2D9"/>
                </a:solidFill>
              </a:rPr>
              <a:t> string</a:t>
            </a:r>
            <a:r>
              <a:rPr lang="en-US" dirty="0"/>
              <a:t>]:</a:t>
            </a:r>
            <a:r>
              <a:rPr lang="en-US" dirty="0">
                <a:solidFill>
                  <a:srgbClr val="2FC2D9"/>
                </a:solidFill>
              </a:rPr>
              <a:t> any</a:t>
            </a:r>
            <a:r>
              <a:rPr lang="en-US" dirty="0"/>
              <a:t>;					</a:t>
            </a:r>
            <a:r>
              <a:rPr lang="en-US" dirty="0">
                <a:solidFill>
                  <a:srgbClr val="A3C644"/>
                </a:solidFill>
              </a:rPr>
              <a:t>// Some extra properties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69964" y="4724399"/>
            <a:ext cx="11119104" cy="1574801"/>
          </a:xfrm>
        </p:spPr>
        <p:txBody>
          <a:bodyPr numCol="2"/>
          <a:lstStyle/>
          <a:p>
            <a:r>
              <a:rPr lang="en-US" dirty="0"/>
              <a:t>“interface” keyword</a:t>
            </a:r>
          </a:p>
          <a:p>
            <a:r>
              <a:rPr lang="en-US" dirty="0"/>
              <a:t>List properties with their types</a:t>
            </a:r>
          </a:p>
          <a:p>
            <a:r>
              <a:rPr lang="en-US" dirty="0"/>
              <a:t>Optional properties denoted with “?”</a:t>
            </a:r>
          </a:p>
          <a:p>
            <a:r>
              <a:rPr lang="en-US" dirty="0" err="1"/>
              <a:t>readonly</a:t>
            </a:r>
            <a:r>
              <a:rPr lang="en-US" dirty="0"/>
              <a:t> property uses “</a:t>
            </a:r>
            <a:r>
              <a:rPr lang="en-US" dirty="0" err="1"/>
              <a:t>readonly</a:t>
            </a:r>
            <a:r>
              <a:rPr lang="en-US" dirty="0"/>
              <a:t>” keyword</a:t>
            </a:r>
          </a:p>
          <a:p>
            <a:r>
              <a:rPr lang="en-US" dirty="0"/>
              <a:t>extra property uses string index signature</a:t>
            </a:r>
          </a:p>
        </p:txBody>
      </p:sp>
    </p:spTree>
    <p:extLst>
      <p:ext uri="{BB962C8B-B14F-4D97-AF65-F5344CB8AC3E}">
        <p14:creationId xmlns:p14="http://schemas.microsoft.com/office/powerpoint/2010/main" val="69537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 for Indexable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LetterMap</a:t>
            </a:r>
            <a:r>
              <a:rPr lang="en-US" dirty="0"/>
              <a:t> {</a:t>
            </a:r>
          </a:p>
          <a:p>
            <a:r>
              <a:rPr lang="en-US" dirty="0"/>
              <a:t>	[index: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]: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		</a:t>
            </a:r>
            <a:r>
              <a:rPr lang="en-US" dirty="0">
                <a:solidFill>
                  <a:srgbClr val="A3C644"/>
                </a:solidFill>
              </a:rPr>
              <a:t>// type of index can </a:t>
            </a:r>
            <a:r>
              <a:rPr lang="en-US">
                <a:solidFill>
                  <a:srgbClr val="A3C644"/>
                </a:solidFill>
              </a:rPr>
              <a:t>by string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/>
              <a:t>	second: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				</a:t>
            </a:r>
            <a:r>
              <a:rPr lang="en-US" dirty="0">
                <a:solidFill>
                  <a:srgbClr val="A3C644"/>
                </a:solidFill>
              </a:rPr>
              <a:t>// additional property ‘second’ must return string</a:t>
            </a:r>
          </a:p>
          <a:p>
            <a:r>
              <a:rPr lang="en-US" dirty="0"/>
              <a:t>	third?: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				</a:t>
            </a:r>
            <a:r>
              <a:rPr lang="en-US" dirty="0">
                <a:solidFill>
                  <a:srgbClr val="A3C644"/>
                </a:solidFill>
              </a:rPr>
              <a:t>// optional property ‘third’ must return string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map: </a:t>
            </a:r>
            <a:r>
              <a:rPr lang="en-US" dirty="0" err="1"/>
              <a:t>LetterMap</a:t>
            </a:r>
            <a:r>
              <a:rPr lang="en-US" dirty="0"/>
              <a:t> = { second: </a:t>
            </a:r>
            <a:r>
              <a:rPr lang="en-US" dirty="0">
                <a:solidFill>
                  <a:srgbClr val="B22746"/>
                </a:solidFill>
              </a:rPr>
              <a:t>'B'</a:t>
            </a:r>
            <a:r>
              <a:rPr lang="en-US" dirty="0"/>
              <a:t>};</a:t>
            </a:r>
          </a:p>
          <a:p>
            <a:r>
              <a:rPr lang="en-US" dirty="0"/>
              <a:t>map[</a:t>
            </a:r>
            <a:r>
              <a:rPr lang="en-US" dirty="0">
                <a:solidFill>
                  <a:srgbClr val="B22746"/>
                </a:solidFill>
              </a:rPr>
              <a:t>'first'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'A'</a:t>
            </a:r>
            <a:r>
              <a:rPr lang="en-US" dirty="0"/>
              <a:t>;</a:t>
            </a:r>
          </a:p>
          <a:p>
            <a:r>
              <a:rPr lang="en-US" dirty="0"/>
              <a:t>map[</a:t>
            </a:r>
            <a:r>
              <a:rPr lang="en-US" dirty="0">
                <a:solidFill>
                  <a:srgbClr val="B22746"/>
                </a:solidFill>
              </a:rPr>
              <a:t>'third'</a:t>
            </a:r>
            <a:r>
              <a:rPr lang="en-US" dirty="0"/>
              <a:t>] = </a:t>
            </a:r>
            <a:r>
              <a:rPr lang="en-US" dirty="0">
                <a:solidFill>
                  <a:srgbClr val="B22746"/>
                </a:solidFill>
              </a:rPr>
              <a:t>'C'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04.01:</a:t>
            </a:r>
            <a:r>
              <a:rPr lang="ru-RU" cap="none" dirty="0"/>
              <a:t> </a:t>
            </a:r>
            <a:r>
              <a:rPr lang="en-US" cap="none" dirty="0"/>
              <a:t>Defining Interface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04.01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 for function types</a:t>
            </a:r>
          </a:p>
        </p:txBody>
      </p:sp>
    </p:spTree>
    <p:extLst>
      <p:ext uri="{BB962C8B-B14F-4D97-AF65-F5344CB8AC3E}">
        <p14:creationId xmlns:p14="http://schemas.microsoft.com/office/powerpoint/2010/main" val="42874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DOCID-2090759719-741</_dlc_DocId>
    <_dlc_DocIdUrl xmlns="8f17bd39-e2a2-416d-8579-9c5cbdeee658">
      <Url>https://epam.sharepoint.com/sites/CDP/front-enddevelopment/_layouts/15/DocIdRedir.aspx?ID=DOCID-2090759719-741</Url>
      <Description>DOCID-2090759719-741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ae5e3fcaba761755d57df2e42c17934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b4594bff6af0cbd56a8576da1062706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64105-FDAD-4706-949D-09585EF3C123}"/>
</file>

<file path=customXml/itemProps4.xml><?xml version="1.0" encoding="utf-8"?>
<ds:datastoreItem xmlns:ds="http://schemas.openxmlformats.org/officeDocument/2006/customXml" ds:itemID="{1C73FB58-574C-4DE7-96D1-C510E381136F}"/>
</file>

<file path=docProps/app.xml><?xml version="1.0" encoding="utf-8"?>
<Properties xmlns="http://schemas.openxmlformats.org/officeDocument/2006/extended-properties" xmlns:vt="http://schemas.openxmlformats.org/officeDocument/2006/docPropsVTypes">
  <Template>_03_TypeScript_Functions</Template>
  <TotalTime>27397</TotalTime>
  <Words>810</Words>
  <Application>Microsoft Office PowerPoint</Application>
  <PresentationFormat>Widescreen</PresentationFormat>
  <Paragraphs>167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Cover Slides</vt:lpstr>
      <vt:lpstr>1_Cover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In-Depth by Vitaliy Zhyrytskyy (part 4 of 9)</dc:title>
  <dc:creator>Michelle Canning</dc:creator>
  <cp:lastModifiedBy>Vitaliy Zhyrytskyy</cp:lastModifiedBy>
  <cp:revision>1936</cp:revision>
  <cp:lastPrinted>2014-07-09T13:30:36Z</cp:lastPrinted>
  <dcterms:created xsi:type="dcterms:W3CDTF">2014-07-08T13:27:24Z</dcterms:created>
  <dcterms:modified xsi:type="dcterms:W3CDTF">2021-04-21T12:27:04Z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ea85167f-3a74-41a2-8b04-14e2c18786bd</vt:lpwstr>
  </property>
</Properties>
</file>