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41"/>
  </p:notesMasterIdLst>
  <p:handoutMasterIdLst>
    <p:handoutMasterId r:id="rId42"/>
  </p:handoutMasterIdLst>
  <p:sldIdLst>
    <p:sldId id="895" r:id="rId5"/>
    <p:sldId id="897" r:id="rId6"/>
    <p:sldId id="912" r:id="rId7"/>
    <p:sldId id="899" r:id="rId8"/>
    <p:sldId id="900" r:id="rId9"/>
    <p:sldId id="901" r:id="rId10"/>
    <p:sldId id="911" r:id="rId11"/>
    <p:sldId id="902" r:id="rId12"/>
    <p:sldId id="903" r:id="rId13"/>
    <p:sldId id="905" r:id="rId14"/>
    <p:sldId id="904" r:id="rId15"/>
    <p:sldId id="906" r:id="rId16"/>
    <p:sldId id="907" r:id="rId17"/>
    <p:sldId id="908" r:id="rId18"/>
    <p:sldId id="909" r:id="rId19"/>
    <p:sldId id="910" r:id="rId20"/>
    <p:sldId id="917" r:id="rId21"/>
    <p:sldId id="507" r:id="rId22"/>
    <p:sldId id="923" r:id="rId23"/>
    <p:sldId id="510" r:id="rId24"/>
    <p:sldId id="919" r:id="rId25"/>
    <p:sldId id="921" r:id="rId26"/>
    <p:sldId id="918" r:id="rId27"/>
    <p:sldId id="920" r:id="rId28"/>
    <p:sldId id="922" r:id="rId29"/>
    <p:sldId id="514" r:id="rId30"/>
    <p:sldId id="513" r:id="rId31"/>
    <p:sldId id="926" r:id="rId32"/>
    <p:sldId id="927" r:id="rId33"/>
    <p:sldId id="924" r:id="rId34"/>
    <p:sldId id="916" r:id="rId35"/>
    <p:sldId id="914" r:id="rId36"/>
    <p:sldId id="925" r:id="rId37"/>
    <p:sldId id="928" r:id="rId38"/>
    <p:sldId id="929" r:id="rId39"/>
    <p:sldId id="91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492CD-67BB-43C4-9720-4CEE9BF22DF2}">
          <p14:sldIdLst>
            <p14:sldId id="895"/>
            <p14:sldId id="897"/>
          </p14:sldIdLst>
        </p14:section>
        <p14:section name="What are Generics and Type Parameters" id="{6788C385-C8E3-4559-9955-DBB68DD14C00}">
          <p14:sldIdLst>
            <p14:sldId id="912"/>
            <p14:sldId id="899"/>
            <p14:sldId id="900"/>
            <p14:sldId id="901"/>
          </p14:sldIdLst>
        </p14:section>
        <p14:section name="Generic Functions" id="{6A1E8CE9-98F5-4349-B80F-B220646CABBB}">
          <p14:sldIdLst>
            <p14:sldId id="911"/>
            <p14:sldId id="902"/>
            <p14:sldId id="903"/>
          </p14:sldIdLst>
        </p14:section>
        <p14:section name="Generic Interfaces and Classes" id="{A366BF03-E1CE-4AFB-8F8B-A71574D48EB0}">
          <p14:sldIdLst>
            <p14:sldId id="905"/>
            <p14:sldId id="904"/>
            <p14:sldId id="906"/>
            <p14:sldId id="907"/>
          </p14:sldIdLst>
        </p14:section>
        <p14:section name="Generic Constraints" id="{0EA1A9BB-9485-4290-831A-7151F8139CEC}">
          <p14:sldIdLst>
            <p14:sldId id="908"/>
            <p14:sldId id="909"/>
            <p14:sldId id="910"/>
          </p14:sldIdLst>
        </p14:section>
        <p14:section name="Utility Types" id="{86FAFBBF-BA72-40A8-9655-438895AEA2C3}">
          <p14:sldIdLst>
            <p14:sldId id="917"/>
            <p14:sldId id="507"/>
            <p14:sldId id="923"/>
            <p14:sldId id="510"/>
            <p14:sldId id="919"/>
            <p14:sldId id="921"/>
            <p14:sldId id="918"/>
            <p14:sldId id="920"/>
            <p14:sldId id="922"/>
            <p14:sldId id="514"/>
            <p14:sldId id="513"/>
            <p14:sldId id="926"/>
            <p14:sldId id="927"/>
            <p14:sldId id="924"/>
          </p14:sldIdLst>
        </p14:section>
        <p14:section name="Conditional Types" id="{447ABDCD-68D7-4AFF-937F-14C29C791598}">
          <p14:sldIdLst>
            <p14:sldId id="916"/>
            <p14:sldId id="914"/>
            <p14:sldId id="925"/>
            <p14:sldId id="928"/>
            <p14:sldId id="929"/>
          </p14:sldIdLst>
        </p14:section>
        <p14:section name="Summary" id="{7E59C7B3-B919-44AF-8A58-58130DB7C1EC}">
          <p14:sldIdLst>
            <p14:sldId id="9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A3C644"/>
    <a:srgbClr val="2FC2D9"/>
    <a:srgbClr val="FF6600"/>
    <a:srgbClr val="E6E6E6"/>
    <a:srgbClr val="E4471C"/>
    <a:srgbClr val="CCCCCC"/>
    <a:srgbClr val="666666"/>
    <a:srgbClr val="444444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78" d="100"/>
          <a:sy n="78" d="100"/>
        </p:scale>
        <p:origin x="494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openxmlformats.org/officeDocument/2006/relationships/customXml" Target="../customXml/item4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1579747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56985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34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69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  <a:defRPr sz="2400">
                <a:latin typeface="Consolas" panose="020B0609020204030204" pitchFamily="49" charset="0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1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0990" marR="0" indent="-38099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marL="380990" marR="0" lvl="0" indent="-38099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11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54" r:id="rId4"/>
    <p:sldLayoutId id="2147483747" r:id="rId5"/>
    <p:sldLayoutId id="2147483748" r:id="rId6"/>
    <p:sldLayoutId id="2147483750" r:id="rId7"/>
    <p:sldLayoutId id="2147483705" r:id="rId8"/>
    <p:sldLayoutId id="2147483702" r:id="rId9"/>
    <p:sldLayoutId id="2147483711" r:id="rId10"/>
    <p:sldLayoutId id="2147483746" r:id="rId11"/>
    <p:sldLayoutId id="2147483728" r:id="rId12"/>
    <p:sldLayoutId id="2147483712" r:id="rId13"/>
    <p:sldLayoutId id="2147483734" r:id="rId14"/>
    <p:sldLayoutId id="2147483736" r:id="rId15"/>
    <p:sldLayoutId id="2147483735" r:id="rId16"/>
    <p:sldLayoutId id="2147483737" r:id="rId17"/>
    <p:sldLayoutId id="2147483713" r:id="rId18"/>
    <p:sldLayoutId id="2147483742" r:id="rId19"/>
    <p:sldLayoutId id="2147483745" r:id="rId20"/>
    <p:sldLayoutId id="2147483743" r:id="rId21"/>
    <p:sldLayoutId id="2147483727" r:id="rId22"/>
    <p:sldLayoutId id="2147483741" r:id="rId23"/>
    <p:sldLayoutId id="2147483698" r:id="rId24"/>
    <p:sldLayoutId id="2147483733" r:id="rId25"/>
    <p:sldLayoutId id="2147483706" r:id="rId26"/>
    <p:sldLayoutId id="2147483738" r:id="rId27"/>
    <p:sldLayoutId id="2147483739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/>
              <a:t>Generics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52750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Interfaces and Classes</a:t>
            </a:r>
          </a:p>
        </p:txBody>
      </p:sp>
    </p:spTree>
    <p:extLst>
      <p:ext uri="{BB962C8B-B14F-4D97-AF65-F5344CB8AC3E}">
        <p14:creationId xmlns:p14="http://schemas.microsoft.com/office/powerpoint/2010/main" val="31911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Inventory&lt;T&gt; {</a:t>
            </a:r>
          </a:p>
          <a:p>
            <a:r>
              <a:rPr lang="en-US" dirty="0"/>
              <a:t>	</a:t>
            </a:r>
            <a:r>
              <a:rPr lang="en-US" dirty="0" err="1"/>
              <a:t>getNewestItem</a:t>
            </a:r>
            <a:r>
              <a:rPr lang="en-US" dirty="0"/>
              <a:t>: () =&gt; T;</a:t>
            </a:r>
          </a:p>
          <a:p>
            <a:r>
              <a:rPr lang="en-US" dirty="0"/>
              <a:t>	</a:t>
            </a:r>
            <a:r>
              <a:rPr lang="en-US" dirty="0" err="1"/>
              <a:t>addItem</a:t>
            </a:r>
            <a:r>
              <a:rPr lang="en-US" dirty="0"/>
              <a:t>: (</a:t>
            </a:r>
            <a:r>
              <a:rPr lang="en-US" dirty="0" err="1"/>
              <a:t>newItem</a:t>
            </a:r>
            <a:r>
              <a:rPr lang="en-US" dirty="0"/>
              <a:t>: T)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getAllItems</a:t>
            </a:r>
            <a:r>
              <a:rPr lang="en-US" dirty="0"/>
              <a:t>: () =&gt;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&lt;T&gt;;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bookInventory</a:t>
            </a:r>
            <a:r>
              <a:rPr lang="en-US" dirty="0"/>
              <a:t>: Inventory&lt;Book&gt; = …;</a:t>
            </a:r>
          </a:p>
          <a:p>
            <a:r>
              <a:rPr lang="en-US" dirty="0">
                <a:solidFill>
                  <a:srgbClr val="A3C644"/>
                </a:solidFill>
              </a:rPr>
              <a:t>// …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allBooks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&lt;Book&gt; = </a:t>
            </a:r>
            <a:r>
              <a:rPr lang="en-US" dirty="0" err="1"/>
              <a:t>bookInventory.getAllItems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656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Catalog&lt;T&gt; </a:t>
            </a:r>
            <a:r>
              <a:rPr lang="en-US" dirty="0">
                <a:solidFill>
                  <a:srgbClr val="2FC2D9"/>
                </a:solidFill>
              </a:rPr>
              <a:t>implements</a:t>
            </a:r>
            <a:r>
              <a:rPr lang="en-US" dirty="0"/>
              <a:t> Inventory&lt;T&gt;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catalogItems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new Array</a:t>
            </a:r>
            <a:r>
              <a:rPr lang="en-US" dirty="0"/>
              <a:t>&lt;T&gt;();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addItem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: T) {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2FC2D9"/>
                </a:solidFill>
              </a:rPr>
              <a:t>this</a:t>
            </a:r>
            <a:r>
              <a:rPr lang="en-US" dirty="0" err="1"/>
              <a:t>.catalogItems.push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other interface methods go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bookCatalog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Catalog&lt;Book&gt;();</a:t>
            </a:r>
          </a:p>
        </p:txBody>
      </p:sp>
    </p:spTree>
    <p:extLst>
      <p:ext uri="{BB962C8B-B14F-4D97-AF65-F5344CB8AC3E}">
        <p14:creationId xmlns:p14="http://schemas.microsoft.com/office/powerpoint/2010/main" val="387604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07.02: Generic Interfaces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07.02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</p:spTree>
    <p:extLst>
      <p:ext uri="{BB962C8B-B14F-4D97-AF65-F5344CB8AC3E}">
        <p14:creationId xmlns:p14="http://schemas.microsoft.com/office/powerpoint/2010/main" val="23736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CatalogItem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catalogNumber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Catalog&lt;T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CatalogItem</a:t>
            </a:r>
            <a:r>
              <a:rPr lang="en-US" dirty="0"/>
              <a:t> = </a:t>
            </a:r>
            <a:r>
              <a:rPr lang="en-US" dirty="0" err="1"/>
              <a:t>CatalogItem</a:t>
            </a:r>
            <a:r>
              <a:rPr lang="en-US" dirty="0"/>
              <a:t>&gt; </a:t>
            </a:r>
            <a:r>
              <a:rPr lang="en-US" dirty="0">
                <a:solidFill>
                  <a:srgbClr val="2FC2D9"/>
                </a:solidFill>
              </a:rPr>
              <a:t>implements</a:t>
            </a:r>
            <a:r>
              <a:rPr lang="en-US" dirty="0"/>
              <a:t> Inventory&lt;T&gt;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interface methods go here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Describe types that may be passed as a generic parameter</a:t>
            </a:r>
          </a:p>
          <a:p>
            <a:r>
              <a:rPr lang="en-US" dirty="0"/>
              <a:t>“extends” keyword applies constraint</a:t>
            </a:r>
          </a:p>
          <a:p>
            <a:r>
              <a:rPr lang="en-US" dirty="0"/>
              <a:t>Only types of satisfying the constraint may be used</a:t>
            </a:r>
          </a:p>
          <a:p>
            <a:r>
              <a:rPr lang="en-US" dirty="0" err="1"/>
              <a:t>CatalogItem</a:t>
            </a:r>
            <a:r>
              <a:rPr lang="en-US" dirty="0"/>
              <a:t> – default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07.03: Generic Constraints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07.03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Utility Types</a:t>
            </a:r>
          </a:p>
        </p:txBody>
      </p:sp>
    </p:spTree>
    <p:extLst>
      <p:ext uri="{BB962C8B-B14F-4D97-AF65-F5344CB8AC3E}">
        <p14:creationId xmlns:p14="http://schemas.microsoft.com/office/powerpoint/2010/main" val="299738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Partial&lt;Type&gt;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sz="2133" dirty="0">
                <a:solidFill>
                  <a:srgbClr val="2FC2D9"/>
                </a:solidFill>
              </a:rPr>
              <a:t>const</a:t>
            </a:r>
            <a:r>
              <a:rPr lang="en-US" sz="2133" dirty="0"/>
              <a:t> id = Symbol(</a:t>
            </a:r>
            <a:r>
              <a:rPr lang="en-US" sz="2133" dirty="0">
                <a:solidFill>
                  <a:srgbClr val="B22746"/>
                </a:solidFill>
              </a:rPr>
              <a:t>'id'</a:t>
            </a:r>
            <a:r>
              <a:rPr lang="en-US" sz="2133" dirty="0"/>
              <a:t>);</a:t>
            </a:r>
          </a:p>
          <a:p>
            <a:r>
              <a:rPr lang="en-US" sz="2133" dirty="0">
                <a:solidFill>
                  <a:srgbClr val="2FC2D9"/>
                </a:solidFill>
              </a:rPr>
              <a:t>interface</a:t>
            </a:r>
            <a:r>
              <a:rPr lang="en-US" sz="2133" dirty="0"/>
              <a:t> Person {</a:t>
            </a:r>
          </a:p>
          <a:p>
            <a:r>
              <a:rPr lang="en-US" sz="2133" dirty="0"/>
              <a:t>    [id]: </a:t>
            </a:r>
            <a:r>
              <a:rPr lang="en-US" sz="2133" dirty="0">
                <a:solidFill>
                  <a:srgbClr val="2FC2D9"/>
                </a:solidFill>
              </a:rPr>
              <a:t>number</a:t>
            </a:r>
            <a:r>
              <a:rPr lang="en-US" sz="2133" dirty="0"/>
              <a:t>;</a:t>
            </a:r>
          </a:p>
          <a:p>
            <a:r>
              <a:rPr lang="en-US" sz="2133" dirty="0"/>
              <a:t>    name: </a:t>
            </a:r>
            <a:r>
              <a:rPr lang="en-US" sz="2133" dirty="0">
                <a:solidFill>
                  <a:srgbClr val="2FC2D9"/>
                </a:solidFill>
              </a:rPr>
              <a:t>string</a:t>
            </a:r>
            <a:r>
              <a:rPr lang="en-US" sz="2133" dirty="0"/>
              <a:t>;</a:t>
            </a:r>
          </a:p>
          <a:p>
            <a:r>
              <a:rPr lang="en-US" sz="2133" dirty="0"/>
              <a:t>    age: </a:t>
            </a:r>
            <a:r>
              <a:rPr lang="en-US" sz="2133" dirty="0">
                <a:solidFill>
                  <a:srgbClr val="2FC2D9"/>
                </a:solidFill>
              </a:rPr>
              <a:t>number</a:t>
            </a:r>
            <a:r>
              <a:rPr lang="en-US" sz="2133" dirty="0"/>
              <a:t>;</a:t>
            </a:r>
          </a:p>
          <a:p>
            <a:r>
              <a:rPr lang="en-US" sz="2133" dirty="0"/>
              <a:t>    location: </a:t>
            </a:r>
            <a:r>
              <a:rPr lang="en-US" sz="2133" dirty="0">
                <a:solidFill>
                  <a:srgbClr val="2FC2D9"/>
                </a:solidFill>
              </a:rPr>
              <a:t>string</a:t>
            </a:r>
            <a:r>
              <a:rPr lang="en-US" sz="2133" dirty="0"/>
              <a:t>;</a:t>
            </a:r>
          </a:p>
          <a:p>
            <a:r>
              <a:rPr lang="en-US" sz="2133" dirty="0"/>
              <a:t>}</a:t>
            </a:r>
          </a:p>
          <a:p>
            <a:endParaRPr lang="en-US" sz="2133" dirty="0"/>
          </a:p>
          <a:p>
            <a:r>
              <a:rPr lang="en-US" sz="2133" dirty="0">
                <a:solidFill>
                  <a:srgbClr val="FF0000"/>
                </a:solidFill>
              </a:rPr>
              <a:t>// Error</a:t>
            </a:r>
          </a:p>
          <a:p>
            <a:r>
              <a:rPr lang="en-US" sz="2133" dirty="0">
                <a:solidFill>
                  <a:srgbClr val="2FC2D9"/>
                </a:solidFill>
              </a:rPr>
              <a:t>const</a:t>
            </a:r>
            <a:r>
              <a:rPr lang="en-US" sz="2133" dirty="0"/>
              <a:t> p1: Person = {</a:t>
            </a:r>
          </a:p>
          <a:p>
            <a:r>
              <a:rPr lang="en-US" sz="2133" dirty="0"/>
              <a:t>    name: </a:t>
            </a:r>
            <a:r>
              <a:rPr lang="en-US" sz="2133" dirty="0">
                <a:solidFill>
                  <a:srgbClr val="B22746"/>
                </a:solidFill>
              </a:rPr>
              <a:t>"Anna"</a:t>
            </a:r>
          </a:p>
          <a:p>
            <a:r>
              <a:rPr lang="en-US" sz="2133" dirty="0"/>
              <a:t>};</a:t>
            </a:r>
          </a:p>
          <a:p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r>
              <a:rPr lang="en-US" sz="2133" dirty="0">
                <a:solidFill>
                  <a:srgbClr val="2FC2D9"/>
                </a:solidFill>
              </a:rPr>
              <a:t>type </a:t>
            </a:r>
            <a:r>
              <a:rPr lang="en-US" sz="2133" dirty="0" err="1"/>
              <a:t>PartialPerson</a:t>
            </a:r>
            <a:r>
              <a:rPr lang="en-US" sz="2133" dirty="0"/>
              <a:t> = Partial&lt;Person&gt;;</a:t>
            </a:r>
          </a:p>
          <a:p>
            <a:r>
              <a:rPr lang="en-US" sz="2133" dirty="0">
                <a:solidFill>
                  <a:srgbClr val="A3C644"/>
                </a:solidFill>
              </a:rPr>
              <a:t>// equivalent to</a:t>
            </a:r>
          </a:p>
          <a:p>
            <a:r>
              <a:rPr lang="en-US" sz="2133" dirty="0">
                <a:solidFill>
                  <a:srgbClr val="2FC2D9"/>
                </a:solidFill>
              </a:rPr>
              <a:t>interface</a:t>
            </a:r>
            <a:r>
              <a:rPr lang="en-US" sz="2133" dirty="0"/>
              <a:t> </a:t>
            </a:r>
            <a:r>
              <a:rPr lang="en-US" sz="2133" dirty="0" err="1"/>
              <a:t>PartialPerson</a:t>
            </a:r>
            <a:r>
              <a:rPr lang="en-US" sz="2133" dirty="0"/>
              <a:t> {</a:t>
            </a:r>
          </a:p>
          <a:p>
            <a:r>
              <a:rPr lang="en-US" sz="2133" dirty="0"/>
              <a:t>    [id]?: </a:t>
            </a:r>
            <a:r>
              <a:rPr lang="en-US" sz="2133" dirty="0">
                <a:solidFill>
                  <a:srgbClr val="2FC2D9"/>
                </a:solidFill>
              </a:rPr>
              <a:t>number</a:t>
            </a:r>
            <a:r>
              <a:rPr lang="en-US" sz="2133" dirty="0"/>
              <a:t>;</a:t>
            </a:r>
          </a:p>
          <a:p>
            <a:r>
              <a:rPr lang="en-US" sz="2133" dirty="0"/>
              <a:t>    name?: </a:t>
            </a:r>
            <a:r>
              <a:rPr lang="en-US" sz="2133" dirty="0">
                <a:solidFill>
                  <a:srgbClr val="2FC2D9"/>
                </a:solidFill>
              </a:rPr>
              <a:t>string</a:t>
            </a:r>
            <a:r>
              <a:rPr lang="en-US" sz="2133" dirty="0"/>
              <a:t>;</a:t>
            </a:r>
          </a:p>
          <a:p>
            <a:r>
              <a:rPr lang="en-US" sz="2133" dirty="0"/>
              <a:t>    age?: </a:t>
            </a:r>
            <a:r>
              <a:rPr lang="en-US" sz="2133" dirty="0">
                <a:solidFill>
                  <a:srgbClr val="2FC2D9"/>
                </a:solidFill>
              </a:rPr>
              <a:t>number</a:t>
            </a:r>
            <a:r>
              <a:rPr lang="en-US" sz="2133" dirty="0"/>
              <a:t>;</a:t>
            </a:r>
          </a:p>
          <a:p>
            <a:r>
              <a:rPr lang="en-US" sz="2133" dirty="0"/>
              <a:t>    location?: </a:t>
            </a:r>
            <a:r>
              <a:rPr lang="en-US" sz="2133" dirty="0">
                <a:solidFill>
                  <a:srgbClr val="2FC2D9"/>
                </a:solidFill>
              </a:rPr>
              <a:t>string</a:t>
            </a:r>
            <a:r>
              <a:rPr lang="en-US" sz="2133" dirty="0"/>
              <a:t>;</a:t>
            </a:r>
          </a:p>
          <a:p>
            <a:r>
              <a:rPr lang="en-US" sz="2133" dirty="0"/>
              <a:t>}</a:t>
            </a:r>
          </a:p>
          <a:p>
            <a:endParaRPr lang="en-US" sz="2133" dirty="0"/>
          </a:p>
          <a:p>
            <a:r>
              <a:rPr lang="en-US" sz="2133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2133" dirty="0">
                <a:solidFill>
                  <a:srgbClr val="2FC2D9"/>
                </a:solidFill>
              </a:rPr>
              <a:t>const</a:t>
            </a:r>
            <a:r>
              <a:rPr lang="en-US" sz="2133" dirty="0"/>
              <a:t> p2: </a:t>
            </a:r>
            <a:r>
              <a:rPr lang="en-US" sz="2133" b="1" dirty="0">
                <a:solidFill>
                  <a:srgbClr val="002060"/>
                </a:solidFill>
              </a:rPr>
              <a:t>Partial</a:t>
            </a:r>
            <a:r>
              <a:rPr lang="en-US" sz="2133" dirty="0"/>
              <a:t>&lt;Person&gt; = {</a:t>
            </a:r>
          </a:p>
          <a:p>
            <a:r>
              <a:rPr lang="en-US" sz="2133" dirty="0"/>
              <a:t>    name: </a:t>
            </a:r>
            <a:r>
              <a:rPr lang="en-US" sz="2133" dirty="0">
                <a:solidFill>
                  <a:srgbClr val="B22746"/>
                </a:solidFill>
              </a:rPr>
              <a:t>"Boris"</a:t>
            </a:r>
          </a:p>
          <a:p>
            <a:r>
              <a:rPr lang="en-US" sz="2133" dirty="0"/>
              <a:t>};</a:t>
            </a:r>
          </a:p>
          <a:p>
            <a:endParaRPr lang="en-US" sz="21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FDC1F-6942-4D0E-B164-87655F65344C}"/>
              </a:ext>
            </a:extLst>
          </p:cNvPr>
          <p:cNvSpPr/>
          <p:nvPr/>
        </p:nvSpPr>
        <p:spPr>
          <a:xfrm>
            <a:off x="294317" y="5949696"/>
            <a:ext cx="445025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>
                <a:solidFill>
                  <a:srgbClr val="A3C644"/>
                </a:solidFill>
              </a:rPr>
              <a:t>// support symbol properties since v2.9</a:t>
            </a:r>
          </a:p>
        </p:txBody>
      </p:sp>
    </p:spTree>
    <p:extLst>
      <p:ext uri="{BB962C8B-B14F-4D97-AF65-F5344CB8AC3E}">
        <p14:creationId xmlns:p14="http://schemas.microsoft.com/office/powerpoint/2010/main" val="34040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Required&lt;Type&gt;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3" y="1438656"/>
            <a:ext cx="7131675" cy="4511040"/>
          </a:xfrm>
        </p:spPr>
        <p:txBody>
          <a:bodyPr numCol="2">
            <a:normAutofit/>
          </a:bodyPr>
          <a:lstStyle/>
          <a:p>
            <a:r>
              <a:rPr lang="en-US" sz="2200" dirty="0">
                <a:solidFill>
                  <a:srgbClr val="2FC2D9"/>
                </a:solidFill>
              </a:rPr>
              <a:t>interface</a:t>
            </a:r>
            <a:r>
              <a:rPr lang="en-US" sz="2200" dirty="0"/>
              <a:t> Person {</a:t>
            </a:r>
          </a:p>
          <a:p>
            <a:r>
              <a:rPr lang="en-US" sz="2200" dirty="0"/>
              <a:t>    id: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    name?: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    age?: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    location?: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BDC4A-BF01-4900-A0D2-9BBAFCA53C87}"/>
              </a:ext>
            </a:extLst>
          </p:cNvPr>
          <p:cNvSpPr/>
          <p:nvPr/>
        </p:nvSpPr>
        <p:spPr>
          <a:xfrm>
            <a:off x="6881870" y="1061211"/>
            <a:ext cx="48401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A3C644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sz="2200" dirty="0">
                <a:solidFill>
                  <a:srgbClr val="2FC2D9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p1: Person =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id: </a:t>
            </a:r>
            <a:r>
              <a:rPr lang="en-US" sz="2200" dirty="0">
                <a:solidFill>
                  <a:srgbClr val="B22746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name: </a:t>
            </a:r>
            <a:r>
              <a:rPr lang="en-US" sz="2200" dirty="0">
                <a:solidFill>
                  <a:srgbClr val="B22746"/>
                </a:solidFill>
                <a:latin typeface="Consolas" panose="020B0609020204030204" pitchFamily="49" charset="0"/>
              </a:rPr>
              <a:t>"Anna"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};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US" sz="2200" dirty="0">
                <a:solidFill>
                  <a:srgbClr val="2FC2D9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p2: 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Required</a:t>
            </a:r>
            <a:r>
              <a:rPr lang="en-US" sz="2200" dirty="0">
                <a:latin typeface="Consolas" panose="020B0609020204030204" pitchFamily="49" charset="0"/>
              </a:rPr>
              <a:t>&lt;Person&gt; =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id: </a:t>
            </a:r>
            <a:r>
              <a:rPr lang="en-US" sz="2200" dirty="0">
                <a:solidFill>
                  <a:srgbClr val="B22746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name: </a:t>
            </a:r>
            <a:r>
              <a:rPr lang="en-US" sz="2200" dirty="0">
                <a:solidFill>
                  <a:srgbClr val="B22746"/>
                </a:solidFill>
                <a:latin typeface="Consolas" panose="020B0609020204030204" pitchFamily="49" charset="0"/>
              </a:rPr>
              <a:t>"Anna"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9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49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are generics?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49" y="2327288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Parameters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49" y="3016158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Generic Functions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Generic Classes and Interfaces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Generic Constraints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A4DC6-F1AB-45A9-93D6-085EDEAE906B}"/>
              </a:ext>
            </a:extLst>
          </p:cNvPr>
          <p:cNvGrpSpPr/>
          <p:nvPr/>
        </p:nvGrpSpPr>
        <p:grpSpPr>
          <a:xfrm>
            <a:off x="4917649" y="5082768"/>
            <a:ext cx="7274351" cy="464583"/>
            <a:chOff x="448467" y="3451955"/>
            <a:chExt cx="7274350" cy="4645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261456-A7A7-44CC-A443-F3BA43345B4F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Utility Types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2939B1-4033-4BC1-A2F1-134C8BDB6163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1E208C5-59CD-4491-8D4F-0C66269FAF6F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6C8FD3-191A-48F4-9078-781936E416FB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39B752-53CC-432A-80FD-0DB8110B2195}"/>
              </a:ext>
            </a:extLst>
          </p:cNvPr>
          <p:cNvGrpSpPr/>
          <p:nvPr/>
        </p:nvGrpSpPr>
        <p:grpSpPr>
          <a:xfrm>
            <a:off x="4917649" y="5771638"/>
            <a:ext cx="7274351" cy="464583"/>
            <a:chOff x="448467" y="3451955"/>
            <a:chExt cx="7274350" cy="4645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612DC0-2FB9-4577-BAC0-AA348E1B9837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Conditional Types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BBCA-3B36-4CBD-8F9C-4BF4175E69E9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205A2C-CFDC-4332-87CB-E355ABEF7C0B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5B13E7-5DD3-49D6-980F-2836C099BCFE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Readonly</a:t>
            </a:r>
            <a:r>
              <a:rPr lang="en-US" sz="2800" dirty="0"/>
              <a:t>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67" dirty="0">
                <a:solidFill>
                  <a:srgbClr val="2FC2D9"/>
                </a:solidFill>
              </a:rPr>
              <a:t>const</a:t>
            </a:r>
            <a:r>
              <a:rPr lang="en-US" sz="1867" dirty="0"/>
              <a:t> id = Symbol(</a:t>
            </a:r>
            <a:r>
              <a:rPr lang="en-US" sz="1867" dirty="0">
                <a:solidFill>
                  <a:srgbClr val="B22746"/>
                </a:solidFill>
              </a:rPr>
              <a:t>'id'</a:t>
            </a:r>
            <a:r>
              <a:rPr lang="en-US" sz="1867" dirty="0"/>
              <a:t>);</a:t>
            </a:r>
          </a:p>
          <a:p>
            <a:r>
              <a:rPr lang="en-US" sz="1867" dirty="0">
                <a:solidFill>
                  <a:srgbClr val="2FC2D9"/>
                </a:solidFill>
              </a:rPr>
              <a:t>interface</a:t>
            </a:r>
            <a:r>
              <a:rPr lang="en-US" sz="1867" dirty="0"/>
              <a:t> Person {</a:t>
            </a:r>
          </a:p>
          <a:p>
            <a:r>
              <a:rPr lang="en-US" sz="1867" dirty="0"/>
              <a:t>	[id]: </a:t>
            </a:r>
            <a:r>
              <a:rPr lang="en-US" sz="1867" dirty="0">
                <a:solidFill>
                  <a:srgbClr val="2FC2D9"/>
                </a:solidFill>
              </a:rPr>
              <a:t>number</a:t>
            </a:r>
            <a:r>
              <a:rPr lang="en-US" sz="1867" dirty="0"/>
              <a:t>;</a:t>
            </a:r>
          </a:p>
          <a:p>
            <a:r>
              <a:rPr lang="en-US" sz="1867" dirty="0"/>
              <a:t>	name: </a:t>
            </a:r>
            <a:r>
              <a:rPr lang="en-US" sz="1867" dirty="0">
                <a:solidFill>
                  <a:srgbClr val="2FC2D9"/>
                </a:solidFill>
              </a:rPr>
              <a:t>string</a:t>
            </a:r>
            <a:r>
              <a:rPr lang="en-US" sz="1867" dirty="0"/>
              <a:t>;</a:t>
            </a:r>
          </a:p>
          <a:p>
            <a:r>
              <a:rPr lang="en-US" sz="1867" dirty="0"/>
              <a:t>	age: </a:t>
            </a:r>
            <a:r>
              <a:rPr lang="en-US" sz="1867" dirty="0">
                <a:solidFill>
                  <a:srgbClr val="2FC2D9"/>
                </a:solidFill>
              </a:rPr>
              <a:t>number</a:t>
            </a:r>
            <a:r>
              <a:rPr lang="en-US" sz="1867" dirty="0"/>
              <a:t>;</a:t>
            </a:r>
          </a:p>
          <a:p>
            <a:r>
              <a:rPr lang="en-US" sz="1867" dirty="0"/>
              <a:t>	location: </a:t>
            </a:r>
            <a:r>
              <a:rPr lang="en-US" sz="1867" dirty="0">
                <a:solidFill>
                  <a:srgbClr val="2FC2D9"/>
                </a:solidFill>
              </a:rPr>
              <a:t>string</a:t>
            </a:r>
            <a:r>
              <a:rPr lang="en-US" sz="1867" dirty="0"/>
              <a:t>;</a:t>
            </a:r>
          </a:p>
          <a:p>
            <a:r>
              <a:rPr lang="en-US" sz="1867" dirty="0"/>
              <a:t>}</a:t>
            </a:r>
          </a:p>
          <a:p>
            <a:endParaRPr lang="en-US" sz="1867" dirty="0"/>
          </a:p>
          <a:p>
            <a:endParaRPr lang="en-US" sz="1867" dirty="0"/>
          </a:p>
          <a:p>
            <a:endParaRPr lang="en-US" sz="1867" dirty="0"/>
          </a:p>
          <a:p>
            <a:endParaRPr lang="en-US" sz="1867" dirty="0"/>
          </a:p>
          <a:p>
            <a:endParaRPr lang="en-US" sz="1867" dirty="0"/>
          </a:p>
          <a:p>
            <a:r>
              <a:rPr lang="en-US" sz="1867" dirty="0">
                <a:solidFill>
                  <a:srgbClr val="2FC2D9"/>
                </a:solidFill>
              </a:rPr>
              <a:t>const</a:t>
            </a:r>
            <a:r>
              <a:rPr lang="en-US" sz="1867" dirty="0"/>
              <a:t> p3: </a:t>
            </a:r>
            <a:r>
              <a:rPr lang="en-US" sz="1867" b="1" dirty="0" err="1">
                <a:solidFill>
                  <a:srgbClr val="002060"/>
                </a:solidFill>
              </a:rPr>
              <a:t>Readonly</a:t>
            </a:r>
            <a:r>
              <a:rPr lang="en-US" sz="1867" dirty="0"/>
              <a:t>&lt;Person&gt; = {</a:t>
            </a:r>
          </a:p>
          <a:p>
            <a:r>
              <a:rPr lang="en-US" sz="1867" dirty="0"/>
              <a:t>   [id]: </a:t>
            </a:r>
            <a:r>
              <a:rPr lang="en-US" sz="1867" dirty="0">
                <a:solidFill>
                  <a:srgbClr val="B22746"/>
                </a:solidFill>
              </a:rPr>
              <a:t>1</a:t>
            </a:r>
            <a:r>
              <a:rPr lang="en-US" sz="1867" dirty="0"/>
              <a:t>,</a:t>
            </a:r>
          </a:p>
          <a:p>
            <a:r>
              <a:rPr lang="en-US" sz="1867" dirty="0"/>
              <a:t>	name: </a:t>
            </a:r>
            <a:r>
              <a:rPr lang="en-US" sz="1867" dirty="0">
                <a:solidFill>
                  <a:srgbClr val="B22746"/>
                </a:solidFill>
              </a:rPr>
              <a:t>"Anna"</a:t>
            </a:r>
            <a:r>
              <a:rPr lang="en-US" sz="1867" dirty="0"/>
              <a:t>,</a:t>
            </a:r>
          </a:p>
          <a:p>
            <a:r>
              <a:rPr lang="en-US" sz="1867" dirty="0"/>
              <a:t>	age: </a:t>
            </a:r>
            <a:r>
              <a:rPr lang="en-US" sz="1867" dirty="0">
                <a:solidFill>
                  <a:srgbClr val="B22746"/>
                </a:solidFill>
              </a:rPr>
              <a:t>30</a:t>
            </a:r>
            <a:r>
              <a:rPr lang="en-US" sz="1867" dirty="0"/>
              <a:t>,</a:t>
            </a:r>
          </a:p>
          <a:p>
            <a:r>
              <a:rPr lang="en-US" sz="1867" dirty="0"/>
              <a:t>	location: </a:t>
            </a:r>
            <a:r>
              <a:rPr lang="en-US" sz="1867" dirty="0">
                <a:solidFill>
                  <a:srgbClr val="B22746"/>
                </a:solidFill>
              </a:rPr>
              <a:t>"Kyiv"</a:t>
            </a:r>
            <a:r>
              <a:rPr lang="en-US" sz="1867" dirty="0"/>
              <a:t>	</a:t>
            </a:r>
          </a:p>
          <a:p>
            <a:r>
              <a:rPr lang="en-US" sz="1867" dirty="0"/>
              <a:t>};</a:t>
            </a:r>
          </a:p>
          <a:p>
            <a:endParaRPr lang="en-US" sz="1867" dirty="0"/>
          </a:p>
          <a:p>
            <a:r>
              <a:rPr lang="en-US" sz="1867" dirty="0">
                <a:solidFill>
                  <a:srgbClr val="FF0000"/>
                </a:solidFill>
              </a:rPr>
              <a:t>// Error</a:t>
            </a:r>
          </a:p>
          <a:p>
            <a:r>
              <a:rPr lang="en-US" sz="1867" dirty="0"/>
              <a:t>p3.name = </a:t>
            </a:r>
            <a:r>
              <a:rPr lang="en-US" sz="1867" dirty="0">
                <a:solidFill>
                  <a:srgbClr val="B22746"/>
                </a:solidFill>
              </a:rPr>
              <a:t>"Boris"</a:t>
            </a:r>
            <a:r>
              <a:rPr lang="en-US" sz="1867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03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Writable&lt;Type&gt;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4585512" cy="3974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Writable&lt;Type&gt; = { </a:t>
            </a:r>
          </a:p>
          <a:p>
            <a:r>
              <a:rPr lang="en-US" dirty="0"/>
              <a:t>	-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[K </a:t>
            </a:r>
            <a:r>
              <a:rPr lang="en-US" dirty="0">
                <a:solidFill>
                  <a:srgbClr val="2FC2D9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2FC2D9"/>
                </a:solidFill>
              </a:rPr>
              <a:t>keyof</a:t>
            </a:r>
            <a:r>
              <a:rPr lang="en-US" dirty="0"/>
              <a:t> Type]: Type[K]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5602013"/>
            <a:ext cx="11119104" cy="697187"/>
          </a:xfrm>
        </p:spPr>
        <p:txBody>
          <a:bodyPr/>
          <a:lstStyle/>
          <a:p>
            <a:r>
              <a:rPr lang="en-US" dirty="0"/>
              <a:t>Converts </a:t>
            </a:r>
            <a:r>
              <a:rPr lang="en-US" dirty="0" err="1"/>
              <a:t>readonly</a:t>
            </a:r>
            <a:r>
              <a:rPr lang="en-US" dirty="0"/>
              <a:t> types to their corresponding read-write counterparts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D39EB9-7D7E-4E66-8A0E-DA1D7FA8A27F}"/>
              </a:ext>
            </a:extLst>
          </p:cNvPr>
          <p:cNvSpPr txBox="1">
            <a:spLocks/>
          </p:cNvSpPr>
          <p:nvPr/>
        </p:nvSpPr>
        <p:spPr>
          <a:xfrm>
            <a:off x="5698861" y="1438656"/>
            <a:ext cx="6023175" cy="397417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3C644"/>
                </a:solidFill>
              </a:rPr>
              <a:t>// { a: string, b: number }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A = </a:t>
            </a:r>
            <a:r>
              <a:rPr lang="en-US" b="1" dirty="0">
                <a:solidFill>
                  <a:srgbClr val="002060"/>
                </a:solidFill>
              </a:rPr>
              <a:t>Writable</a:t>
            </a:r>
            <a:r>
              <a:rPr lang="en-US" dirty="0"/>
              <a:t>&lt;{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a: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b: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</a:p>
          <a:p>
            <a:r>
              <a:rPr lang="en-US" dirty="0"/>
              <a:t>}&gt;;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number[]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B = </a:t>
            </a:r>
            <a:r>
              <a:rPr lang="en-US" b="1" dirty="0">
                <a:solidFill>
                  <a:srgbClr val="002060"/>
                </a:solidFill>
              </a:rPr>
              <a:t>Writable</a:t>
            </a:r>
            <a:r>
              <a:rPr lang="en-US" dirty="0"/>
              <a:t>&lt;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number[]&gt;;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[string, </a:t>
            </a:r>
            <a:r>
              <a:rPr lang="en-US" dirty="0" err="1">
                <a:solidFill>
                  <a:srgbClr val="A3C644"/>
                </a:solidFill>
              </a:rPr>
              <a:t>boolean</a:t>
            </a:r>
            <a:r>
              <a:rPr lang="en-US" dirty="0">
                <a:solidFill>
                  <a:srgbClr val="A3C644"/>
                </a:solidFill>
              </a:rPr>
              <a:t>]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C = </a:t>
            </a:r>
            <a:r>
              <a:rPr lang="en-US" b="1" dirty="0">
                <a:solidFill>
                  <a:srgbClr val="002060"/>
                </a:solidFill>
              </a:rPr>
              <a:t>Writable</a:t>
            </a:r>
            <a:r>
              <a:rPr lang="en-US" dirty="0"/>
              <a:t>&lt;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[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]&gt;;</a:t>
            </a:r>
          </a:p>
        </p:txBody>
      </p:sp>
    </p:spTree>
    <p:extLst>
      <p:ext uri="{BB962C8B-B14F-4D97-AF65-F5344CB8AC3E}">
        <p14:creationId xmlns:p14="http://schemas.microsoft.com/office/powerpoint/2010/main" val="181768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Record&lt;Keys, 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4883485"/>
          </a:xfrm>
        </p:spPr>
        <p:txBody>
          <a:bodyPr numCol="1">
            <a:noAutofit/>
          </a:bodyPr>
          <a:lstStyle/>
          <a:p>
            <a:r>
              <a:rPr lang="en-US" b="0" dirty="0">
                <a:solidFill>
                  <a:srgbClr val="2FC2D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effectLst/>
                <a:latin typeface="Consolas" panose="020B0609020204030204" pitchFamily="49" charset="0"/>
              </a:rPr>
              <a:t> Pages =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US" b="0" dirty="0"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'contacts’</a:t>
            </a:r>
            <a:r>
              <a:rPr lang="en-US" b="0" dirty="0">
                <a:effectLst/>
                <a:latin typeface="Consolas" panose="020B0609020204030204" pitchFamily="49" charset="0"/>
              </a:rPr>
              <a:t>;			</a:t>
            </a:r>
            <a:r>
              <a:rPr lang="en-US" b="0" dirty="0">
                <a:solidFill>
                  <a:srgbClr val="A3C644"/>
                </a:solidFill>
                <a:effectLst/>
                <a:latin typeface="Consolas" panose="020B0609020204030204" pitchFamily="49" charset="0"/>
              </a:rPr>
              <a:t>// keys</a:t>
            </a:r>
          </a:p>
          <a:p>
            <a:r>
              <a:rPr lang="en-US" b="0" dirty="0">
                <a:solidFill>
                  <a:srgbClr val="2FC2D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PageInfo</a:t>
            </a:r>
            <a:r>
              <a:rPr lang="en-US" b="0" dirty="0">
                <a:effectLst/>
                <a:latin typeface="Consolas" panose="020B0609020204030204" pitchFamily="49" charset="0"/>
              </a:rPr>
              <a:t> = { title: </a:t>
            </a:r>
            <a:r>
              <a:rPr lang="en-US" b="0" dirty="0">
                <a:solidFill>
                  <a:srgbClr val="2FC2D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; url: </a:t>
            </a:r>
            <a:r>
              <a:rPr lang="en-US" b="0" dirty="0">
                <a:solidFill>
                  <a:srgbClr val="2FC2D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; };	</a:t>
            </a:r>
            <a:r>
              <a:rPr lang="en-US" b="0" dirty="0">
                <a:solidFill>
                  <a:srgbClr val="A3C644"/>
                </a:solidFill>
                <a:effectLst/>
                <a:latin typeface="Consolas" panose="020B0609020204030204" pitchFamily="49" charset="0"/>
              </a:rPr>
              <a:t>// value of key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FC2D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effectLst/>
                <a:latin typeface="Consolas" panose="020B0609020204030204" pitchFamily="49" charset="0"/>
              </a:rPr>
              <a:t> data: </a:t>
            </a:r>
            <a:r>
              <a:rPr lang="en-US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effectLst/>
                <a:latin typeface="Consolas" panose="020B0609020204030204" pitchFamily="49" charset="0"/>
              </a:rPr>
              <a:t>&lt;Pages,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PageInfo</a:t>
            </a:r>
            <a:r>
              <a:rPr lang="en-US" b="0" dirty="0">
                <a:effectLst/>
                <a:latin typeface="Consolas" panose="020B0609020204030204" pitchFamily="49" charset="0"/>
              </a:rPr>
              <a:t>&gt; =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home: { title: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'HOME PAGE'</a:t>
            </a:r>
            <a:r>
              <a:rPr lang="en-US" b="0" dirty="0">
                <a:effectLst/>
                <a:latin typeface="Consolas" panose="020B0609020204030204" pitchFamily="49" charset="0"/>
              </a:rPr>
              <a:t>, url: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'http://example.com/'</a:t>
            </a:r>
            <a:r>
              <a:rPr lang="en-US" b="0" dirty="0"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about: { title: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'ABOUT PAGE'</a:t>
            </a:r>
            <a:r>
              <a:rPr lang="en-US" b="0" dirty="0">
                <a:effectLst/>
                <a:latin typeface="Consolas" panose="020B0609020204030204" pitchFamily="49" charset="0"/>
              </a:rPr>
              <a:t>, url: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'http://example.com/about'</a:t>
            </a:r>
            <a:r>
              <a:rPr lang="en-US" b="0" dirty="0"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contacts: { title: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'CONTACTS PAGE'</a:t>
            </a:r>
            <a:r>
              <a:rPr lang="en-US" b="0" dirty="0">
                <a:effectLst/>
                <a:latin typeface="Consolas" panose="020B0609020204030204" pitchFamily="49" charset="0"/>
              </a:rPr>
              <a:t>, url: </a:t>
            </a:r>
            <a:r>
              <a:rPr lang="en-US" b="0" dirty="0">
                <a:solidFill>
                  <a:srgbClr val="B22746"/>
                </a:solidFill>
                <a:effectLst/>
                <a:latin typeface="Consolas" panose="020B0609020204030204" pitchFamily="49" charset="0"/>
              </a:rPr>
              <a:t>'http://example.com/contacts'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89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Pick&lt;Type, Keys&gt;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81651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FC2D9"/>
                </a:solidFill>
              </a:rPr>
              <a:t>type</a:t>
            </a:r>
            <a:r>
              <a:rPr lang="en-US" sz="2200" dirty="0"/>
              <a:t> Book = {</a:t>
            </a:r>
          </a:p>
          <a:p>
            <a:r>
              <a:rPr lang="en-US" sz="2200" dirty="0"/>
              <a:t>  title: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  author: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  copies: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  year: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BE52ED-FDC7-4AF5-A9A5-97282B1C6601}"/>
              </a:ext>
            </a:extLst>
          </p:cNvPr>
          <p:cNvSpPr txBox="1">
            <a:spLocks/>
          </p:cNvSpPr>
          <p:nvPr/>
        </p:nvSpPr>
        <p:spPr>
          <a:xfrm>
            <a:off x="6642537" y="3468414"/>
            <a:ext cx="5761082" cy="195092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FC2D9"/>
                </a:solidFill>
              </a:rPr>
              <a:t>type</a:t>
            </a:r>
            <a:r>
              <a:rPr lang="en-US" sz="2400" dirty="0"/>
              <a:t> </a:t>
            </a:r>
            <a:r>
              <a:rPr lang="en-US" sz="2400" dirty="0" err="1"/>
              <a:t>BookWithTitleAndAuthor</a:t>
            </a:r>
            <a:r>
              <a:rPr lang="en-US" sz="2400" dirty="0"/>
              <a:t> = {</a:t>
            </a:r>
          </a:p>
          <a:p>
            <a:r>
              <a:rPr lang="en-US" sz="2400" dirty="0"/>
              <a:t>  title: </a:t>
            </a:r>
            <a:r>
              <a:rPr lang="en-US" sz="2400" dirty="0">
                <a:solidFill>
                  <a:srgbClr val="2FC2D9"/>
                </a:solidFill>
              </a:rPr>
              <a:t>string</a:t>
            </a:r>
            <a:r>
              <a:rPr lang="en-US" sz="2400" dirty="0"/>
              <a:t>;</a:t>
            </a:r>
          </a:p>
          <a:p>
            <a:r>
              <a:rPr lang="en-US" sz="2400" dirty="0"/>
              <a:t>  author: </a:t>
            </a:r>
            <a:r>
              <a:rPr lang="en-US" sz="2400" dirty="0">
                <a:solidFill>
                  <a:srgbClr val="2FC2D9"/>
                </a:solidFill>
              </a:rPr>
              <a:t>string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675B02-475C-4B8A-AEA8-781AFD440D95}"/>
              </a:ext>
            </a:extLst>
          </p:cNvPr>
          <p:cNvSpPr/>
          <p:nvPr/>
        </p:nvSpPr>
        <p:spPr>
          <a:xfrm rot="1552778">
            <a:off x="3431291" y="3451904"/>
            <a:ext cx="3206603" cy="259168"/>
          </a:xfrm>
          <a:prstGeom prst="rightArrow">
            <a:avLst>
              <a:gd name="adj1" fmla="val 4566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8260E-3088-4512-9993-073C9C01A91D}"/>
              </a:ext>
            </a:extLst>
          </p:cNvPr>
          <p:cNvSpPr/>
          <p:nvPr/>
        </p:nvSpPr>
        <p:spPr>
          <a:xfrm>
            <a:off x="4127197" y="1436277"/>
            <a:ext cx="8276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FC2D9"/>
                </a:solidFill>
              </a:rPr>
              <a:t>type</a:t>
            </a:r>
            <a:r>
              <a:rPr lang="en-US" sz="2200" dirty="0"/>
              <a:t> </a:t>
            </a:r>
            <a:r>
              <a:rPr lang="en-US" sz="2200" dirty="0" err="1"/>
              <a:t>BookWithTitleAndAuthor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002060"/>
                </a:solidFill>
              </a:rPr>
              <a:t>Pick</a:t>
            </a:r>
            <a:r>
              <a:rPr lang="en-US" sz="2200" dirty="0"/>
              <a:t>&lt;Book, </a:t>
            </a:r>
            <a:r>
              <a:rPr lang="en-US" sz="2200" dirty="0">
                <a:solidFill>
                  <a:srgbClr val="B22746"/>
                </a:solidFill>
              </a:rPr>
              <a:t>'title'</a:t>
            </a:r>
            <a:r>
              <a:rPr lang="en-US" sz="2200" dirty="0"/>
              <a:t> | </a:t>
            </a:r>
            <a:r>
              <a:rPr lang="en-US" sz="2200" dirty="0">
                <a:solidFill>
                  <a:srgbClr val="B22746"/>
                </a:solidFill>
              </a:rPr>
              <a:t>'author'</a:t>
            </a:r>
            <a:r>
              <a:rPr lang="en-US" sz="22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82463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Omit&lt;Type, Keys&gt;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81651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FC2D9"/>
                </a:solidFill>
              </a:rPr>
              <a:t>type</a:t>
            </a:r>
            <a:r>
              <a:rPr lang="en-US" sz="2200" dirty="0"/>
              <a:t> Book = {</a:t>
            </a:r>
          </a:p>
          <a:p>
            <a:r>
              <a:rPr lang="en-US" sz="2200" dirty="0"/>
              <a:t>  title: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  author: </a:t>
            </a:r>
            <a:r>
              <a:rPr lang="en-US" sz="2200" dirty="0">
                <a:solidFill>
                  <a:srgbClr val="2FC2D9"/>
                </a:solidFill>
              </a:rPr>
              <a:t>string</a:t>
            </a:r>
            <a:r>
              <a:rPr lang="en-US" sz="2200" dirty="0"/>
              <a:t>;</a:t>
            </a:r>
          </a:p>
          <a:p>
            <a:r>
              <a:rPr lang="en-US" sz="2200" dirty="0"/>
              <a:t>  copies: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  year: </a:t>
            </a:r>
            <a:r>
              <a:rPr lang="en-US" sz="2200" dirty="0">
                <a:solidFill>
                  <a:srgbClr val="2FC2D9"/>
                </a:solidFill>
              </a:rPr>
              <a:t>number</a:t>
            </a:r>
            <a:r>
              <a:rPr lang="en-US" sz="2200" dirty="0"/>
              <a:t>;</a:t>
            </a:r>
          </a:p>
          <a:p>
            <a:r>
              <a:rPr lang="en-US" sz="2200" dirty="0"/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BE52ED-FDC7-4AF5-A9A5-97282B1C6601}"/>
              </a:ext>
            </a:extLst>
          </p:cNvPr>
          <p:cNvSpPr txBox="1">
            <a:spLocks/>
          </p:cNvSpPr>
          <p:nvPr/>
        </p:nvSpPr>
        <p:spPr>
          <a:xfrm>
            <a:off x="6642537" y="3468414"/>
            <a:ext cx="5761082" cy="195092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FC2D9"/>
                </a:solidFill>
              </a:rPr>
              <a:t>type</a:t>
            </a:r>
            <a:r>
              <a:rPr lang="en-US" sz="2400" dirty="0"/>
              <a:t> </a:t>
            </a:r>
            <a:r>
              <a:rPr lang="en-US" sz="2400" dirty="0" err="1"/>
              <a:t>BookWithTitleAndAuthor</a:t>
            </a:r>
            <a:r>
              <a:rPr lang="en-US" sz="2400" dirty="0"/>
              <a:t> = {</a:t>
            </a:r>
          </a:p>
          <a:p>
            <a:r>
              <a:rPr lang="en-US" sz="2400" dirty="0"/>
              <a:t>  title: </a:t>
            </a:r>
            <a:r>
              <a:rPr lang="en-US" sz="2400" dirty="0">
                <a:solidFill>
                  <a:srgbClr val="2FC2D9"/>
                </a:solidFill>
              </a:rPr>
              <a:t>string</a:t>
            </a:r>
            <a:r>
              <a:rPr lang="en-US" sz="2400" dirty="0"/>
              <a:t>;</a:t>
            </a:r>
          </a:p>
          <a:p>
            <a:r>
              <a:rPr lang="en-US" sz="2400" dirty="0"/>
              <a:t>  author: </a:t>
            </a:r>
            <a:r>
              <a:rPr lang="en-US" sz="2400" dirty="0">
                <a:solidFill>
                  <a:srgbClr val="2FC2D9"/>
                </a:solidFill>
              </a:rPr>
              <a:t>string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675B02-475C-4B8A-AEA8-781AFD440D95}"/>
              </a:ext>
            </a:extLst>
          </p:cNvPr>
          <p:cNvSpPr/>
          <p:nvPr/>
        </p:nvSpPr>
        <p:spPr>
          <a:xfrm rot="1552778">
            <a:off x="3431291" y="3451904"/>
            <a:ext cx="3206603" cy="259168"/>
          </a:xfrm>
          <a:prstGeom prst="rightArrow">
            <a:avLst>
              <a:gd name="adj1" fmla="val 4566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8260E-3088-4512-9993-073C9C01A91D}"/>
              </a:ext>
            </a:extLst>
          </p:cNvPr>
          <p:cNvSpPr/>
          <p:nvPr/>
        </p:nvSpPr>
        <p:spPr>
          <a:xfrm>
            <a:off x="4127197" y="1436277"/>
            <a:ext cx="8276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FC2D9"/>
                </a:solidFill>
              </a:rPr>
              <a:t>type</a:t>
            </a:r>
            <a:r>
              <a:rPr lang="en-US" sz="2200" dirty="0"/>
              <a:t> </a:t>
            </a:r>
            <a:r>
              <a:rPr lang="en-US" sz="2200" dirty="0" err="1"/>
              <a:t>BookWithTitleAndAuthor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002060"/>
                </a:solidFill>
              </a:rPr>
              <a:t>Omit</a:t>
            </a:r>
            <a:r>
              <a:rPr lang="en-US" sz="2200" dirty="0"/>
              <a:t>&lt;Book, </a:t>
            </a:r>
            <a:r>
              <a:rPr lang="en-US" sz="2200" dirty="0">
                <a:solidFill>
                  <a:srgbClr val="B22746"/>
                </a:solidFill>
              </a:rPr>
              <a:t>'copies'</a:t>
            </a:r>
            <a:r>
              <a:rPr lang="en-US" sz="2200" dirty="0"/>
              <a:t> | </a:t>
            </a:r>
            <a:r>
              <a:rPr lang="en-US" sz="2200" dirty="0">
                <a:solidFill>
                  <a:srgbClr val="B22746"/>
                </a:solidFill>
              </a:rPr>
              <a:t>'year'</a:t>
            </a:r>
            <a:r>
              <a:rPr lang="en-US" sz="22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405093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Exclude&lt;Type, </a:t>
            </a:r>
            <a:r>
              <a:rPr lang="en-US" sz="2800" dirty="0" err="1"/>
              <a:t>ExcludedUnion</a:t>
            </a:r>
            <a:r>
              <a:rPr lang="en-US" sz="2800" dirty="0"/>
              <a:t>&gt; </a:t>
            </a:r>
            <a:br>
              <a:rPr lang="en-US" sz="2800" dirty="0"/>
            </a:br>
            <a:r>
              <a:rPr lang="en-US" sz="2800" dirty="0"/>
              <a:t>Extract&lt;Type, Union&gt;, </a:t>
            </a:r>
            <a:r>
              <a:rPr lang="en-US" sz="2800" dirty="0" err="1"/>
              <a:t>NonNulable</a:t>
            </a:r>
            <a:r>
              <a:rPr lang="en-US" sz="2800" dirty="0"/>
              <a:t>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3" y="1438657"/>
            <a:ext cx="11307067" cy="29791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T1 = </a:t>
            </a:r>
            <a:r>
              <a:rPr lang="en-US" b="1" dirty="0">
                <a:solidFill>
                  <a:srgbClr val="002060"/>
                </a:solidFill>
              </a:rPr>
              <a:t>Exclude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|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| (()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),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&gt;;  </a:t>
            </a:r>
            <a:r>
              <a:rPr lang="en-US" dirty="0">
                <a:solidFill>
                  <a:srgbClr val="A3C644"/>
                </a:solidFill>
              </a:rPr>
              <a:t>// string | number</a:t>
            </a:r>
          </a:p>
          <a:p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T2 = </a:t>
            </a:r>
            <a:r>
              <a:rPr lang="en-US" b="1" dirty="0">
                <a:solidFill>
                  <a:srgbClr val="002060"/>
                </a:solidFill>
              </a:rPr>
              <a:t>Extract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|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| (()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),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&gt;;  </a:t>
            </a:r>
            <a:r>
              <a:rPr lang="en-US" dirty="0">
                <a:solidFill>
                  <a:srgbClr val="A3C644"/>
                </a:solidFill>
              </a:rPr>
              <a:t>// () =&gt; void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T3 = </a:t>
            </a:r>
            <a:r>
              <a:rPr lang="en-US" b="1" dirty="0" err="1">
                <a:solidFill>
                  <a:srgbClr val="002060"/>
                </a:solidFill>
              </a:rPr>
              <a:t>NonNullable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|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|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 |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&gt;;		</a:t>
            </a:r>
            <a:r>
              <a:rPr lang="en-US" dirty="0">
                <a:solidFill>
                  <a:srgbClr val="A3C644"/>
                </a:solidFill>
              </a:rPr>
              <a:t>// string | number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5023693"/>
            <a:ext cx="11119104" cy="1275508"/>
          </a:xfrm>
        </p:spPr>
        <p:txBody>
          <a:bodyPr>
            <a:normAutofit/>
          </a:bodyPr>
          <a:lstStyle/>
          <a:p>
            <a:r>
              <a:rPr lang="en-US" dirty="0"/>
              <a:t>Exclude constructs a type by excluding from T all properties that are assignable to U.</a:t>
            </a:r>
          </a:p>
          <a:p>
            <a:r>
              <a:rPr lang="en-US" dirty="0"/>
              <a:t>Extract constructs a type by extracting from T all properties that are assignable to U</a:t>
            </a:r>
          </a:p>
          <a:p>
            <a:r>
              <a:rPr lang="en-US" dirty="0" err="1"/>
              <a:t>NonNullable</a:t>
            </a:r>
            <a:r>
              <a:rPr lang="en-US" dirty="0"/>
              <a:t> constructs a type by excluding null and undefined from T</a:t>
            </a:r>
          </a:p>
        </p:txBody>
      </p:sp>
    </p:spTree>
    <p:extLst>
      <p:ext uri="{BB962C8B-B14F-4D97-AF65-F5344CB8AC3E}">
        <p14:creationId xmlns:p14="http://schemas.microsoft.com/office/powerpoint/2010/main" val="421985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Parameters&lt;Type&gt;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6"/>
            <a:ext cx="11610419" cy="31887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FC2D9"/>
                </a:solidFill>
              </a:rPr>
              <a:t>type </a:t>
            </a:r>
            <a:r>
              <a:rPr lang="en-US" sz="1800" dirty="0" err="1"/>
              <a:t>CreatePubMsgFnType</a:t>
            </a:r>
            <a:r>
              <a:rPr lang="en-US" sz="1800" dirty="0"/>
              <a:t> = (title: </a:t>
            </a:r>
            <a:r>
              <a:rPr lang="en-US" sz="1800" dirty="0">
                <a:solidFill>
                  <a:srgbClr val="2FC2D9"/>
                </a:solidFill>
              </a:rPr>
              <a:t>string</a:t>
            </a:r>
            <a:r>
              <a:rPr lang="en-US" sz="1800" dirty="0"/>
              <a:t>, year: </a:t>
            </a:r>
            <a:r>
              <a:rPr lang="en-US" sz="1800" dirty="0">
                <a:solidFill>
                  <a:srgbClr val="2FC2D9"/>
                </a:solidFill>
              </a:rPr>
              <a:t>number</a:t>
            </a:r>
            <a:r>
              <a:rPr lang="en-US" sz="1800" dirty="0"/>
              <a:t>) =&gt; </a:t>
            </a:r>
            <a:r>
              <a:rPr lang="en-US" sz="1800" dirty="0">
                <a:solidFill>
                  <a:srgbClr val="2FC2D9"/>
                </a:solidFill>
              </a:rPr>
              <a:t>string</a:t>
            </a:r>
            <a:r>
              <a:rPr lang="en-US" sz="1800" dirty="0"/>
              <a:t>;</a:t>
            </a:r>
          </a:p>
          <a:p>
            <a:endParaRPr lang="en-US" sz="1800" dirty="0">
              <a:solidFill>
                <a:srgbClr val="2FC2D9"/>
              </a:solidFill>
            </a:endParaRPr>
          </a:p>
          <a:p>
            <a:r>
              <a:rPr lang="en-US" sz="1800" dirty="0">
                <a:solidFill>
                  <a:srgbClr val="2FC2D9"/>
                </a:solidFill>
              </a:rPr>
              <a:t>type</a:t>
            </a:r>
            <a:r>
              <a:rPr lang="en-US" sz="1800" dirty="0"/>
              <a:t> </a:t>
            </a:r>
            <a:r>
              <a:rPr lang="en-US" sz="1800" dirty="0" err="1"/>
              <a:t>ParamType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2FC2D9"/>
                </a:solidFill>
              </a:rPr>
              <a:t>Parameters</a:t>
            </a:r>
            <a:r>
              <a:rPr lang="en-US" sz="1800" dirty="0"/>
              <a:t>&lt;</a:t>
            </a:r>
            <a:r>
              <a:rPr lang="en-US" sz="1800" dirty="0" err="1"/>
              <a:t>CreatePubMsgFnType</a:t>
            </a:r>
            <a:r>
              <a:rPr lang="en-US" sz="1800" dirty="0"/>
              <a:t>&gt;	</a:t>
            </a:r>
            <a:r>
              <a:rPr lang="en-US" sz="1800" dirty="0">
                <a:solidFill>
                  <a:srgbClr val="A3C644"/>
                </a:solidFill>
              </a:rPr>
              <a:t>// &lt;-- [string, number]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5419344"/>
            <a:ext cx="11119104" cy="879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Constructs a tuple type of the types of the parameters of a function type </a:t>
            </a:r>
            <a:r>
              <a:rPr lang="en-US" dirty="0" err="1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4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ReturnType</a:t>
            </a:r>
            <a:r>
              <a:rPr lang="en-US" sz="2800" dirty="0"/>
              <a:t>&lt;Type&gt;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 err="1"/>
              <a:t>CreatePubMsgFnType</a:t>
            </a:r>
            <a:r>
              <a:rPr lang="en-US" sz="2000" dirty="0"/>
              <a:t> = (title: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, year: </a:t>
            </a:r>
            <a:r>
              <a:rPr lang="en-US" sz="2000" dirty="0">
                <a:solidFill>
                  <a:srgbClr val="2FC2D9"/>
                </a:solidFill>
              </a:rPr>
              <a:t>number</a:t>
            </a:r>
            <a:r>
              <a:rPr lang="en-US" sz="2000" dirty="0"/>
              <a:t>) =&gt;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;</a:t>
            </a:r>
          </a:p>
          <a:p>
            <a:endParaRPr lang="en-US" sz="2000" dirty="0">
              <a:solidFill>
                <a:srgbClr val="2FC2D9"/>
              </a:solidFill>
            </a:endParaRPr>
          </a:p>
          <a:p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</a:t>
            </a:r>
            <a:r>
              <a:rPr lang="en-US" sz="2000" dirty="0" err="1"/>
              <a:t>createPubMsgFnReturnType</a:t>
            </a:r>
            <a:r>
              <a:rPr lang="en-US" sz="2000" dirty="0"/>
              <a:t> = </a:t>
            </a:r>
            <a:r>
              <a:rPr lang="en-US" sz="2000" b="1" dirty="0" err="1">
                <a:solidFill>
                  <a:srgbClr val="2FC2D9"/>
                </a:solidFill>
              </a:rPr>
              <a:t>ReturnType</a:t>
            </a:r>
            <a:r>
              <a:rPr lang="en-US" sz="2000" dirty="0"/>
              <a:t>&lt;</a:t>
            </a:r>
            <a:r>
              <a:rPr lang="en-US" sz="2000" dirty="0" err="1"/>
              <a:t>CreatePubMsgFnType</a:t>
            </a:r>
            <a:r>
              <a:rPr lang="en-US" sz="2000" dirty="0"/>
              <a:t>&gt;	</a:t>
            </a:r>
            <a:r>
              <a:rPr lang="en-US" sz="2000" dirty="0">
                <a:solidFill>
                  <a:srgbClr val="A3C644"/>
                </a:solidFill>
              </a:rPr>
              <a:t>// &lt;--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5419344"/>
            <a:ext cx="11119104" cy="879856"/>
          </a:xfrm>
        </p:spPr>
        <p:txBody>
          <a:bodyPr>
            <a:normAutofit/>
          </a:bodyPr>
          <a:lstStyle/>
          <a:p>
            <a:r>
              <a:rPr lang="en-US" dirty="0"/>
              <a:t>Constructs a type consisting of the return type of function Type</a:t>
            </a:r>
          </a:p>
        </p:txBody>
      </p:sp>
    </p:spTree>
    <p:extLst>
      <p:ext uri="{BB962C8B-B14F-4D97-AF65-F5344CB8AC3E}">
        <p14:creationId xmlns:p14="http://schemas.microsoft.com/office/powerpoint/2010/main" val="158708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Uppercase&lt;T&gt;, Lowercase&lt;T&gt;, Capitalize&lt;T&gt;, Uncapitalize&lt;T&gt;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6"/>
            <a:ext cx="11542742" cy="47738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T1&lt;T </a:t>
            </a:r>
            <a:r>
              <a:rPr lang="en-US" sz="2000" dirty="0">
                <a:solidFill>
                  <a:srgbClr val="2FC2D9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&gt; = </a:t>
            </a:r>
            <a:r>
              <a:rPr lang="en-US" sz="2000" b="1" dirty="0">
                <a:solidFill>
                  <a:srgbClr val="002060"/>
                </a:solidFill>
              </a:rPr>
              <a:t>Uppercase</a:t>
            </a:r>
            <a:r>
              <a:rPr lang="en-US" sz="2000" dirty="0"/>
              <a:t>&lt;T&gt;;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T1_1 = T1&lt;</a:t>
            </a:r>
            <a:r>
              <a:rPr lang="en-US" sz="2000" dirty="0">
                <a:solidFill>
                  <a:srgbClr val="B22746"/>
                </a:solidFill>
              </a:rPr>
              <a:t>'TypeScript'</a:t>
            </a:r>
            <a:r>
              <a:rPr lang="en-US" sz="2000" dirty="0"/>
              <a:t>&gt;;				</a:t>
            </a:r>
            <a:r>
              <a:rPr lang="en-US" sz="2000" dirty="0">
                <a:solidFill>
                  <a:srgbClr val="A3C644"/>
                </a:solidFill>
              </a:rPr>
              <a:t>// 'TYPESCRIPT'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T2&lt;T </a:t>
            </a:r>
            <a:r>
              <a:rPr lang="en-US" sz="2000" dirty="0">
                <a:solidFill>
                  <a:srgbClr val="2FC2D9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&gt; = </a:t>
            </a:r>
            <a:r>
              <a:rPr lang="en-US" sz="2000" b="1" dirty="0">
                <a:solidFill>
                  <a:srgbClr val="002060"/>
                </a:solidFill>
              </a:rPr>
              <a:t>Lowercase</a:t>
            </a:r>
            <a:r>
              <a:rPr lang="en-US" sz="2000" dirty="0"/>
              <a:t>&lt;T&gt;;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T2_1 = T2&lt;</a:t>
            </a:r>
            <a:r>
              <a:rPr lang="en-US" sz="2000" dirty="0">
                <a:solidFill>
                  <a:srgbClr val="B22746"/>
                </a:solidFill>
              </a:rPr>
              <a:t>'TypeScript'</a:t>
            </a:r>
            <a:r>
              <a:rPr lang="en-US" sz="2000" dirty="0"/>
              <a:t>&gt;;				</a:t>
            </a:r>
            <a:r>
              <a:rPr lang="en-US" sz="2000" dirty="0">
                <a:solidFill>
                  <a:srgbClr val="A3C644"/>
                </a:solidFill>
              </a:rPr>
              <a:t>// 'typescript'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T3&lt;T </a:t>
            </a:r>
            <a:r>
              <a:rPr lang="en-US" sz="2000" dirty="0">
                <a:solidFill>
                  <a:srgbClr val="2FC2D9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&gt; = </a:t>
            </a:r>
            <a:r>
              <a:rPr lang="en-US" sz="2000" b="1" dirty="0">
                <a:solidFill>
                  <a:srgbClr val="002060"/>
                </a:solidFill>
              </a:rPr>
              <a:t>Capitalize</a:t>
            </a:r>
            <a:r>
              <a:rPr lang="en-US" sz="2000" dirty="0"/>
              <a:t>&lt;T&gt;;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T3_1 = T3&lt;</a:t>
            </a:r>
            <a:r>
              <a:rPr lang="en-US" sz="2000" dirty="0">
                <a:solidFill>
                  <a:srgbClr val="B22746"/>
                </a:solidFill>
              </a:rPr>
              <a:t>'</a:t>
            </a:r>
            <a:r>
              <a:rPr lang="en-US" sz="2000" dirty="0" err="1">
                <a:solidFill>
                  <a:srgbClr val="B22746"/>
                </a:solidFill>
              </a:rPr>
              <a:t>typeScript</a:t>
            </a:r>
            <a:r>
              <a:rPr lang="en-US" sz="2000" dirty="0">
                <a:solidFill>
                  <a:srgbClr val="B22746"/>
                </a:solidFill>
              </a:rPr>
              <a:t>'</a:t>
            </a:r>
            <a:r>
              <a:rPr lang="en-US" sz="2000" dirty="0"/>
              <a:t>&gt;;				</a:t>
            </a:r>
            <a:r>
              <a:rPr lang="en-US" sz="2000" dirty="0">
                <a:solidFill>
                  <a:srgbClr val="A3C644"/>
                </a:solidFill>
              </a:rPr>
              <a:t>// 'TypeScript’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T4&lt;T </a:t>
            </a:r>
            <a:r>
              <a:rPr lang="en-US" sz="2000" dirty="0">
                <a:solidFill>
                  <a:srgbClr val="2FC2D9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&gt; = </a:t>
            </a:r>
            <a:r>
              <a:rPr lang="en-US" sz="2000" b="1" dirty="0">
                <a:solidFill>
                  <a:srgbClr val="002060"/>
                </a:solidFill>
              </a:rPr>
              <a:t>Uncapitalize</a:t>
            </a:r>
            <a:r>
              <a:rPr lang="en-US" sz="2000" dirty="0"/>
              <a:t>&lt;T&gt;;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T4_1 = T4&lt;</a:t>
            </a:r>
            <a:r>
              <a:rPr lang="en-US" sz="2000" dirty="0">
                <a:solidFill>
                  <a:srgbClr val="B22746"/>
                </a:solidFill>
              </a:rPr>
              <a:t>'</a:t>
            </a:r>
            <a:r>
              <a:rPr lang="en-US" sz="2000" dirty="0" err="1">
                <a:solidFill>
                  <a:srgbClr val="B22746"/>
                </a:solidFill>
              </a:rPr>
              <a:t>TYPEScript</a:t>
            </a:r>
            <a:r>
              <a:rPr lang="en-US" sz="2000" dirty="0">
                <a:solidFill>
                  <a:srgbClr val="B22746"/>
                </a:solidFill>
              </a:rPr>
              <a:t>'</a:t>
            </a:r>
            <a:r>
              <a:rPr lang="en-US" sz="2000" dirty="0"/>
              <a:t>&gt;;				</a:t>
            </a:r>
            <a:r>
              <a:rPr lang="en-US" sz="2000" dirty="0">
                <a:solidFill>
                  <a:srgbClr val="A3C644"/>
                </a:solidFill>
              </a:rPr>
              <a:t>// '</a:t>
            </a:r>
            <a:r>
              <a:rPr lang="en-US" sz="2000" dirty="0" err="1">
                <a:solidFill>
                  <a:srgbClr val="A3C644"/>
                </a:solidFill>
              </a:rPr>
              <a:t>tYPEScript</a:t>
            </a:r>
            <a:r>
              <a:rPr lang="en-US" sz="2000" dirty="0">
                <a:solidFill>
                  <a:srgbClr val="A3C644"/>
                </a:solidFill>
              </a:rPr>
              <a:t>’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2FC2D9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T5 =</a:t>
            </a:r>
            <a:r>
              <a:rPr lang="en-US" sz="2000" dirty="0">
                <a:solidFill>
                  <a:srgbClr val="2FC2D9"/>
                </a:solidFill>
              </a:rPr>
              <a:t> </a:t>
            </a:r>
            <a:r>
              <a:rPr lang="en-US" sz="2000" dirty="0">
                <a:solidFill>
                  <a:srgbClr val="B22746"/>
                </a:solidFill>
              </a:rPr>
              <a:t>'type'</a:t>
            </a:r>
            <a:r>
              <a:rPr lang="en-US" sz="20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T6 =</a:t>
            </a:r>
            <a:r>
              <a:rPr lang="en-US" sz="2000" dirty="0">
                <a:solidFill>
                  <a:srgbClr val="2FC2D9"/>
                </a:solidFill>
              </a:rPr>
              <a:t> </a:t>
            </a:r>
            <a:r>
              <a:rPr lang="en-US" sz="2000" dirty="0">
                <a:solidFill>
                  <a:srgbClr val="B22746"/>
                </a:solidFill>
              </a:rPr>
              <a:t>'script'</a:t>
            </a:r>
            <a:r>
              <a:rPr lang="en-US" sz="20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FC2D9"/>
                </a:solidFill>
              </a:rPr>
              <a:t>type </a:t>
            </a:r>
            <a:r>
              <a:rPr lang="en-US" sz="2000" dirty="0"/>
              <a:t>T7</a:t>
            </a:r>
            <a:r>
              <a:rPr lang="fr-FR" sz="2000" dirty="0"/>
              <a:t>&lt;T1 </a:t>
            </a:r>
            <a:r>
              <a:rPr lang="fr-FR" sz="2000" dirty="0" err="1">
                <a:solidFill>
                  <a:srgbClr val="2FC2D9"/>
                </a:solidFill>
              </a:rPr>
              <a:t>extends</a:t>
            </a:r>
            <a:r>
              <a:rPr lang="fr-FR" sz="2000" dirty="0">
                <a:solidFill>
                  <a:srgbClr val="2FC2D9"/>
                </a:solidFill>
              </a:rPr>
              <a:t> string</a:t>
            </a:r>
            <a:r>
              <a:rPr lang="fr-FR" sz="2000" dirty="0"/>
              <a:t>, T2 </a:t>
            </a:r>
            <a:r>
              <a:rPr lang="fr-FR" sz="2000" dirty="0" err="1">
                <a:solidFill>
                  <a:srgbClr val="2FC2D9"/>
                </a:solidFill>
              </a:rPr>
              <a:t>extends</a:t>
            </a:r>
            <a:r>
              <a:rPr lang="fr-FR" sz="2000" dirty="0">
                <a:solidFill>
                  <a:srgbClr val="2FC2D9"/>
                </a:solidFill>
              </a:rPr>
              <a:t> string</a:t>
            </a:r>
            <a:r>
              <a:rPr lang="fr-FR" sz="2000" dirty="0"/>
              <a:t>&gt;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2FC2D9"/>
                </a:solidFill>
              </a:rPr>
              <a:t> </a:t>
            </a:r>
            <a:r>
              <a:rPr lang="en-US" sz="2000" dirty="0"/>
              <a:t>`${</a:t>
            </a:r>
            <a:r>
              <a:rPr lang="en-US" sz="2000" b="1" dirty="0">
                <a:solidFill>
                  <a:srgbClr val="002060"/>
                </a:solidFill>
              </a:rPr>
              <a:t>Capitalize</a:t>
            </a:r>
            <a:r>
              <a:rPr lang="en-US" sz="2000" dirty="0"/>
              <a:t>&lt;T1&gt;}${</a:t>
            </a:r>
            <a:r>
              <a:rPr lang="en-US" sz="2000" b="1" dirty="0">
                <a:solidFill>
                  <a:srgbClr val="002060"/>
                </a:solidFill>
              </a:rPr>
              <a:t>Capitalize</a:t>
            </a:r>
            <a:r>
              <a:rPr lang="en-US" sz="2000" dirty="0"/>
              <a:t>&lt;T2&gt;}`;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solidFill>
                  <a:srgbClr val="2FC2D9"/>
                </a:solidFill>
              </a:rPr>
              <a:t>type </a:t>
            </a:r>
            <a:r>
              <a:rPr lang="en-US" sz="2100" dirty="0"/>
              <a:t>T8 = T7&lt;T5, T6&gt;;</a:t>
            </a:r>
            <a:r>
              <a:rPr lang="en-US" sz="2100" dirty="0">
                <a:solidFill>
                  <a:srgbClr val="2FC2D9"/>
                </a:solidFill>
              </a:rPr>
              <a:t>						</a:t>
            </a:r>
            <a:r>
              <a:rPr lang="en-US" sz="2000" dirty="0">
                <a:solidFill>
                  <a:srgbClr val="A3C644"/>
                </a:solidFill>
              </a:rPr>
              <a:t>// 'TypeScript'</a:t>
            </a:r>
          </a:p>
        </p:txBody>
      </p:sp>
    </p:spTree>
    <p:extLst>
      <p:ext uri="{BB962C8B-B14F-4D97-AF65-F5344CB8AC3E}">
        <p14:creationId xmlns:p14="http://schemas.microsoft.com/office/powerpoint/2010/main" val="603445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Remapping // v.4.1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6"/>
            <a:ext cx="11542742" cy="47738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interface</a:t>
            </a:r>
            <a:r>
              <a:rPr lang="en-US" sz="2000" dirty="0"/>
              <a:t> Book {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	title: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	author: 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}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Getters&lt;T&gt; = {							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    [K </a:t>
            </a:r>
            <a:r>
              <a:rPr lang="en-US" sz="2000" b="1" dirty="0">
                <a:solidFill>
                  <a:srgbClr val="00206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FC2D9"/>
                </a:solidFill>
              </a:rPr>
              <a:t>keyof</a:t>
            </a:r>
            <a:r>
              <a:rPr lang="en-US" sz="2000" dirty="0"/>
              <a:t> T </a:t>
            </a:r>
            <a:r>
              <a:rPr lang="en-US" sz="2000" b="1" dirty="0">
                <a:solidFill>
                  <a:srgbClr val="002060"/>
                </a:solidFill>
              </a:rPr>
              <a:t>as</a:t>
            </a:r>
            <a:r>
              <a:rPr lang="en-US" sz="2000" dirty="0"/>
              <a:t> `</a:t>
            </a:r>
            <a:r>
              <a:rPr lang="en-US" sz="2000" dirty="0">
                <a:solidFill>
                  <a:srgbClr val="B22746"/>
                </a:solidFill>
              </a:rPr>
              <a:t>get</a:t>
            </a:r>
            <a:r>
              <a:rPr lang="en-US" sz="2000" dirty="0"/>
              <a:t>${</a:t>
            </a:r>
            <a:r>
              <a:rPr lang="en-US" sz="2000" b="1" dirty="0">
                <a:solidFill>
                  <a:srgbClr val="002060"/>
                </a:solidFill>
              </a:rPr>
              <a:t>Capitalize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2FC2D9"/>
                </a:solidFill>
              </a:rPr>
              <a:t>string</a:t>
            </a:r>
            <a:r>
              <a:rPr lang="en-US" sz="2000" dirty="0"/>
              <a:t> &amp; K&gt;}`]: () =&gt; T[K]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													</a:t>
            </a:r>
            <a:r>
              <a:rPr lang="en-US" sz="2000" dirty="0">
                <a:solidFill>
                  <a:srgbClr val="A3C644"/>
                </a:solidFill>
              </a:rPr>
              <a:t>^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A3C644"/>
                </a:solidFill>
              </a:rPr>
              <a:t>												constrain: K must be a string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};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2FC2D9"/>
                </a:solidFill>
              </a:rPr>
              <a:t>type</a:t>
            </a:r>
            <a:r>
              <a:rPr lang="en-US" sz="2000" dirty="0"/>
              <a:t> </a:t>
            </a:r>
            <a:r>
              <a:rPr lang="en-US" sz="2000" dirty="0" err="1"/>
              <a:t>LazyBook</a:t>
            </a:r>
            <a:r>
              <a:rPr lang="en-US" sz="2000" dirty="0"/>
              <a:t> = Getters&lt;Book&gt;;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A3C644"/>
                </a:solidFill>
              </a:rPr>
              <a:t>// type </a:t>
            </a:r>
            <a:r>
              <a:rPr lang="en-US" sz="2000" dirty="0" err="1">
                <a:solidFill>
                  <a:srgbClr val="A3C644"/>
                </a:solidFill>
              </a:rPr>
              <a:t>LazyBook</a:t>
            </a:r>
            <a:r>
              <a:rPr lang="en-US" sz="2000" dirty="0">
                <a:solidFill>
                  <a:srgbClr val="A3C644"/>
                </a:solidFill>
              </a:rPr>
              <a:t> = {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A3C644"/>
                </a:solidFill>
              </a:rPr>
              <a:t>// 		</a:t>
            </a:r>
            <a:r>
              <a:rPr lang="en-US" sz="2000" dirty="0" err="1">
                <a:solidFill>
                  <a:srgbClr val="A3C644"/>
                </a:solidFill>
              </a:rPr>
              <a:t>getTitle</a:t>
            </a:r>
            <a:r>
              <a:rPr lang="en-US" sz="2000" dirty="0">
                <a:solidFill>
                  <a:srgbClr val="A3C644"/>
                </a:solidFill>
              </a:rPr>
              <a:t>: () =&gt; string;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A3C644"/>
                </a:solidFill>
              </a:rPr>
              <a:t>// 		</a:t>
            </a:r>
            <a:r>
              <a:rPr lang="en-US" sz="2000" dirty="0" err="1">
                <a:solidFill>
                  <a:srgbClr val="A3C644"/>
                </a:solidFill>
              </a:rPr>
              <a:t>getAuthor</a:t>
            </a:r>
            <a:r>
              <a:rPr lang="en-US" sz="2000" dirty="0">
                <a:solidFill>
                  <a:srgbClr val="A3C644"/>
                </a:solidFill>
              </a:rPr>
              <a:t>: () =&gt; string;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A3C644"/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39014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generic </a:t>
            </a:r>
          </a:p>
          <a:p>
            <a:r>
              <a:rPr lang="en-US" dirty="0"/>
              <a:t>and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41656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07.04: Utility 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</a:t>
            </a:r>
            <a:r>
              <a:rPr lang="en-US"/>
              <a:t>Task 07.04 </a:t>
            </a:r>
            <a:r>
              <a:rPr lang="en-US" dirty="0"/>
              <a:t>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Types</a:t>
            </a:r>
          </a:p>
        </p:txBody>
      </p:sp>
    </p:spTree>
    <p:extLst>
      <p:ext uri="{BB962C8B-B14F-4D97-AF65-F5344CB8AC3E}">
        <p14:creationId xmlns:p14="http://schemas.microsoft.com/office/powerpoint/2010/main" val="37108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277181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T </a:t>
            </a:r>
            <a:r>
              <a:rPr lang="en-US" sz="2100" b="1" dirty="0">
                <a:solidFill>
                  <a:srgbClr val="2FC2D9"/>
                </a:solidFill>
              </a:rPr>
              <a:t>extends</a:t>
            </a:r>
            <a:r>
              <a:rPr lang="en-US" sz="2100" b="1" dirty="0"/>
              <a:t> U ? X : Y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TypeName&lt;T&gt; =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"string"</a:t>
            </a:r>
            <a:r>
              <a:rPr lang="en-US" dirty="0"/>
              <a:t> :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"number"</a:t>
            </a:r>
            <a:r>
              <a:rPr lang="en-US" dirty="0"/>
              <a:t> :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"</a:t>
            </a:r>
            <a:r>
              <a:rPr lang="en-US" dirty="0" err="1">
                <a:solidFill>
                  <a:srgbClr val="B22746"/>
                </a:solidFill>
              </a:rPr>
              <a:t>boolean</a:t>
            </a:r>
            <a:r>
              <a:rPr lang="en-US" dirty="0">
                <a:solidFill>
                  <a:srgbClr val="B22746"/>
                </a:solidFill>
              </a:rPr>
              <a:t>" </a:t>
            </a:r>
            <a:r>
              <a:rPr lang="en-US" dirty="0"/>
              <a:t>: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"undefined" </a:t>
            </a:r>
            <a:r>
              <a:rPr lang="en-US" dirty="0"/>
              <a:t>: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"function" </a:t>
            </a:r>
            <a:r>
              <a:rPr lang="en-US" dirty="0"/>
              <a:t>: </a:t>
            </a:r>
            <a:r>
              <a:rPr lang="en-US" dirty="0">
                <a:solidFill>
                  <a:srgbClr val="B22746"/>
                </a:solidFill>
              </a:rPr>
              <a:t>"object"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T0 = TypeName&lt;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&gt;;		</a:t>
            </a:r>
            <a:r>
              <a:rPr lang="en-US" dirty="0">
                <a:solidFill>
                  <a:srgbClr val="A3C644"/>
                </a:solidFill>
              </a:rPr>
              <a:t>// "string"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T1 = TypeName&lt;</a:t>
            </a:r>
            <a:r>
              <a:rPr lang="en-US" dirty="0">
                <a:solidFill>
                  <a:srgbClr val="B22746"/>
                </a:solidFill>
              </a:rPr>
              <a:t>"a"</a:t>
            </a:r>
            <a:r>
              <a:rPr lang="en-US" dirty="0"/>
              <a:t>&gt;;			</a:t>
            </a:r>
            <a:r>
              <a:rPr lang="en-US" dirty="0">
                <a:solidFill>
                  <a:srgbClr val="A3C644"/>
                </a:solidFill>
              </a:rPr>
              <a:t>// "string"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T2 = TypeName&lt;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&gt;;			</a:t>
            </a:r>
            <a:r>
              <a:rPr lang="en-US" dirty="0">
                <a:solidFill>
                  <a:srgbClr val="A3C644"/>
                </a:solidFill>
              </a:rPr>
              <a:t>// "</a:t>
            </a:r>
            <a:r>
              <a:rPr lang="en-US" dirty="0" err="1">
                <a:solidFill>
                  <a:srgbClr val="A3C644"/>
                </a:solidFill>
              </a:rPr>
              <a:t>boolean</a:t>
            </a:r>
            <a:r>
              <a:rPr lang="en-US" dirty="0">
                <a:solidFill>
                  <a:srgbClr val="A3C644"/>
                </a:solidFill>
              </a:rPr>
              <a:t>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T3 = TypeName&lt;()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&gt;;	</a:t>
            </a:r>
            <a:r>
              <a:rPr lang="en-US" dirty="0">
                <a:solidFill>
                  <a:srgbClr val="A3C644"/>
                </a:solidFill>
              </a:rPr>
              <a:t>// "function"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T4 = TypeName&lt;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[]&gt;;		</a:t>
            </a:r>
            <a:r>
              <a:rPr lang="en-US" dirty="0">
                <a:solidFill>
                  <a:srgbClr val="A3C644"/>
                </a:solidFill>
              </a:rPr>
              <a:t>// "object"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4818580"/>
            <a:ext cx="11119104" cy="1480621"/>
          </a:xfrm>
        </p:spPr>
        <p:txBody>
          <a:bodyPr>
            <a:normAutofit/>
          </a:bodyPr>
          <a:lstStyle/>
          <a:p>
            <a:r>
              <a:rPr lang="en-US" dirty="0"/>
              <a:t>A conditional type selects one of two possible types based on a condition expressed as a type relationship test</a:t>
            </a:r>
          </a:p>
          <a:p>
            <a:r>
              <a:rPr lang="en-US" dirty="0"/>
              <a:t>The type above means when T is assignable to U the type is X, otherwise the type is Y.</a:t>
            </a:r>
          </a:p>
        </p:txBody>
      </p:sp>
    </p:spTree>
    <p:extLst>
      <p:ext uri="{BB962C8B-B14F-4D97-AF65-F5344CB8AC3E}">
        <p14:creationId xmlns:p14="http://schemas.microsoft.com/office/powerpoint/2010/main" val="85254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4765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IsArray</a:t>
            </a:r>
            <a:r>
              <a:rPr lang="en-US" dirty="0"/>
              <a:t>&lt;T&gt; =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Array&lt;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&gt; ? </a:t>
            </a:r>
            <a:r>
              <a:rPr lang="en-US" dirty="0">
                <a:solidFill>
                  <a:srgbClr val="B22746"/>
                </a:solidFill>
              </a:rPr>
              <a:t>"array"</a:t>
            </a:r>
            <a:r>
              <a:rPr lang="en-US" dirty="0"/>
              <a:t> : </a:t>
            </a:r>
            <a:r>
              <a:rPr lang="en-US" dirty="0">
                <a:solidFill>
                  <a:srgbClr val="B22746"/>
                </a:solidFill>
              </a:rPr>
              <a:t>"other"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TArray</a:t>
            </a:r>
            <a:r>
              <a:rPr lang="en-US" dirty="0"/>
              <a:t> = </a:t>
            </a:r>
            <a:r>
              <a:rPr lang="en-US" dirty="0" err="1"/>
              <a:t>IsArray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string[]</a:t>
            </a:r>
            <a:r>
              <a:rPr lang="en-US" dirty="0"/>
              <a:t>&gt;;		</a:t>
            </a:r>
            <a:r>
              <a:rPr lang="en-US" dirty="0">
                <a:solidFill>
                  <a:srgbClr val="A3C644"/>
                </a:solidFill>
              </a:rPr>
              <a:t>// "array"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TOther</a:t>
            </a:r>
            <a:r>
              <a:rPr lang="en-US" dirty="0"/>
              <a:t> = </a:t>
            </a:r>
            <a:r>
              <a:rPr lang="en-US" dirty="0" err="1"/>
              <a:t>IsArray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&gt;;		</a:t>
            </a:r>
            <a:r>
              <a:rPr lang="en-US" dirty="0">
                <a:solidFill>
                  <a:srgbClr val="A3C644"/>
                </a:solidFill>
              </a:rPr>
              <a:t>// "other"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UnboxArray</a:t>
            </a:r>
            <a:r>
              <a:rPr lang="en-US" dirty="0"/>
              <a:t>&lt;T&gt; = T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Array&lt;</a:t>
            </a:r>
            <a:r>
              <a:rPr lang="en-US" b="1" dirty="0">
                <a:solidFill>
                  <a:srgbClr val="002060"/>
                </a:solidFill>
              </a:rPr>
              <a:t>infer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R&gt; ? R : T;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UnboxedArray</a:t>
            </a:r>
            <a:r>
              <a:rPr lang="en-US" dirty="0"/>
              <a:t> = </a:t>
            </a:r>
            <a:r>
              <a:rPr lang="en-US" dirty="0" err="1"/>
              <a:t>UnboxArray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number[]</a:t>
            </a:r>
            <a:r>
              <a:rPr lang="en-US" dirty="0"/>
              <a:t>&gt;;	</a:t>
            </a:r>
            <a:r>
              <a:rPr lang="en-US" dirty="0">
                <a:solidFill>
                  <a:srgbClr val="A3C644"/>
                </a:solidFill>
              </a:rPr>
              <a:t>// "number"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/>
              <a:t>AnythingElse</a:t>
            </a:r>
            <a:r>
              <a:rPr lang="en-US" dirty="0"/>
              <a:t> = </a:t>
            </a:r>
            <a:r>
              <a:rPr lang="en-US" dirty="0" err="1"/>
              <a:t>UnboxArray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&gt;;		</a:t>
            </a:r>
            <a:r>
              <a:rPr lang="en-US" dirty="0">
                <a:solidFill>
                  <a:srgbClr val="A3C644"/>
                </a:solidFill>
              </a:rPr>
              <a:t>// "string"</a:t>
            </a:r>
          </a:p>
          <a:p>
            <a:endParaRPr lang="en-US" dirty="0"/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1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Recursive Conditional Types // v.4.1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4765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FC2D9"/>
                </a:solidFill>
              </a:rPr>
              <a:t>type</a:t>
            </a:r>
            <a:r>
              <a:rPr lang="fr-FR" dirty="0"/>
              <a:t> </a:t>
            </a:r>
            <a:r>
              <a:rPr lang="fr-FR" dirty="0" err="1"/>
              <a:t>ElementType</a:t>
            </a:r>
            <a:r>
              <a:rPr lang="fr-FR" dirty="0"/>
              <a:t>&lt;T&gt; = T </a:t>
            </a:r>
            <a:r>
              <a:rPr lang="fr-FR" dirty="0" err="1">
                <a:solidFill>
                  <a:srgbClr val="2FC2D9"/>
                </a:solidFill>
              </a:rPr>
              <a:t>extends</a:t>
            </a:r>
            <a:r>
              <a:rPr lang="fr-FR" dirty="0"/>
              <a:t> </a:t>
            </a:r>
            <a:r>
              <a:rPr lang="fr-FR" dirty="0" err="1"/>
              <a:t>ReadonlyArray</a:t>
            </a:r>
            <a:r>
              <a:rPr lang="fr-FR" dirty="0"/>
              <a:t>&lt;</a:t>
            </a:r>
            <a:r>
              <a:rPr lang="fr-FR" dirty="0" err="1">
                <a:solidFill>
                  <a:srgbClr val="2FC2D9"/>
                </a:solidFill>
              </a:rPr>
              <a:t>infer</a:t>
            </a:r>
            <a:r>
              <a:rPr lang="fr-FR" dirty="0"/>
              <a:t> U&gt; ? </a:t>
            </a:r>
            <a:r>
              <a:rPr lang="fr-FR" dirty="0" err="1"/>
              <a:t>ElementType</a:t>
            </a:r>
            <a:r>
              <a:rPr lang="fr-FR" dirty="0"/>
              <a:t>&lt;U&gt; : T;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T1 = </a:t>
            </a:r>
            <a:r>
              <a:rPr lang="en-US" dirty="0" err="1"/>
              <a:t>ElementType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&gt;&gt;;					</a:t>
            </a:r>
            <a:r>
              <a:rPr lang="en-US" dirty="0">
                <a:solidFill>
                  <a:srgbClr val="A3C644"/>
                </a:solidFill>
              </a:rPr>
              <a:t>// number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T2 = </a:t>
            </a:r>
            <a:r>
              <a:rPr lang="en-US" dirty="0" err="1"/>
              <a:t>ElementType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&gt;&gt;&gt;;			</a:t>
            </a:r>
            <a:r>
              <a:rPr lang="en-US" dirty="0">
                <a:solidFill>
                  <a:srgbClr val="A3C644"/>
                </a:solidFill>
              </a:rPr>
              <a:t>// number</a:t>
            </a:r>
          </a:p>
          <a:p>
            <a:r>
              <a:rPr lang="en-US" dirty="0">
                <a:solidFill>
                  <a:srgbClr val="2FC2D9"/>
                </a:solidFill>
              </a:rPr>
              <a:t>type</a:t>
            </a:r>
            <a:r>
              <a:rPr lang="en-US" dirty="0"/>
              <a:t> T3 = </a:t>
            </a:r>
            <a:r>
              <a:rPr lang="en-US" dirty="0" err="1"/>
              <a:t>ElementType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&gt;&gt;&gt;&gt;;		</a:t>
            </a:r>
            <a:r>
              <a:rPr lang="en-US" dirty="0">
                <a:solidFill>
                  <a:srgbClr val="A3C644"/>
                </a:solidFill>
              </a:rPr>
              <a:t>//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07.05: Conditional 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07.05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6F4DC5E-9769-4C06-B482-AE44AE6289D8}"/>
              </a:ext>
            </a:extLst>
          </p:cNvPr>
          <p:cNvGrpSpPr/>
          <p:nvPr/>
        </p:nvGrpSpPr>
        <p:grpSpPr>
          <a:xfrm>
            <a:off x="4741379" y="1307912"/>
            <a:ext cx="5956028" cy="464583"/>
            <a:chOff x="448467" y="1385345"/>
            <a:chExt cx="5956027" cy="4645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9A099D-9029-4DA2-821F-AA82C566F114}"/>
                </a:ext>
              </a:extLst>
            </p:cNvPr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are generics?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1E26648-3622-452F-9F14-DA66AF2257C3}"/>
                </a:ext>
              </a:extLst>
            </p:cNvPr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A7A7E7A-8C28-4D97-A699-45AB3A9F8EF7}"/>
                  </a:ext>
                </a:extLst>
              </p:cNvPr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3F9696-2665-4BB9-8D44-368C22DDAC4A}"/>
                  </a:ext>
                </a:extLst>
              </p:cNvPr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EE7A18-9387-47DE-8EE0-9DB82D0DBFBC}"/>
              </a:ext>
            </a:extLst>
          </p:cNvPr>
          <p:cNvGrpSpPr/>
          <p:nvPr/>
        </p:nvGrpSpPr>
        <p:grpSpPr>
          <a:xfrm>
            <a:off x="4741379" y="1996782"/>
            <a:ext cx="5496350" cy="464583"/>
            <a:chOff x="448467" y="2074215"/>
            <a:chExt cx="5496350" cy="46458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54707F-64FD-4AAC-8942-EDCE4F3065F9}"/>
                </a:ext>
              </a:extLst>
            </p:cNvPr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Parameters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01F1403-5152-4021-9ADB-B5F3AC5485D7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6B89087-D514-45D6-98C6-E3CA55C5DDDF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DA8421-71AD-45DD-A6D1-BF9CA5F7699B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40418B-A7F9-403E-89FB-3F88AD383596}"/>
              </a:ext>
            </a:extLst>
          </p:cNvPr>
          <p:cNvGrpSpPr/>
          <p:nvPr/>
        </p:nvGrpSpPr>
        <p:grpSpPr>
          <a:xfrm>
            <a:off x="4741379" y="2685652"/>
            <a:ext cx="7274350" cy="464583"/>
            <a:chOff x="448467" y="2763085"/>
            <a:chExt cx="7274349" cy="4645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2403E9-FFEF-4062-B798-C8798F664CDF}"/>
                </a:ext>
              </a:extLst>
            </p:cNvPr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Generic Functions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1D8496E-E1D4-4616-B7D7-A4E69C04CC20}"/>
                </a:ext>
              </a:extLst>
            </p:cNvPr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9833CEF-5D7C-4666-BB69-0D39EEFA2057}"/>
                  </a:ext>
                </a:extLst>
              </p:cNvPr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4B148-CF1E-42EF-8A13-2FBAFC109759}"/>
                  </a:ext>
                </a:extLst>
              </p:cNvPr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748002-E3F8-4516-B08F-D9AC3D8AF139}"/>
              </a:ext>
            </a:extLst>
          </p:cNvPr>
          <p:cNvGrpSpPr/>
          <p:nvPr/>
        </p:nvGrpSpPr>
        <p:grpSpPr>
          <a:xfrm>
            <a:off x="4741379" y="3374522"/>
            <a:ext cx="7274351" cy="464583"/>
            <a:chOff x="448467" y="3451955"/>
            <a:chExt cx="7274350" cy="46458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9C6FEE6-D234-4B1F-A205-86E6F720CD8A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Generic Classes and Interfaces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CD83846-2E0B-4E32-A386-A2CE31535473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59C04DD-EACA-4CF9-A7CC-4540AC6969D3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4DAA7E-2305-45E4-881D-69649A30825A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36E05B-2F57-4B90-86AE-C79E05D3F7D4}"/>
              </a:ext>
            </a:extLst>
          </p:cNvPr>
          <p:cNvGrpSpPr/>
          <p:nvPr/>
        </p:nvGrpSpPr>
        <p:grpSpPr>
          <a:xfrm>
            <a:off x="4741379" y="4063392"/>
            <a:ext cx="7274351" cy="464583"/>
            <a:chOff x="448467" y="3451955"/>
            <a:chExt cx="7274350" cy="46458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9857558-9C1F-4DC9-90F3-AAACD7C3D12E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Generic Constraints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8840611-3B1E-4E05-847D-C8A974F04142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4C73D8-7D88-48C3-A3A9-B029F3802926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A204D4E-D920-4218-BB39-1DCA70906797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6AC1D9E-89DA-47F7-8FB3-66C1CA56263B}"/>
              </a:ext>
            </a:extLst>
          </p:cNvPr>
          <p:cNvGrpSpPr/>
          <p:nvPr/>
        </p:nvGrpSpPr>
        <p:grpSpPr>
          <a:xfrm>
            <a:off x="4741379" y="4752262"/>
            <a:ext cx="7274351" cy="464583"/>
            <a:chOff x="448467" y="3451955"/>
            <a:chExt cx="7274350" cy="46458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4612A1-0D49-4716-ACA4-0C9BC1101E10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Utility Types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AAE4187-A5F5-4F6F-8DC6-2BA08F0C3928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5ECEBF8-43FE-46A1-909D-A31B905B7B4E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03F81F-6DB8-48A4-AF9A-DD306AA67F7E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747880-B60B-4A07-9086-5938381CB9A4}"/>
              </a:ext>
            </a:extLst>
          </p:cNvPr>
          <p:cNvGrpSpPr/>
          <p:nvPr/>
        </p:nvGrpSpPr>
        <p:grpSpPr>
          <a:xfrm>
            <a:off x="4741379" y="5441132"/>
            <a:ext cx="7274351" cy="464583"/>
            <a:chOff x="448467" y="3451955"/>
            <a:chExt cx="7274350" cy="4645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CF0C4B-DF3C-4D3F-A753-76854F0B583C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Conditional Types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29B0DB-EFA6-4282-B0B9-C6EDDBCE1615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ED494098-BECB-45CB-976A-CEBE330010F8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1EBDD3B-3D25-48C7-A93F-173D1AD7A0A1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1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that works with </a:t>
            </a:r>
            <a:r>
              <a:rPr lang="en-US" sz="2400" i="1" dirty="0">
                <a:solidFill>
                  <a:srgbClr val="2FC2D9"/>
                </a:solidFill>
              </a:rPr>
              <a:t>multiple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Accept </a:t>
            </a:r>
            <a:r>
              <a:rPr lang="en-US" sz="2400" i="1" dirty="0">
                <a:solidFill>
                  <a:srgbClr val="2FC2D9"/>
                </a:solidFill>
              </a:rPr>
              <a:t>“type parameters”</a:t>
            </a:r>
            <a:r>
              <a:rPr lang="en-US" sz="2400" dirty="0"/>
              <a:t> for each instance or invocation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solidFill>
                  <a:srgbClr val="2FC2D9"/>
                </a:solidFill>
              </a:rPr>
              <a:t>Apply to</a:t>
            </a:r>
            <a:r>
              <a:rPr lang="en-US" sz="2400" dirty="0"/>
              <a:t> functions, interfaces and classes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Generics?</a:t>
            </a:r>
          </a:p>
        </p:txBody>
      </p:sp>
      <p:pic>
        <p:nvPicPr>
          <p:cNvPr id="7" name="Picture Placeholder 6"/>
          <p:cNvPicPr preferRelativeResize="0"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1" y="2141033"/>
            <a:ext cx="5603419" cy="25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562225" y="1360849"/>
            <a:ext cx="9084829" cy="4360285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solidFill>
                  <a:srgbClr val="2FC2D9"/>
                </a:solidFill>
              </a:rPr>
              <a:t>Specify the type </a:t>
            </a:r>
            <a:r>
              <a:rPr lang="en-US" sz="2400" dirty="0"/>
              <a:t>a generic will operate 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Listed separate from function parameters inside </a:t>
            </a:r>
            <a:r>
              <a:rPr lang="en-US" sz="2400" i="1" dirty="0">
                <a:solidFill>
                  <a:srgbClr val="2FC2D9"/>
                </a:solidFill>
              </a:rPr>
              <a:t>angle brackets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Conventionally represented by the </a:t>
            </a:r>
            <a:r>
              <a:rPr lang="en-US" sz="2400" i="1" dirty="0">
                <a:solidFill>
                  <a:srgbClr val="2FC2D9"/>
                </a:solidFill>
              </a:rPr>
              <a:t>letter “T”</a:t>
            </a:r>
            <a:r>
              <a:rPr lang="en-US" sz="2400" dirty="0"/>
              <a:t> (Array&lt;T&gt;)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solidFill>
                  <a:srgbClr val="2FC2D9"/>
                </a:solidFill>
              </a:rPr>
              <a:t>Actual type provided </a:t>
            </a:r>
            <a:r>
              <a:rPr lang="en-US" sz="2400" dirty="0"/>
              <a:t>at instance creation or function invocation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Type Parameters?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" y="2217016"/>
            <a:ext cx="6667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Array&lt;T&gt;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javaScriptBooks</a:t>
            </a:r>
            <a:r>
              <a:rPr lang="en-US" dirty="0"/>
              <a:t>: Book[];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cssBooks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&lt;Book&gt;; </a:t>
            </a:r>
            <a:r>
              <a:rPr lang="en-US" dirty="0">
                <a:solidFill>
                  <a:srgbClr val="A3C644"/>
                </a:solidFill>
              </a:rPr>
              <a:t>// &lt;-- Array&lt;T&gt;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angularBooks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new Array</a:t>
            </a:r>
            <a:r>
              <a:rPr lang="en-US" dirty="0"/>
              <a:t>&lt;Book&gt;(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Type parameter specifies the type the array can contain</a:t>
            </a:r>
          </a:p>
          <a:p>
            <a:r>
              <a:rPr lang="en-US" dirty="0"/>
              <a:t>Type parameters are part of the type</a:t>
            </a:r>
          </a:p>
          <a:p>
            <a:r>
              <a:rPr lang="en-US" dirty="0"/>
              <a:t>Type parameters are listed separate from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56476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</p:spTree>
    <p:extLst>
      <p:ext uri="{BB962C8B-B14F-4D97-AF65-F5344CB8AC3E}">
        <p14:creationId xmlns:p14="http://schemas.microsoft.com/office/powerpoint/2010/main" val="293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logAndReturn</a:t>
            </a:r>
            <a:r>
              <a:rPr lang="en-US" dirty="0"/>
              <a:t>&lt;T&gt;(thing: T): T {</a:t>
            </a:r>
          </a:p>
          <a:p>
            <a:r>
              <a:rPr lang="en-US" dirty="0"/>
              <a:t>	console.log(thing);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thing;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someString1: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err="1"/>
              <a:t>logAndReturn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&gt;(</a:t>
            </a:r>
            <a:r>
              <a:rPr lang="en-US" dirty="0">
                <a:solidFill>
                  <a:srgbClr val="C00000"/>
                </a:solidFill>
              </a:rPr>
              <a:t>'Log this'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A3C644"/>
                </a:solidFill>
              </a:rPr>
              <a:t>// or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someString2: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err="1"/>
              <a:t>logAndReturn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'Log this'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newMag</a:t>
            </a:r>
            <a:r>
              <a:rPr lang="en-US" dirty="0"/>
              <a:t>: Magazine = { title: </a:t>
            </a:r>
            <a:r>
              <a:rPr lang="en-US" dirty="0">
                <a:solidFill>
                  <a:srgbClr val="C00000"/>
                </a:solidFill>
              </a:rPr>
              <a:t>'Web Dev'</a:t>
            </a:r>
            <a:r>
              <a:rPr lang="en-US" dirty="0"/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someMag</a:t>
            </a:r>
            <a:r>
              <a:rPr lang="en-US" dirty="0"/>
              <a:t>: Magazine = </a:t>
            </a:r>
            <a:r>
              <a:rPr lang="en-US" dirty="0" err="1"/>
              <a:t>logAndReturn</a:t>
            </a:r>
            <a:r>
              <a:rPr lang="en-US" dirty="0"/>
              <a:t>&lt;Magazine&gt;(</a:t>
            </a:r>
            <a:r>
              <a:rPr lang="en-US" dirty="0" err="1"/>
              <a:t>newMag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textEl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&lt;</a:t>
            </a:r>
            <a:r>
              <a:rPr lang="en-US" dirty="0" err="1">
                <a:solidFill>
                  <a:srgbClr val="2FC2D9"/>
                </a:solidFill>
              </a:rPr>
              <a:t>HTMLInputElement</a:t>
            </a:r>
            <a:r>
              <a:rPr lang="en-US" dirty="0"/>
              <a:t>&gt;(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err="1">
                <a:solidFill>
                  <a:srgbClr val="B22746"/>
                </a:solidFill>
              </a:rPr>
              <a:t>input.book</a:t>
            </a:r>
            <a:r>
              <a:rPr lang="en-US" dirty="0">
                <a:solidFill>
                  <a:srgbClr val="B22746"/>
                </a:solidFill>
              </a:rPr>
              <a:t>-title'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textEl.value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07.01: Generic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07.01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DOCID-2090759719-744</_dlc_DocId>
    <_dlc_DocIdUrl xmlns="8f17bd39-e2a2-416d-8579-9c5cbdeee658">
      <Url>https://epam.sharepoint.com/sites/CDP/front-enddevelopment/_layouts/15/DocIdRedir.aspx?ID=DOCID-2090759719-744</Url>
      <Description>DOCID-2090759719-744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FA29E-3FE9-4E9B-80EB-51B59C53C201}"/>
</file>

<file path=customXml/itemProps4.xml><?xml version="1.0" encoding="utf-8"?>
<ds:datastoreItem xmlns:ds="http://schemas.openxmlformats.org/officeDocument/2006/customXml" ds:itemID="{85B08A43-1296-4F24-A74B-21FC5A41105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27472</TotalTime>
  <Words>1959</Words>
  <Application>Microsoft Office PowerPoint</Application>
  <PresentationFormat>Widescreen</PresentationFormat>
  <Paragraphs>314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7 of 9)</dc:title>
  <dc:creator>Michelle Canning</dc:creator>
  <cp:lastModifiedBy>Vitaliy Zhyrytskyy</cp:lastModifiedBy>
  <cp:revision>2000</cp:revision>
  <cp:lastPrinted>2014-07-09T13:30:36Z</cp:lastPrinted>
  <dcterms:created xsi:type="dcterms:W3CDTF">2014-07-08T13:27:24Z</dcterms:created>
  <dcterms:modified xsi:type="dcterms:W3CDTF">2021-10-19T13:50:03Z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b9795dcd-3942-4b21-a451-e1cddba44c3f</vt:lpwstr>
  </property>
</Properties>
</file>