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</p:sldMasterIdLst>
  <p:notesMasterIdLst>
    <p:notesMasterId r:id="rId30"/>
  </p:notesMasterIdLst>
  <p:handoutMasterIdLst>
    <p:handoutMasterId r:id="rId31"/>
  </p:handoutMasterIdLst>
  <p:sldIdLst>
    <p:sldId id="903" r:id="rId5"/>
    <p:sldId id="904" r:id="rId6"/>
    <p:sldId id="919" r:id="rId7"/>
    <p:sldId id="905" r:id="rId8"/>
    <p:sldId id="908" r:id="rId9"/>
    <p:sldId id="906" r:id="rId10"/>
    <p:sldId id="907" r:id="rId11"/>
    <p:sldId id="920" r:id="rId12"/>
    <p:sldId id="909" r:id="rId13"/>
    <p:sldId id="910" r:id="rId14"/>
    <p:sldId id="911" r:id="rId15"/>
    <p:sldId id="922" r:id="rId16"/>
    <p:sldId id="916" r:id="rId17"/>
    <p:sldId id="915" r:id="rId18"/>
    <p:sldId id="917" r:id="rId19"/>
    <p:sldId id="912" r:id="rId20"/>
    <p:sldId id="914" r:id="rId21"/>
    <p:sldId id="924" r:id="rId22"/>
    <p:sldId id="923" r:id="rId23"/>
    <p:sldId id="913" r:id="rId24"/>
    <p:sldId id="925" r:id="rId25"/>
    <p:sldId id="926" r:id="rId26"/>
    <p:sldId id="921" r:id="rId27"/>
    <p:sldId id="927" r:id="rId28"/>
    <p:sldId id="91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CEDD89-8AD0-43E0-974E-5DC3893D1D87}">
          <p14:sldIdLst>
            <p14:sldId id="903"/>
            <p14:sldId id="904"/>
          </p14:sldIdLst>
        </p14:section>
        <p14:section name="What are decorators" id="{587478B6-AA11-4C10-B8A1-B933572A2387}">
          <p14:sldIdLst>
            <p14:sldId id="919"/>
            <p14:sldId id="905"/>
          </p14:sldIdLst>
        </p14:section>
        <p14:section name="Decorator Syntax and Factory Functions" id="{E3B74285-6A57-4532-8C77-FF62D88E04AB}">
          <p14:sldIdLst>
            <p14:sldId id="908"/>
            <p14:sldId id="906"/>
            <p14:sldId id="907"/>
            <p14:sldId id="920"/>
          </p14:sldIdLst>
        </p14:section>
        <p14:section name="Class Decorators" id="{C3350B47-314C-429C-8ACD-0DEDA7E468FB}">
          <p14:sldIdLst>
            <p14:sldId id="909"/>
            <p14:sldId id="910"/>
            <p14:sldId id="911"/>
          </p14:sldIdLst>
        </p14:section>
        <p14:section name="Method Decorator" id="{E556D1C1-150F-4758-AF14-DC982038E2BA}">
          <p14:sldIdLst>
            <p14:sldId id="922"/>
            <p14:sldId id="916"/>
            <p14:sldId id="915"/>
            <p14:sldId id="917"/>
          </p14:sldIdLst>
        </p14:section>
        <p14:section name="Property and Parameter Decorators" id="{36286803-7652-445C-876D-508914910707}">
          <p14:sldIdLst>
            <p14:sldId id="912"/>
            <p14:sldId id="914"/>
            <p14:sldId id="924"/>
          </p14:sldIdLst>
        </p14:section>
        <p14:section name="Untitled Section" id="{C19932EF-2DE6-4582-9116-565E314BABFC}">
          <p14:sldIdLst>
            <p14:sldId id="923"/>
            <p14:sldId id="913"/>
            <p14:sldId id="925"/>
          </p14:sldIdLst>
        </p14:section>
        <p14:section name="Property Descriptors amd Method Decorators" id="{15ACB3E3-E98A-455B-8A3C-AF5C5DBA1DFF}">
          <p14:sldIdLst>
            <p14:sldId id="926"/>
            <p14:sldId id="921"/>
            <p14:sldId id="927"/>
          </p14:sldIdLst>
        </p14:section>
        <p14:section name="Summary" id="{4CE5755F-A895-4082-A57A-B5D7910D35A0}">
          <p14:sldIdLst>
            <p14:sldId id="9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FC2D9"/>
    <a:srgbClr val="A3C644"/>
    <a:srgbClr val="FF6600"/>
    <a:srgbClr val="E6E6E6"/>
    <a:srgbClr val="E4471C"/>
    <a:srgbClr val="CCCCCC"/>
    <a:srgbClr val="666666"/>
    <a:srgbClr val="444444"/>
    <a:srgbClr val="464547"/>
    <a:srgbClr val="B2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21" autoAdjust="0"/>
    <p:restoredTop sz="90279" autoAdjust="0"/>
  </p:normalViewPr>
  <p:slideViewPr>
    <p:cSldViewPr snapToGrid="0">
      <p:cViewPr varScale="1">
        <p:scale>
          <a:sx n="78" d="100"/>
          <a:sy n="78" d="100"/>
        </p:scale>
        <p:origin x="341" y="77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openxmlformats.org/officeDocument/2006/relationships/customXml" Target="../customXml/item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0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901441" y="1280160"/>
            <a:ext cx="796429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444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0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4064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8128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90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56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762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42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08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038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04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86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52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810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858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9906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12192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Oval 18"/>
          <p:cNvSpPr/>
          <p:nvPr userDrawn="1"/>
        </p:nvSpPr>
        <p:spPr>
          <a:xfrm>
            <a:off x="1214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21" name="Oval 20"/>
          <p:cNvSpPr/>
          <p:nvPr userDrawn="1"/>
        </p:nvSpPr>
        <p:spPr>
          <a:xfrm>
            <a:off x="4262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10358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7310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04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3352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448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490133" y="14224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114800" y="12065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490133" y="32385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4114800" y="30226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490133" y="50800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4114800" y="48641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533340" y="256310"/>
            <a:ext cx="1514057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265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12192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62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57531" y="1816100"/>
            <a:ext cx="4860680" cy="4371759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3397" y="1816100"/>
            <a:ext cx="4860680" cy="436967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1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4" y="1327759"/>
            <a:ext cx="11222945" cy="4091354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951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CASE STUDY IMAGERY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51792" y="0"/>
            <a:ext cx="354020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041131" y="939062"/>
            <a:ext cx="2041264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910695" y="1422400"/>
            <a:ext cx="3048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895633" y="757317"/>
            <a:ext cx="304499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910696" y="200558"/>
            <a:ext cx="1514057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8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5" y="3197413"/>
            <a:ext cx="10099325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189686" y="0"/>
            <a:ext cx="16571371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90958271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8017239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420276" y="663878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457200" marR="0" lvl="1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shows in the console?</a:t>
            </a:r>
          </a:p>
          <a:p>
            <a:pPr lvl="0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21721" y="182881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/>
              <a:t>QUESTION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421721" y="3288500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>
                <a:solidFill>
                  <a:srgbClr val="2FC2D9"/>
                </a:solidFill>
              </a:rPr>
              <a:t>ANSWER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420276" y="3786327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800">
                <a:solidFill>
                  <a:srgbClr val="A3C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fghgfh</a:t>
            </a:r>
          </a:p>
        </p:txBody>
      </p:sp>
    </p:spTree>
    <p:extLst>
      <p:ext uri="{BB962C8B-B14F-4D97-AF65-F5344CB8AC3E}">
        <p14:creationId xmlns:p14="http://schemas.microsoft.com/office/powerpoint/2010/main" val="31366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192000" y="943720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5924933" y="1360849"/>
            <a:ext cx="5722121" cy="436028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4397" y="1360850"/>
            <a:ext cx="5131049" cy="43602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01677173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89276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7"/>
            <a:ext cx="11119104" cy="22651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469964" y="3851565"/>
            <a:ext cx="11119104" cy="24476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lorem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19977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Practice: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8800" y="1295400"/>
            <a:ext cx="11074400" cy="304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upload.wikimedia.org/wikipedia/commons/5/59/Keyboard_icon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72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11741645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1"/>
            <a:ext cx="11874675" cy="227991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3707704"/>
            <a:ext cx="11878531" cy="1965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16075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442186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5674290"/>
            <a:ext cx="11895232" cy="713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401704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518595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517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3"/>
            <a:ext cx="11241024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+mj-lt"/>
              <a:buAutoNum type="arabicPeriod"/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12192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9708153" y="6560478"/>
            <a:ext cx="1991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562947" y="6564320"/>
            <a:ext cx="308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4732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0" y="6615684"/>
            <a:ext cx="63500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53" r:id="rId2"/>
    <p:sldLayoutId id="2147483752" r:id="rId3"/>
    <p:sldLayoutId id="2147483754" r:id="rId4"/>
    <p:sldLayoutId id="2147483747" r:id="rId5"/>
    <p:sldLayoutId id="2147483748" r:id="rId6"/>
    <p:sldLayoutId id="2147483750" r:id="rId7"/>
    <p:sldLayoutId id="2147483705" r:id="rId8"/>
    <p:sldLayoutId id="2147483702" r:id="rId9"/>
    <p:sldLayoutId id="2147483711" r:id="rId10"/>
    <p:sldLayoutId id="2147483746" r:id="rId11"/>
    <p:sldLayoutId id="2147483728" r:id="rId12"/>
    <p:sldLayoutId id="2147483712" r:id="rId13"/>
    <p:sldLayoutId id="2147483734" r:id="rId14"/>
    <p:sldLayoutId id="2147483736" r:id="rId15"/>
    <p:sldLayoutId id="2147483735" r:id="rId16"/>
    <p:sldLayoutId id="2147483737" r:id="rId17"/>
    <p:sldLayoutId id="2147483713" r:id="rId18"/>
    <p:sldLayoutId id="2147483742" r:id="rId19"/>
    <p:sldLayoutId id="2147483745" r:id="rId20"/>
    <p:sldLayoutId id="2147483743" r:id="rId21"/>
    <p:sldLayoutId id="2147483727" r:id="rId22"/>
    <p:sldLayoutId id="2147483741" r:id="rId23"/>
    <p:sldLayoutId id="2147483698" r:id="rId24"/>
    <p:sldLayoutId id="2147483733" r:id="rId25"/>
    <p:sldLayoutId id="2147483706" r:id="rId26"/>
    <p:sldLayoutId id="2147483738" r:id="rId27"/>
    <p:sldLayoutId id="2147483739" r:id="rId28"/>
    <p:sldLayoutId id="2147483755" r:id="rId29"/>
    <p:sldLayoutId id="2147483756" r:id="rId30"/>
    <p:sldLayoutId id="2147483757" r:id="rId31"/>
    <p:sldLayoutId id="2147483758" r:id="rId32"/>
    <p:sldLayoutId id="2147483759" r:id="rId33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03765" y="3428016"/>
            <a:ext cx="9213851" cy="594586"/>
          </a:xfrm>
        </p:spPr>
        <p:txBody>
          <a:bodyPr/>
          <a:lstStyle/>
          <a:p>
            <a:r>
              <a:rPr lang="en-US" sz="4267" dirty="0"/>
              <a:t>TypeScript In-Depth: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3766" y="4061729"/>
            <a:ext cx="8650817" cy="346249"/>
          </a:xfrm>
        </p:spPr>
        <p:txBody>
          <a:bodyPr/>
          <a:lstStyle/>
          <a:p>
            <a:r>
              <a:rPr lang="en-US" sz="1800" dirty="0"/>
              <a:t>Decorators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51531" y="172903"/>
            <a:ext cx="1658003" cy="610983"/>
          </a:xfrm>
        </p:spPr>
      </p:pic>
    </p:spTree>
    <p:extLst>
      <p:ext uri="{BB962C8B-B14F-4D97-AF65-F5344CB8AC3E}">
        <p14:creationId xmlns:p14="http://schemas.microsoft.com/office/powerpoint/2010/main" val="160172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3C644"/>
                </a:solidFill>
              </a:rPr>
              <a:t>// </a:t>
            </a:r>
            <a:r>
              <a:rPr lang="en-US" dirty="0" err="1">
                <a:solidFill>
                  <a:srgbClr val="A3C644"/>
                </a:solidFill>
              </a:rPr>
              <a:t>ClassDecorator</a:t>
            </a:r>
            <a:r>
              <a:rPr lang="en-US" dirty="0">
                <a:solidFill>
                  <a:srgbClr val="A3C644"/>
                </a:solidFill>
              </a:rPr>
              <a:t>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(constructor: </a:t>
            </a:r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) =&gt; </a:t>
            </a:r>
            <a:r>
              <a:rPr lang="en-US" dirty="0">
                <a:solidFill>
                  <a:srgbClr val="2FC2D9"/>
                </a:solidFill>
              </a:rPr>
              <a:t>void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&lt;</a:t>
            </a:r>
            <a:r>
              <a:rPr lang="en-US" dirty="0" err="1"/>
              <a:t>TFunction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/>
              <a:t>&gt;(constructor: </a:t>
            </a:r>
            <a:r>
              <a:rPr lang="en-US" dirty="0" err="1"/>
              <a:t>TFunction</a:t>
            </a:r>
            <a:r>
              <a:rPr lang="en-US" dirty="0"/>
              <a:t>) =&gt; </a:t>
            </a:r>
            <a:r>
              <a:rPr lang="en-US" dirty="0" err="1"/>
              <a:t>TFunction</a:t>
            </a:r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Class constructor will be passed as parameter to decorator</a:t>
            </a:r>
          </a:p>
          <a:p>
            <a:r>
              <a:rPr lang="en-US" dirty="0"/>
              <a:t>Return void if constructor is not to be replaced</a:t>
            </a:r>
          </a:p>
          <a:p>
            <a:r>
              <a:rPr lang="en-US" dirty="0"/>
              <a:t>Constructor is replaced if there is a return value</a:t>
            </a:r>
          </a:p>
        </p:txBody>
      </p:sp>
    </p:spTree>
    <p:extLst>
      <p:ext uri="{BB962C8B-B14F-4D97-AF65-F5344CB8AC3E}">
        <p14:creationId xmlns:p14="http://schemas.microsoft.com/office/powerpoint/2010/main" val="29703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08.01, 08.02:</a:t>
            </a:r>
            <a:r>
              <a:rPr lang="ru-RU" cap="none" dirty="0"/>
              <a:t> </a:t>
            </a:r>
            <a:r>
              <a:rPr lang="en-US" cap="none" dirty="0"/>
              <a:t>Class Decorators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Tasks 08.01, 08.02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33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Decorators</a:t>
            </a:r>
          </a:p>
        </p:txBody>
      </p:sp>
    </p:spTree>
    <p:extLst>
      <p:ext uri="{BB962C8B-B14F-4D97-AF65-F5344CB8AC3E}">
        <p14:creationId xmlns:p14="http://schemas.microsoft.com/office/powerpoint/2010/main" val="358886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Decorator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methodDecorator</a:t>
            </a:r>
            <a:r>
              <a:rPr lang="en-US" dirty="0"/>
              <a:t>(target: </a:t>
            </a:r>
            <a:r>
              <a:rPr lang="en-US" dirty="0">
                <a:solidFill>
                  <a:srgbClr val="2FC2D9"/>
                </a:solidFill>
              </a:rPr>
              <a:t>any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                 </a:t>
            </a:r>
            <a:r>
              <a:rPr lang="en-US" dirty="0" err="1"/>
              <a:t>methodName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rgbClr val="2FC2D9"/>
                </a:solidFill>
              </a:rPr>
              <a:t> </a:t>
            </a:r>
            <a:br>
              <a:rPr lang="en-US" dirty="0">
                <a:solidFill>
                  <a:srgbClr val="2FC2D9"/>
                </a:solidFill>
              </a:rPr>
            </a:br>
            <a:r>
              <a:rPr lang="en-US" dirty="0">
                <a:solidFill>
                  <a:srgbClr val="2FC2D9"/>
                </a:solidFill>
              </a:rPr>
              <a:t>                         </a:t>
            </a:r>
            <a:r>
              <a:rPr lang="en-US" dirty="0"/>
              <a:t>descriptor: </a:t>
            </a:r>
            <a:r>
              <a:rPr lang="en-US" dirty="0" err="1">
                <a:solidFill>
                  <a:srgbClr val="2FC2D9"/>
                </a:solidFill>
              </a:rPr>
              <a:t>PropertyDescriptor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2FC2D9"/>
                </a:solidFill>
              </a:rPr>
              <a:t>const</a:t>
            </a:r>
            <a:r>
              <a:rPr lang="en-US" dirty="0"/>
              <a:t> </a:t>
            </a:r>
            <a:r>
              <a:rPr lang="en-US" dirty="0" err="1"/>
              <a:t>originalMethod</a:t>
            </a:r>
            <a:r>
              <a:rPr lang="en-US" dirty="0"/>
              <a:t> = </a:t>
            </a:r>
            <a:r>
              <a:rPr lang="en-US" dirty="0" err="1"/>
              <a:t>descriptor.value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A3C644"/>
                </a:solidFill>
              </a:rPr>
              <a:t>	// do decorator stuff</a:t>
            </a:r>
          </a:p>
          <a:p>
            <a:r>
              <a:rPr lang="en-US" dirty="0">
                <a:solidFill>
                  <a:srgbClr val="A3C644"/>
                </a:solidFill>
              </a:rPr>
              <a:t>	// optionally returns new descriptor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target</a:t>
            </a:r>
            <a:r>
              <a:rPr lang="en-US" dirty="0"/>
              <a:t> is </a:t>
            </a:r>
          </a:p>
          <a:p>
            <a:pPr lvl="1"/>
            <a:r>
              <a:rPr lang="en-US" sz="1800" b="1" dirty="0"/>
              <a:t>constructor function </a:t>
            </a:r>
            <a:r>
              <a:rPr lang="en-US" sz="1800" dirty="0"/>
              <a:t>for static member </a:t>
            </a:r>
          </a:p>
          <a:p>
            <a:pPr lvl="1"/>
            <a:r>
              <a:rPr lang="en-US" sz="1800" b="1" dirty="0"/>
              <a:t>class prototype </a:t>
            </a:r>
            <a:r>
              <a:rPr lang="en-US" sz="1800" dirty="0"/>
              <a:t>for an instance member</a:t>
            </a:r>
          </a:p>
          <a:p>
            <a:r>
              <a:rPr lang="en-US" dirty="0" err="1">
                <a:solidFill>
                  <a:srgbClr val="2FC2D9"/>
                </a:solidFill>
              </a:rPr>
              <a:t>methodName</a:t>
            </a:r>
            <a:r>
              <a:rPr lang="en-US" dirty="0"/>
              <a:t> is the name of the decorated method</a:t>
            </a:r>
          </a:p>
          <a:p>
            <a:r>
              <a:rPr lang="en-US" dirty="0">
                <a:solidFill>
                  <a:srgbClr val="2FC2D9"/>
                </a:solidFill>
              </a:rPr>
              <a:t>descriptor</a:t>
            </a:r>
            <a:r>
              <a:rPr lang="en-US" dirty="0"/>
              <a:t> is the property descriptor of the decorated method</a:t>
            </a:r>
          </a:p>
        </p:txBody>
      </p:sp>
    </p:spTree>
    <p:extLst>
      <p:ext uri="{BB962C8B-B14F-4D97-AF65-F5344CB8AC3E}">
        <p14:creationId xmlns:p14="http://schemas.microsoft.com/office/powerpoint/2010/main" val="1160122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Property Descriptor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64" y="1438657"/>
            <a:ext cx="11119104" cy="316191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2FC2D9"/>
                </a:solidFill>
              </a:rPr>
              <a:t>interface</a:t>
            </a:r>
            <a:r>
              <a:rPr lang="en-US" dirty="0"/>
              <a:t> </a:t>
            </a:r>
            <a:r>
              <a:rPr lang="en-US" dirty="0" err="1"/>
              <a:t>PropertyDescriptor</a:t>
            </a:r>
            <a:r>
              <a:rPr lang="en-US" dirty="0"/>
              <a:t> {</a:t>
            </a:r>
          </a:p>
          <a:p>
            <a:r>
              <a:rPr lang="en-US" dirty="0"/>
              <a:t>	configurable?: </a:t>
            </a:r>
            <a:r>
              <a:rPr lang="en-US" dirty="0" err="1">
                <a:solidFill>
                  <a:srgbClr val="2FC2D9"/>
                </a:solidFill>
              </a:rPr>
              <a:t>boolean</a:t>
            </a:r>
            <a:r>
              <a:rPr lang="en-US" dirty="0"/>
              <a:t>;</a:t>
            </a:r>
          </a:p>
          <a:p>
            <a:r>
              <a:rPr lang="en-US" dirty="0"/>
              <a:t>	enumerable?: </a:t>
            </a:r>
            <a:r>
              <a:rPr lang="en-US" dirty="0" err="1">
                <a:solidFill>
                  <a:srgbClr val="2FC2D9"/>
                </a:solidFill>
              </a:rPr>
              <a:t>boolean</a:t>
            </a:r>
            <a:r>
              <a:rPr lang="en-US" dirty="0"/>
              <a:t>;</a:t>
            </a:r>
          </a:p>
          <a:p>
            <a:r>
              <a:rPr lang="en-US" dirty="0"/>
              <a:t>	value?: </a:t>
            </a:r>
            <a:r>
              <a:rPr lang="en-US" dirty="0">
                <a:solidFill>
                  <a:srgbClr val="2FC2D9"/>
                </a:solidFill>
              </a:rPr>
              <a:t>any</a:t>
            </a:r>
            <a:r>
              <a:rPr lang="en-US" dirty="0"/>
              <a:t>;</a:t>
            </a:r>
          </a:p>
          <a:p>
            <a:r>
              <a:rPr lang="en-US" dirty="0"/>
              <a:t>	writable?: </a:t>
            </a:r>
            <a:r>
              <a:rPr lang="en-US" dirty="0" err="1">
                <a:solidFill>
                  <a:srgbClr val="2FC2D9"/>
                </a:solidFill>
              </a:rPr>
              <a:t>boolean</a:t>
            </a:r>
            <a:r>
              <a:rPr lang="en-US" dirty="0"/>
              <a:t>;</a:t>
            </a:r>
          </a:p>
          <a:p>
            <a:r>
              <a:rPr lang="en-US" dirty="0"/>
              <a:t>	get? (): </a:t>
            </a:r>
            <a:r>
              <a:rPr lang="en-US" dirty="0">
                <a:solidFill>
                  <a:srgbClr val="2FC2D9"/>
                </a:solidFill>
              </a:rPr>
              <a:t>any</a:t>
            </a:r>
          </a:p>
          <a:p>
            <a:r>
              <a:rPr lang="en-US" dirty="0"/>
              <a:t>	set? (v: </a:t>
            </a:r>
            <a:r>
              <a:rPr lang="en-US" dirty="0">
                <a:solidFill>
                  <a:srgbClr val="2FC2D9"/>
                </a:solidFill>
              </a:rPr>
              <a:t>any</a:t>
            </a:r>
            <a:r>
              <a:rPr lang="en-US" dirty="0"/>
              <a:t>): </a:t>
            </a:r>
            <a:r>
              <a:rPr lang="en-US" dirty="0">
                <a:solidFill>
                  <a:srgbClr val="2FC2D9"/>
                </a:solidFill>
              </a:rPr>
              <a:t>void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469964" y="4686299"/>
            <a:ext cx="11119104" cy="1612901"/>
          </a:xfrm>
        </p:spPr>
        <p:txBody>
          <a:bodyPr/>
          <a:lstStyle/>
          <a:p>
            <a:r>
              <a:rPr lang="en-US" dirty="0"/>
              <a:t>Object that describes a property and how it can be manipulated</a:t>
            </a:r>
          </a:p>
          <a:p>
            <a:r>
              <a:rPr lang="en-US" dirty="0"/>
              <a:t>“value” property contains the function definition for class methods</a:t>
            </a:r>
          </a:p>
          <a:p>
            <a:r>
              <a:rPr lang="en-US" dirty="0"/>
              <a:t>“writable” property specifies if “value” is read-only</a:t>
            </a:r>
          </a:p>
        </p:txBody>
      </p:sp>
    </p:spTree>
    <p:extLst>
      <p:ext uri="{BB962C8B-B14F-4D97-AF65-F5344CB8AC3E}">
        <p14:creationId xmlns:p14="http://schemas.microsoft.com/office/powerpoint/2010/main" val="2399859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08.03, 08.04:</a:t>
            </a:r>
            <a:r>
              <a:rPr lang="ru-RU" cap="none" dirty="0"/>
              <a:t> </a:t>
            </a:r>
            <a:r>
              <a:rPr lang="en-US" cap="none" dirty="0"/>
              <a:t>Method Decorator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Tasks 08.03, 08.04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74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Parameter Decorators</a:t>
            </a:r>
          </a:p>
        </p:txBody>
      </p:sp>
    </p:spTree>
    <p:extLst>
      <p:ext uri="{BB962C8B-B14F-4D97-AF65-F5344CB8AC3E}">
        <p14:creationId xmlns:p14="http://schemas.microsoft.com/office/powerpoint/2010/main" val="373537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Parameter Decorator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parameterDecorator</a:t>
            </a:r>
            <a:r>
              <a:rPr lang="en-US" dirty="0"/>
              <a:t>(target: </a:t>
            </a:r>
            <a:r>
              <a:rPr lang="en-US" dirty="0">
                <a:solidFill>
                  <a:srgbClr val="2FC2D9"/>
                </a:solidFill>
              </a:rPr>
              <a:t>any</a:t>
            </a:r>
            <a:r>
              <a:rPr lang="en-US" dirty="0"/>
              <a:t>, 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methodName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rgbClr val="2FC2D9"/>
                </a:solidFill>
              </a:rPr>
              <a:t> </a:t>
            </a:r>
            <a:br>
              <a:rPr lang="en-US" dirty="0">
                <a:solidFill>
                  <a:srgbClr val="2FC2D9"/>
                </a:solidFill>
              </a:rPr>
            </a:br>
            <a:r>
              <a:rPr lang="en-US" dirty="0">
                <a:solidFill>
                  <a:srgbClr val="2FC2D9"/>
                </a:solidFill>
              </a:rPr>
              <a:t>							   </a:t>
            </a:r>
            <a:r>
              <a:rPr lang="en-US" dirty="0" err="1"/>
              <a:t>parameterIndex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) {</a:t>
            </a:r>
          </a:p>
          <a:p>
            <a:r>
              <a:rPr lang="en-US" dirty="0">
                <a:solidFill>
                  <a:srgbClr val="A3C644"/>
                </a:solidFill>
              </a:rPr>
              <a:t>	// do decorator stuff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target</a:t>
            </a:r>
            <a:r>
              <a:rPr lang="en-US" dirty="0"/>
              <a:t> is </a:t>
            </a:r>
            <a:endParaRPr lang="ru-RU" dirty="0"/>
          </a:p>
          <a:p>
            <a:pPr lvl="1"/>
            <a:r>
              <a:rPr lang="en-US" sz="1800" b="1" dirty="0"/>
              <a:t>constructor function </a:t>
            </a:r>
            <a:r>
              <a:rPr lang="en-US" sz="1800" dirty="0"/>
              <a:t>for a static member </a:t>
            </a:r>
            <a:endParaRPr lang="ru-RU" sz="1800" dirty="0"/>
          </a:p>
          <a:p>
            <a:pPr lvl="1"/>
            <a:r>
              <a:rPr lang="en-US" sz="1800" b="1" dirty="0"/>
              <a:t>class prototype </a:t>
            </a:r>
            <a:r>
              <a:rPr lang="en-US" sz="1800" dirty="0"/>
              <a:t>for an instance member</a:t>
            </a:r>
          </a:p>
          <a:p>
            <a:r>
              <a:rPr lang="en-US" dirty="0" err="1">
                <a:solidFill>
                  <a:srgbClr val="2FC2D9"/>
                </a:solidFill>
              </a:rPr>
              <a:t>methodName</a:t>
            </a:r>
            <a:r>
              <a:rPr lang="en-US" dirty="0"/>
              <a:t> is the name of the decorated function</a:t>
            </a:r>
          </a:p>
          <a:p>
            <a:r>
              <a:rPr lang="en-US" dirty="0" err="1">
                <a:solidFill>
                  <a:srgbClr val="2FC2D9"/>
                </a:solidFill>
              </a:rPr>
              <a:t>parameterIndex</a:t>
            </a:r>
            <a:r>
              <a:rPr lang="en-US" dirty="0"/>
              <a:t> is the ordinal index of the decorated parameter in the function’s parameter list</a:t>
            </a:r>
          </a:p>
        </p:txBody>
      </p:sp>
    </p:spTree>
    <p:extLst>
      <p:ext uri="{BB962C8B-B14F-4D97-AF65-F5344CB8AC3E}">
        <p14:creationId xmlns:p14="http://schemas.microsoft.com/office/powerpoint/2010/main" val="3512813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08.05:</a:t>
            </a:r>
            <a:r>
              <a:rPr lang="ru-RU" cap="none" dirty="0"/>
              <a:t> </a:t>
            </a:r>
            <a:r>
              <a:rPr lang="en-US" cap="none" dirty="0"/>
              <a:t>Parameter Decorator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Tasks 08.05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34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Property Decorators</a:t>
            </a:r>
          </a:p>
        </p:txBody>
      </p:sp>
    </p:spTree>
    <p:extLst>
      <p:ext uri="{BB962C8B-B14F-4D97-AF65-F5344CB8AC3E}">
        <p14:creationId xmlns:p14="http://schemas.microsoft.com/office/powerpoint/2010/main" val="97991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917650" y="1638418"/>
            <a:ext cx="5956028" cy="464583"/>
            <a:chOff x="448467" y="1385345"/>
            <a:chExt cx="5956027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6" y="1417581"/>
              <a:ext cx="5412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What are decorators?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00991" y="1427189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917651" y="2327288"/>
            <a:ext cx="5496350" cy="464583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How are they implemented?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03060" y="2113322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917651" y="3016159"/>
            <a:ext cx="7274350" cy="464583"/>
            <a:chOff x="448467" y="2763085"/>
            <a:chExt cx="7274349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Decorator syntax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03060" y="2802034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4917649" y="3705028"/>
            <a:ext cx="7274351" cy="464583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Different type of decorators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pic>
        <p:nvPicPr>
          <p:cNvPr id="34" name="Picture 2" descr="https://cdn3.iconfinder.com/data/icons/pictofoundry-pro-vector-set/512/Outline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964127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23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Property Decorator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64" y="1438658"/>
            <a:ext cx="11119104" cy="12867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propertyDecorator</a:t>
            </a:r>
            <a:r>
              <a:rPr lang="en-US" dirty="0"/>
              <a:t>(target: </a:t>
            </a:r>
            <a:r>
              <a:rPr lang="en-US" dirty="0">
                <a:solidFill>
                  <a:srgbClr val="2FC2D9"/>
                </a:solidFill>
              </a:rPr>
              <a:t>any</a:t>
            </a:r>
            <a:r>
              <a:rPr lang="en-US" dirty="0"/>
              <a:t>, </a:t>
            </a:r>
            <a:r>
              <a:rPr lang="en-US" dirty="0" err="1"/>
              <a:t>propertyName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) {</a:t>
            </a:r>
          </a:p>
          <a:p>
            <a:r>
              <a:rPr lang="en-US" dirty="0">
                <a:solidFill>
                  <a:srgbClr val="A3C644"/>
                </a:solidFill>
              </a:rPr>
              <a:t>	// do decorator stuff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536448" y="2908737"/>
            <a:ext cx="11119104" cy="1512343"/>
          </a:xfrm>
        </p:spPr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target</a:t>
            </a:r>
            <a:r>
              <a:rPr lang="en-US" dirty="0"/>
              <a:t> is </a:t>
            </a:r>
            <a:endParaRPr lang="ru-RU" dirty="0"/>
          </a:p>
          <a:p>
            <a:pPr lvl="1"/>
            <a:r>
              <a:rPr lang="en-US" sz="1800" b="1" dirty="0"/>
              <a:t>constructor function </a:t>
            </a:r>
            <a:r>
              <a:rPr lang="en-US" sz="1800" dirty="0"/>
              <a:t>for a static member </a:t>
            </a:r>
            <a:endParaRPr lang="ru-RU" sz="1800" dirty="0"/>
          </a:p>
          <a:p>
            <a:pPr lvl="1"/>
            <a:r>
              <a:rPr lang="en-US" sz="1800" b="1" dirty="0"/>
              <a:t>class prototype </a:t>
            </a:r>
            <a:r>
              <a:rPr lang="en-US" sz="1800" dirty="0"/>
              <a:t>for an instance member</a:t>
            </a:r>
          </a:p>
          <a:p>
            <a:r>
              <a:rPr lang="en-US" dirty="0" err="1">
                <a:solidFill>
                  <a:srgbClr val="2FC2D9"/>
                </a:solidFill>
              </a:rPr>
              <a:t>propertyName</a:t>
            </a:r>
            <a:r>
              <a:rPr lang="en-US" dirty="0"/>
              <a:t> is the name of the decorated property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942FAC6-831F-466E-A6CD-63D53C67D706}"/>
              </a:ext>
            </a:extLst>
          </p:cNvPr>
          <p:cNvSpPr txBox="1">
            <a:spLocks/>
          </p:cNvSpPr>
          <p:nvPr/>
        </p:nvSpPr>
        <p:spPr>
          <a:xfrm>
            <a:off x="536448" y="4517075"/>
            <a:ext cx="11119104" cy="1512343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85750" indent="-285750" algn="l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2FC2D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FC2D9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Example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002060"/>
                </a:solidFill>
              </a:rPr>
              <a:t>propertyDecorator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>
                <a:solidFill>
                  <a:srgbClr val="2FC2D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3418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08.06:</a:t>
            </a:r>
            <a:r>
              <a:rPr lang="ru-RU" cap="none" dirty="0"/>
              <a:t> </a:t>
            </a:r>
            <a:r>
              <a:rPr lang="en-US" cap="none" dirty="0"/>
              <a:t>Property Decorator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Tasks 08.06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76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Accessors Decorators</a:t>
            </a:r>
          </a:p>
        </p:txBody>
      </p:sp>
    </p:spTree>
    <p:extLst>
      <p:ext uri="{BB962C8B-B14F-4D97-AF65-F5344CB8AC3E}">
        <p14:creationId xmlns:p14="http://schemas.microsoft.com/office/powerpoint/2010/main" val="31422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Accessors 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accessorDecorator</a:t>
            </a:r>
            <a:r>
              <a:rPr lang="en-US" dirty="0"/>
              <a:t>(target: </a:t>
            </a:r>
            <a:r>
              <a:rPr lang="en-US" dirty="0">
                <a:solidFill>
                  <a:srgbClr val="2FC2D9"/>
                </a:solidFill>
              </a:rPr>
              <a:t>any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                   </a:t>
            </a:r>
            <a:r>
              <a:rPr lang="en-US" dirty="0" err="1"/>
              <a:t>propertyName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rgbClr val="2FC2D9"/>
                </a:solidFill>
              </a:rPr>
              <a:t> </a:t>
            </a:r>
            <a:br>
              <a:rPr lang="en-US" dirty="0">
                <a:solidFill>
                  <a:srgbClr val="2FC2D9"/>
                </a:solidFill>
              </a:rPr>
            </a:br>
            <a:r>
              <a:rPr lang="en-US" dirty="0">
                <a:solidFill>
                  <a:srgbClr val="2FC2D9"/>
                </a:solidFill>
              </a:rPr>
              <a:t>                           </a:t>
            </a:r>
            <a:r>
              <a:rPr lang="en-US" dirty="0"/>
              <a:t>descriptor: </a:t>
            </a:r>
            <a:r>
              <a:rPr lang="en-US" dirty="0" err="1">
                <a:solidFill>
                  <a:srgbClr val="2FC2D9"/>
                </a:solidFill>
              </a:rPr>
              <a:t>PropertyDescriptor</a:t>
            </a:r>
            <a:r>
              <a:rPr lang="en-US" dirty="0"/>
              <a:t>) {</a:t>
            </a:r>
          </a:p>
          <a:p>
            <a:r>
              <a:rPr lang="en-US" dirty="0">
                <a:solidFill>
                  <a:srgbClr val="A3C644"/>
                </a:solidFill>
              </a:rPr>
              <a:t>	// do decorator stuff</a:t>
            </a:r>
          </a:p>
          <a:p>
            <a:r>
              <a:rPr lang="en-US" dirty="0">
                <a:solidFill>
                  <a:srgbClr val="A3C644"/>
                </a:solidFill>
              </a:rPr>
              <a:t>	// optionally returns new descriptor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target</a:t>
            </a:r>
            <a:r>
              <a:rPr lang="en-US" dirty="0"/>
              <a:t> is </a:t>
            </a:r>
          </a:p>
          <a:p>
            <a:pPr lvl="1"/>
            <a:r>
              <a:rPr lang="en-US" sz="1800" b="1" dirty="0"/>
              <a:t>constructor function </a:t>
            </a:r>
            <a:r>
              <a:rPr lang="en-US" sz="1800" dirty="0"/>
              <a:t>for static member </a:t>
            </a:r>
          </a:p>
          <a:p>
            <a:pPr lvl="1"/>
            <a:r>
              <a:rPr lang="en-US" sz="1800" b="1" dirty="0"/>
              <a:t>class prototype </a:t>
            </a:r>
            <a:r>
              <a:rPr lang="en-US" sz="1800" dirty="0"/>
              <a:t>for an instance member</a:t>
            </a:r>
          </a:p>
          <a:p>
            <a:r>
              <a:rPr lang="en-US" dirty="0" err="1">
                <a:solidFill>
                  <a:srgbClr val="2FC2D9"/>
                </a:solidFill>
              </a:rPr>
              <a:t>propertyKey</a:t>
            </a:r>
            <a:r>
              <a:rPr lang="en-US" dirty="0"/>
              <a:t> is the name of the decorated method or accessor</a:t>
            </a:r>
          </a:p>
          <a:p>
            <a:r>
              <a:rPr lang="en-US" dirty="0">
                <a:solidFill>
                  <a:srgbClr val="2FC2D9"/>
                </a:solidFill>
              </a:rPr>
              <a:t>descriptor</a:t>
            </a:r>
            <a:r>
              <a:rPr lang="en-US" dirty="0"/>
              <a:t> is the property descriptor of the decorated method or accessor</a:t>
            </a:r>
          </a:p>
        </p:txBody>
      </p:sp>
    </p:spTree>
    <p:extLst>
      <p:ext uri="{BB962C8B-B14F-4D97-AF65-F5344CB8AC3E}">
        <p14:creationId xmlns:p14="http://schemas.microsoft.com/office/powerpoint/2010/main" val="3667041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08.07:</a:t>
            </a:r>
            <a:r>
              <a:rPr lang="ru-RU" cap="none" dirty="0"/>
              <a:t> </a:t>
            </a:r>
            <a:r>
              <a:rPr lang="en-US" cap="none" dirty="0"/>
              <a:t>Accessor Decorator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Tasks 08.07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62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 descr="buy, ecommerce, ok, shopp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072713"/>
            <a:ext cx="2540000" cy="254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4917650" y="1638418"/>
            <a:ext cx="5956028" cy="464583"/>
            <a:chOff x="448467" y="1385345"/>
            <a:chExt cx="5956027" cy="464582"/>
          </a:xfrm>
        </p:grpSpPr>
        <p:sp>
          <p:nvSpPr>
            <p:cNvPr id="30" name="TextBox 29"/>
            <p:cNvSpPr txBox="1"/>
            <p:nvPr/>
          </p:nvSpPr>
          <p:spPr>
            <a:xfrm>
              <a:off x="991816" y="1417581"/>
              <a:ext cx="5412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What are decorators?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00991" y="1427189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4917651" y="2327288"/>
            <a:ext cx="5496350" cy="464583"/>
            <a:chOff x="448467" y="2074215"/>
            <a:chExt cx="5496350" cy="464582"/>
          </a:xfrm>
        </p:grpSpPr>
        <p:sp>
          <p:nvSpPr>
            <p:cNvPr id="35" name="TextBox 34"/>
            <p:cNvSpPr txBox="1"/>
            <p:nvPr/>
          </p:nvSpPr>
          <p:spPr>
            <a:xfrm>
              <a:off x="991818" y="2106451"/>
              <a:ext cx="4952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How are they implemented?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03060" y="2113322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4917651" y="3016159"/>
            <a:ext cx="7274350" cy="464583"/>
            <a:chOff x="448467" y="2763085"/>
            <a:chExt cx="7274349" cy="464582"/>
          </a:xfrm>
        </p:grpSpPr>
        <p:sp>
          <p:nvSpPr>
            <p:cNvPr id="40" name="TextBox 39"/>
            <p:cNvSpPr txBox="1"/>
            <p:nvPr/>
          </p:nvSpPr>
          <p:spPr>
            <a:xfrm>
              <a:off x="991818" y="2795321"/>
              <a:ext cx="673099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Decorator syntax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03060" y="2802034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4917649" y="3705028"/>
            <a:ext cx="7274351" cy="464583"/>
            <a:chOff x="448467" y="3451955"/>
            <a:chExt cx="7274350" cy="464582"/>
          </a:xfrm>
        </p:grpSpPr>
        <p:sp>
          <p:nvSpPr>
            <p:cNvPr id="45" name="TextBox 44"/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Different type of decorators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10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are Decorators?</a:t>
            </a:r>
          </a:p>
        </p:txBody>
      </p:sp>
    </p:spTree>
    <p:extLst>
      <p:ext uri="{BB962C8B-B14F-4D97-AF65-F5344CB8AC3E}">
        <p14:creationId xmlns:p14="http://schemas.microsoft.com/office/powerpoint/2010/main" val="214123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i="1" dirty="0">
                <a:solidFill>
                  <a:srgbClr val="2FC2D9"/>
                </a:solidFill>
              </a:rPr>
              <a:t>Proposed feature </a:t>
            </a:r>
            <a:r>
              <a:rPr lang="en-US" sz="2400" dirty="0"/>
              <a:t>for 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 of </a:t>
            </a:r>
            <a:r>
              <a:rPr lang="en-US" sz="2400" i="1" dirty="0">
                <a:solidFill>
                  <a:srgbClr val="2FC2D9"/>
                </a:solidFill>
              </a:rPr>
              <a:t>declarative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Implemented as </a:t>
            </a:r>
            <a:r>
              <a:rPr lang="en-US" sz="2400" i="1" dirty="0">
                <a:solidFill>
                  <a:srgbClr val="2FC2D9"/>
                </a:solidFill>
              </a:rPr>
              <a:t>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May be attached to the following:</a:t>
            </a:r>
          </a:p>
          <a:p>
            <a:pPr marL="900684" lvl="1">
              <a:buClr>
                <a:srgbClr val="2FC2D9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Classes</a:t>
            </a:r>
          </a:p>
          <a:p>
            <a:pPr marL="900684" lvl="1">
              <a:buClr>
                <a:srgbClr val="2FC2D9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Methods</a:t>
            </a:r>
          </a:p>
          <a:p>
            <a:pPr marL="900684" lvl="1">
              <a:buClr>
                <a:srgbClr val="2FC2D9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Accessors</a:t>
            </a:r>
          </a:p>
          <a:p>
            <a:pPr marL="900684" lvl="1">
              <a:buClr>
                <a:srgbClr val="2FC2D9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Properties</a:t>
            </a:r>
          </a:p>
          <a:p>
            <a:pPr marL="900684" lvl="1">
              <a:buClr>
                <a:srgbClr val="2FC2D9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Parameters</a:t>
            </a:r>
          </a:p>
          <a:p>
            <a:pPr marL="457200" indent="-457200">
              <a:buClr>
                <a:srgbClr val="2FC2D9"/>
              </a:buClr>
              <a:buFont typeface="+mj-lt"/>
              <a:buAutoNum type="arabicPeriod"/>
            </a:pPr>
            <a:r>
              <a:rPr lang="en-US" sz="2400" dirty="0"/>
              <a:t>Currently requires the </a:t>
            </a:r>
            <a:r>
              <a:rPr lang="en-US" sz="2400" b="1" i="1" dirty="0" err="1">
                <a:solidFill>
                  <a:srgbClr val="2FC2D9"/>
                </a:solidFill>
              </a:rPr>
              <a:t>experimentalDecorators</a:t>
            </a:r>
            <a:r>
              <a:rPr lang="en-US" sz="2400" b="1" i="1" dirty="0">
                <a:solidFill>
                  <a:srgbClr val="2FC2D9"/>
                </a:solidFill>
              </a:rPr>
              <a:t>: true</a:t>
            </a:r>
            <a:r>
              <a:rPr lang="en-US" sz="2400" i="1" dirty="0">
                <a:solidFill>
                  <a:srgbClr val="2FC2D9"/>
                </a:solidFill>
              </a:rPr>
              <a:t> </a:t>
            </a:r>
            <a:r>
              <a:rPr lang="en-US" sz="2400" dirty="0"/>
              <a:t>compiler option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What are Decorators?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1" r="107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652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Decorator Syntax </a:t>
            </a:r>
            <a:br>
              <a:rPr lang="en-US" dirty="0"/>
            </a:br>
            <a:r>
              <a:rPr lang="en-US" dirty="0"/>
              <a:t>and Decorator Factories</a:t>
            </a:r>
          </a:p>
        </p:txBody>
      </p:sp>
    </p:spTree>
    <p:extLst>
      <p:ext uri="{BB962C8B-B14F-4D97-AF65-F5344CB8AC3E}">
        <p14:creationId xmlns:p14="http://schemas.microsoft.com/office/powerpoint/2010/main" val="233301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Decorator Syntax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A3C644"/>
                </a:solidFill>
              </a:rPr>
              <a:t>// class decorator</a:t>
            </a:r>
          </a:p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uiElement</a:t>
            </a:r>
            <a:r>
              <a:rPr lang="en-US" dirty="0"/>
              <a:t>(target: </a:t>
            </a:r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A3C644"/>
                </a:solidFill>
              </a:rPr>
              <a:t>// do something</a:t>
            </a:r>
            <a:r>
              <a:rPr lang="ru-RU" dirty="0">
                <a:solidFill>
                  <a:srgbClr val="A3C644"/>
                </a:solidFill>
              </a:rPr>
              <a:t> </a:t>
            </a:r>
            <a:r>
              <a:rPr lang="en-US" dirty="0">
                <a:solidFill>
                  <a:srgbClr val="A3C644"/>
                </a:solidFill>
              </a:rPr>
              <a:t>with target</a:t>
            </a:r>
            <a:endParaRPr lang="ru-RU" dirty="0">
              <a:solidFill>
                <a:srgbClr val="A3C644"/>
              </a:solidFill>
            </a:endParaRPr>
          </a:p>
          <a:p>
            <a:r>
              <a:rPr lang="en-US" dirty="0"/>
              <a:t>}</a:t>
            </a:r>
          </a:p>
          <a:p>
            <a:r>
              <a:rPr lang="en-US" dirty="0">
                <a:solidFill>
                  <a:srgbClr val="A3C644"/>
                </a:solidFill>
              </a:rPr>
              <a:t>// method decorator</a:t>
            </a:r>
          </a:p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deprecated(target: </a:t>
            </a:r>
            <a:r>
              <a:rPr lang="en-US" dirty="0">
                <a:solidFill>
                  <a:srgbClr val="2FC2D9"/>
                </a:solidFill>
              </a:rPr>
              <a:t>any</a:t>
            </a:r>
            <a:r>
              <a:rPr lang="en-US" dirty="0"/>
              <a:t>, </a:t>
            </a:r>
            <a:r>
              <a:rPr lang="en-US" dirty="0" err="1"/>
              <a:t>methodName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, descriptor: </a:t>
            </a:r>
            <a:r>
              <a:rPr lang="en-US" dirty="0" err="1">
                <a:solidFill>
                  <a:srgbClr val="2FC2D9"/>
                </a:solidFill>
              </a:rPr>
              <a:t>PropertyDescriptor</a:t>
            </a:r>
            <a:r>
              <a:rPr lang="en-US" dirty="0"/>
              <a:t>) {</a:t>
            </a:r>
          </a:p>
          <a:p>
            <a:r>
              <a:rPr lang="en-US" dirty="0"/>
              <a:t>	console.log(</a:t>
            </a:r>
            <a:r>
              <a:rPr lang="en-US" dirty="0">
                <a:solidFill>
                  <a:srgbClr val="C00000"/>
                </a:solidFill>
              </a:rPr>
              <a:t>`The method ${property} will go away soon.`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@</a:t>
            </a:r>
            <a:r>
              <a:rPr lang="en-US" b="1" dirty="0" err="1"/>
              <a:t>uiElement</a:t>
            </a:r>
            <a:endParaRPr lang="en-US" b="1" dirty="0"/>
          </a:p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ContactForm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b="1" dirty="0"/>
              <a:t>@deprecated</a:t>
            </a:r>
          </a:p>
          <a:p>
            <a:r>
              <a:rPr lang="en-US" dirty="0"/>
              <a:t>	</a:t>
            </a:r>
            <a:r>
              <a:rPr lang="en-US" dirty="0" err="1"/>
              <a:t>someOldMethod</a:t>
            </a:r>
            <a:r>
              <a:rPr lang="en-US" dirty="0"/>
              <a:t>() { 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A3C644"/>
                </a:solidFill>
              </a:rPr>
              <a:t>// ...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352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Decorator Factories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uiElement</a:t>
            </a:r>
            <a:r>
              <a:rPr lang="en-US" dirty="0"/>
              <a:t>(element: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) {</a:t>
            </a:r>
          </a:p>
          <a:p>
            <a:r>
              <a:rPr lang="en-US" dirty="0">
                <a:solidFill>
                  <a:srgbClr val="A3C644"/>
                </a:solidFill>
              </a:rPr>
              <a:t>	// this function should have the signature </a:t>
            </a:r>
          </a:p>
          <a:p>
            <a:r>
              <a:rPr lang="en-US" dirty="0">
                <a:solidFill>
                  <a:srgbClr val="A3C644"/>
                </a:solidFill>
              </a:rPr>
              <a:t>	// of the specific decorator type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2FC2D9"/>
                </a:solidFill>
              </a:rPr>
              <a:t>return function </a:t>
            </a:r>
            <a:r>
              <a:rPr lang="en-US" dirty="0"/>
              <a:t>(target: </a:t>
            </a:r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) {</a:t>
            </a:r>
          </a:p>
          <a:p>
            <a:r>
              <a:rPr lang="en-US" dirty="0"/>
              <a:t>		console.log(</a:t>
            </a:r>
            <a:r>
              <a:rPr lang="en-US" dirty="0">
                <a:solidFill>
                  <a:srgbClr val="C00000"/>
                </a:solidFill>
              </a:rPr>
              <a:t>`Creating new element: ${element}`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@</a:t>
            </a:r>
            <a:r>
              <a:rPr lang="en-US" b="1" dirty="0" err="1"/>
              <a:t>uiElement</a:t>
            </a:r>
            <a:r>
              <a:rPr lang="en-US" b="1" dirty="0"/>
              <a:t>(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 err="1">
                <a:solidFill>
                  <a:srgbClr val="C00000"/>
                </a:solidFill>
              </a:rPr>
              <a:t>SimpleContactForm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b="1" dirty="0"/>
              <a:t>)</a:t>
            </a:r>
          </a:p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ContactForm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A3C644"/>
                </a:solidFill>
              </a:rPr>
              <a:t>// contact properties go here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664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Decorator Composition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numCol="2" spcCol="914400">
            <a:normAutofit fontScale="70000" lnSpcReduction="20000"/>
          </a:bodyPr>
          <a:lstStyle/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decorator1() {</a:t>
            </a:r>
          </a:p>
          <a:p>
            <a:r>
              <a:rPr lang="en-US" dirty="0"/>
              <a:t>    console.log(</a:t>
            </a:r>
            <a:r>
              <a:rPr lang="en-US" dirty="0">
                <a:solidFill>
                  <a:srgbClr val="C00000"/>
                </a:solidFill>
              </a:rPr>
              <a:t>`decorator1 evaluated`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2FC2D9"/>
                </a:solidFill>
              </a:rPr>
              <a:t>return function </a:t>
            </a:r>
            <a:r>
              <a:rPr lang="en-US" dirty="0"/>
              <a:t>(target: </a:t>
            </a:r>
            <a:r>
              <a:rPr lang="en-US" dirty="0">
                <a:solidFill>
                  <a:srgbClr val="2FC2D9"/>
                </a:solidFill>
              </a:rPr>
              <a:t>any</a:t>
            </a:r>
            <a:r>
              <a:rPr lang="en-US" dirty="0"/>
              <a:t>,  </a:t>
            </a:r>
            <a:br>
              <a:rPr lang="en-US" dirty="0"/>
            </a:br>
            <a:r>
              <a:rPr lang="en-US" dirty="0"/>
              <a:t>                      </a:t>
            </a:r>
            <a:r>
              <a:rPr lang="en-US" dirty="0" err="1"/>
              <a:t>methodName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              descriptor: </a:t>
            </a:r>
            <a:r>
              <a:rPr lang="en-US" dirty="0" err="1"/>
              <a:t>PropertyDescriptor</a:t>
            </a:r>
            <a:r>
              <a:rPr lang="en-US" dirty="0"/>
              <a:t>) {</a:t>
            </a:r>
          </a:p>
          <a:p>
            <a:r>
              <a:rPr lang="en-US" dirty="0"/>
              <a:t>		console.log(</a:t>
            </a:r>
            <a:r>
              <a:rPr lang="en-US" dirty="0">
                <a:solidFill>
                  <a:srgbClr val="C00000"/>
                </a:solidFill>
              </a:rPr>
              <a:t>`decorator1 called`</a:t>
            </a:r>
            <a:r>
              <a:rPr lang="en-US" dirty="0"/>
              <a:t>);</a:t>
            </a:r>
          </a:p>
          <a:p>
            <a:r>
              <a:rPr lang="en-US" dirty="0"/>
              <a:t>	};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decorator2() {</a:t>
            </a:r>
          </a:p>
          <a:p>
            <a:r>
              <a:rPr lang="en-US" dirty="0"/>
              <a:t>    console.log(</a:t>
            </a:r>
            <a:r>
              <a:rPr lang="en-US" dirty="0">
                <a:solidFill>
                  <a:srgbClr val="C00000"/>
                </a:solidFill>
              </a:rPr>
              <a:t>`decorator2 evaluated`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2FC2D9"/>
                </a:solidFill>
              </a:rPr>
              <a:t>return function </a:t>
            </a:r>
            <a:r>
              <a:rPr lang="en-US" dirty="0"/>
              <a:t>(target: </a:t>
            </a:r>
            <a:r>
              <a:rPr lang="en-US" dirty="0">
                <a:solidFill>
                  <a:srgbClr val="2FC2D9"/>
                </a:solidFill>
              </a:rPr>
              <a:t>any</a:t>
            </a:r>
            <a:r>
              <a:rPr lang="en-US" dirty="0"/>
              <a:t>,             </a:t>
            </a:r>
            <a:br>
              <a:rPr lang="en-US" dirty="0"/>
            </a:br>
            <a:r>
              <a:rPr lang="en-US" dirty="0"/>
              <a:t>                      </a:t>
            </a:r>
            <a:r>
              <a:rPr lang="en-US" dirty="0" err="1"/>
              <a:t>methodName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              descriptor: </a:t>
            </a:r>
            <a:r>
              <a:rPr lang="en-US" dirty="0" err="1"/>
              <a:t>PropertyDescriptor</a:t>
            </a:r>
            <a:r>
              <a:rPr lang="en-US" dirty="0"/>
              <a:t>) {</a:t>
            </a:r>
          </a:p>
          <a:p>
            <a:r>
              <a:rPr lang="en-US" dirty="0"/>
              <a:t>		console.log(</a:t>
            </a:r>
            <a:r>
              <a:rPr lang="en-US" dirty="0">
                <a:solidFill>
                  <a:srgbClr val="C00000"/>
                </a:solidFill>
              </a:rPr>
              <a:t>`decorator2 called`</a:t>
            </a:r>
            <a:r>
              <a:rPr lang="en-US" dirty="0"/>
              <a:t>);</a:t>
            </a:r>
          </a:p>
          <a:p>
            <a:r>
              <a:rPr lang="en-US" dirty="0"/>
              <a:t>	};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/>
              <a:t> Book {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2060"/>
                </a:solidFill>
              </a:rPr>
              <a:t>@decorator1()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2060"/>
                </a:solidFill>
              </a:rPr>
              <a:t>@decorator2()</a:t>
            </a:r>
          </a:p>
          <a:p>
            <a:r>
              <a:rPr lang="en-US" dirty="0"/>
              <a:t>	</a:t>
            </a:r>
            <a:r>
              <a:rPr lang="en-US" dirty="0" err="1"/>
              <a:t>getBook</a:t>
            </a:r>
            <a:r>
              <a:rPr lang="en-US" dirty="0"/>
              <a:t>() {…}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A3C644"/>
                </a:solidFill>
              </a:rPr>
              <a:t>// decorator1 evaluated</a:t>
            </a:r>
          </a:p>
          <a:p>
            <a:r>
              <a:rPr lang="en-US" dirty="0">
                <a:solidFill>
                  <a:srgbClr val="A3C644"/>
                </a:solidFill>
              </a:rPr>
              <a:t>// decorator2 evaluated</a:t>
            </a:r>
          </a:p>
          <a:p>
            <a:r>
              <a:rPr lang="en-US" dirty="0">
                <a:solidFill>
                  <a:srgbClr val="A3C644"/>
                </a:solidFill>
              </a:rPr>
              <a:t>// decorator2 called</a:t>
            </a:r>
          </a:p>
          <a:p>
            <a:r>
              <a:rPr lang="en-US" dirty="0">
                <a:solidFill>
                  <a:srgbClr val="A3C644"/>
                </a:solidFill>
              </a:rPr>
              <a:t>// decorator1 called</a:t>
            </a:r>
          </a:p>
        </p:txBody>
      </p:sp>
    </p:spTree>
    <p:extLst>
      <p:ext uri="{BB962C8B-B14F-4D97-AF65-F5344CB8AC3E}">
        <p14:creationId xmlns:p14="http://schemas.microsoft.com/office/powerpoint/2010/main" val="220158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Decorators</a:t>
            </a:r>
          </a:p>
        </p:txBody>
      </p:sp>
    </p:spTree>
    <p:extLst>
      <p:ext uri="{BB962C8B-B14F-4D97-AF65-F5344CB8AC3E}">
        <p14:creationId xmlns:p14="http://schemas.microsoft.com/office/powerpoint/2010/main" val="19371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 algn="ctr">
          <a:lnSpc>
            <a:spcPct val="120000"/>
          </a:lnSpc>
          <a:defRPr dirty="0"/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Front - End Development</TermName>
          <TermId xmlns="http://schemas.microsoft.com/office/infopath/2007/PartnerControls">4712f462-3d40-4da7-892a-dbf356bc8322</TermId>
        </TermInfo>
      </Terms>
    </a53f1a9accc64fb8bee1c0a1a93d357e>
    <fldTrainingId xmlns="8f17bd39-e2a2-416d-8579-9c5cbdeee658">1517</fldTrainingId>
    <fldTrainingName xmlns="8f17bd39-e2a2-416d-8579-9c5cbdeee658">TypeScript In-Depth</fldTrainingName>
    <TaxCatchAll xmlns="8f17bd39-e2a2-416d-8579-9c5cbdeee658">
      <Value>8</Value>
      <Value>21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RUS</TermName>
          <TermId xmlns="http://schemas.microsoft.com/office/infopath/2007/PartnerControls">00de05cc-11d3-4dba-84f7-e6aab076d0bb</TermId>
        </TermInfo>
      </Terms>
    </h0cdf1c629f14a8ba12ca7309df7db45>
    <_dlc_DocId xmlns="8f17bd39-e2a2-416d-8579-9c5cbdeee658">DOCID-2090759719-745</_dlc_DocId>
    <_dlc_DocIdUrl xmlns="8f17bd39-e2a2-416d-8579-9c5cbdeee658">
      <Url>https://epam.sharepoint.com/sites/CDP/front-enddevelopment/_layouts/15/DocIdRedir.aspx?ID=DOCID-2090759719-745</Url>
      <Description>DOCID-2090759719-745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140B2D7CB74DA3EAC98E69956473" ma:contentTypeVersion="6" ma:contentTypeDescription="Create a new document." ma:contentTypeScope="" ma:versionID="ae5e3fcaba761755d57df2e42c17934c">
  <xsd:schema xmlns:xsd="http://www.w3.org/2001/XMLSchema" xmlns:xs="http://www.w3.org/2001/XMLSchema" xmlns:p="http://schemas.microsoft.com/office/2006/metadata/properties" xmlns:ns2="8f17bd39-e2a2-416d-8579-9c5cbdeee658" xmlns:ns3="cce3b1b3-a149-4752-a436-36be503cdc9b" targetNamespace="http://schemas.microsoft.com/office/2006/metadata/properties" ma:root="true" ma:fieldsID="b4594bff6af0cbd56a8576da10627061" ns2:_="" ns3:_="">
    <xsd:import namespace="8f17bd39-e2a2-416d-8579-9c5cbdeee658"/>
    <xsd:import namespace="cce3b1b3-a149-4752-a436-36be503cdc9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3" ma:displayName="Training Id" ma:decimals="0" ma:description="" ma:indexed="true" ma:internalName="fldTrainingId">
      <xsd:simpleType>
        <xsd:restriction base="dms:Number"/>
      </xsd:simpleType>
    </xsd:element>
    <xsd:element name="fldTrainingName" ma:index="14" ma:displayName="Training Name" ma:description="" ma:internalName="fldTrainingName">
      <xsd:simpleType>
        <xsd:restriction base="dms:Text"/>
      </xsd:simpleType>
    </xsd:element>
    <xsd:element name="h0cdf1c629f14a8ba12ca7309df7db45" ma:index="15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9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3b1b3-a149-4752-a436-36be503cd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sharepoint/v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63B0E7-7F5D-443E-80FA-F9817D807182}"/>
</file>

<file path=customXml/itemProps4.xml><?xml version="1.0" encoding="utf-8"?>
<ds:datastoreItem xmlns:ds="http://schemas.openxmlformats.org/officeDocument/2006/customXml" ds:itemID="{A088F4AA-A89C-453C-AB36-670E81345E5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27480</TotalTime>
  <Words>826</Words>
  <Application>Microsoft Office PowerPoint</Application>
  <PresentationFormat>Widescreen</PresentationFormat>
  <Paragraphs>173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Consolas</vt:lpstr>
      <vt:lpstr>Lucida Grande</vt:lpstr>
      <vt:lpstr>Trebuchet MS</vt:lpstr>
      <vt:lpstr>Wingdings</vt:lpstr>
      <vt:lpstr>Epam_PPT_Template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In-Depth by Vitaliy Zhyrytskyy (part 8 of 9)</dc:title>
  <dc:creator>Michelle Canning</dc:creator>
  <cp:lastModifiedBy>Vitaliy Zhyrytskyy</cp:lastModifiedBy>
  <cp:revision>1999</cp:revision>
  <cp:lastPrinted>2014-07-09T13:30:36Z</cp:lastPrinted>
  <dcterms:created xsi:type="dcterms:W3CDTF">2014-07-08T13:27:24Z</dcterms:created>
  <dcterms:modified xsi:type="dcterms:W3CDTF">2020-03-20T10:58:06Z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0x0101000E01140B2D7CB74DA3EAC98E69956473</vt:lpwstr>
  </property>
  <property fmtid="{D5CDD505-2E9C-101B-9397-08002B2CF9AE}" pid="3" name="fldLanguagesOfEvent">
    <vt:lpwstr>8;#RUS|00de05cc-11d3-4dba-84f7-e6aab076d0bb</vt:lpwstr>
  </property>
  <property fmtid="{D5CDD505-2E9C-101B-9397-08002B2CF9AE}" pid="4" name="fldCategoriesOfEvent">
    <vt:lpwstr>21;#Front - End Development|4712f462-3d40-4da7-892a-dbf356bc8322</vt:lpwstr>
  </property>
  <property fmtid="{D5CDD505-2E9C-101B-9397-08002B2CF9AE}" pid="5" name="_dlc_DocIdItemGuid">
    <vt:lpwstr>dd323ece-c6c8-4350-aa5e-abab32fd4a7e</vt:lpwstr>
  </property>
</Properties>
</file>