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2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4"/>
  </p:sldMasterIdLst>
  <p:notesMasterIdLst>
    <p:notesMasterId r:id="rId21"/>
  </p:notesMasterIdLst>
  <p:handoutMasterIdLst>
    <p:handoutMasterId r:id="rId22"/>
  </p:handoutMasterIdLst>
  <p:sldIdLst>
    <p:sldId id="899" r:id="rId5"/>
    <p:sldId id="900" r:id="rId6"/>
    <p:sldId id="907" r:id="rId7"/>
    <p:sldId id="903" r:id="rId8"/>
    <p:sldId id="904" r:id="rId9"/>
    <p:sldId id="908" r:id="rId10"/>
    <p:sldId id="909" r:id="rId11"/>
    <p:sldId id="910" r:id="rId12"/>
    <p:sldId id="911" r:id="rId13"/>
    <p:sldId id="912" r:id="rId14"/>
    <p:sldId id="913" r:id="rId15"/>
    <p:sldId id="914" r:id="rId16"/>
    <p:sldId id="915" r:id="rId17"/>
    <p:sldId id="916" r:id="rId18"/>
    <p:sldId id="917" r:id="rId19"/>
    <p:sldId id="90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09A133-3E89-4F1C-9A8E-76A2E0E81CF8}">
          <p14:sldIdLst>
            <p14:sldId id="899"/>
            <p14:sldId id="900"/>
          </p14:sldIdLst>
        </p14:section>
        <p14:section name="Callback Functions" id="{0D78910C-5743-4B8E-B819-EF08102CB2E1}">
          <p14:sldIdLst>
            <p14:sldId id="907"/>
            <p14:sldId id="903"/>
            <p14:sldId id="904"/>
          </p14:sldIdLst>
        </p14:section>
        <p14:section name="What are Promises" id="{89F400AD-BB2E-4B9B-90D6-EBF486E6CC22}">
          <p14:sldIdLst>
            <p14:sldId id="908"/>
            <p14:sldId id="909"/>
            <p14:sldId id="910"/>
            <p14:sldId id="911"/>
            <p14:sldId id="912"/>
            <p14:sldId id="913"/>
          </p14:sldIdLst>
        </p14:section>
        <p14:section name="async/wait" id="{1FCACC6A-6826-4525-B0AC-DD205ECD741E}">
          <p14:sldIdLst>
            <p14:sldId id="914"/>
            <p14:sldId id="915"/>
            <p14:sldId id="916"/>
            <p14:sldId id="917"/>
          </p14:sldIdLst>
        </p14:section>
        <p14:section name="Summary" id="{A39218FB-BC52-4E2E-A91C-DE0C275BC3F1}">
          <p14:sldIdLst>
            <p14:sldId id="9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2FC2D9"/>
    <a:srgbClr val="FF6600"/>
    <a:srgbClr val="E6E6E6"/>
    <a:srgbClr val="E4471C"/>
    <a:srgbClr val="CCCCCC"/>
    <a:srgbClr val="666666"/>
    <a:srgbClr val="444444"/>
    <a:srgbClr val="464547"/>
    <a:srgbClr val="B22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4" autoAdjust="0"/>
    <p:restoredTop sz="90279" autoAdjust="0"/>
  </p:normalViewPr>
  <p:slideViewPr>
    <p:cSldViewPr snapToGrid="0">
      <p:cViewPr varScale="1">
        <p:scale>
          <a:sx n="78" d="100"/>
          <a:sy n="78" d="100"/>
        </p:scale>
        <p:origin x="494" y="77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4" d="100"/>
        <a:sy n="124" d="100"/>
      </p:scale>
      <p:origin x="0" y="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openxmlformats.org/officeDocument/2006/relationships/customXml" Target="../customXml/item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2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9557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4925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901441" y="1280160"/>
            <a:ext cx="796429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2688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0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632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365732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4064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8128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3712442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V="1">
            <a:off x="4064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8128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0" y="3712442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61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90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56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762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42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08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038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04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86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52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810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6858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9906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20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939800"/>
            <a:ext cx="12192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Oval 18"/>
          <p:cNvSpPr/>
          <p:nvPr/>
        </p:nvSpPr>
        <p:spPr>
          <a:xfrm>
            <a:off x="1214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4262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10358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</a:p>
        </p:txBody>
      </p:sp>
      <p:sp>
        <p:nvSpPr>
          <p:cNvPr id="24" name="Oval 23"/>
          <p:cNvSpPr/>
          <p:nvPr/>
        </p:nvSpPr>
        <p:spPr>
          <a:xfrm>
            <a:off x="7310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04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3352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448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0" y="939800"/>
            <a:ext cx="12192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3" name="Oval 22"/>
          <p:cNvSpPr/>
          <p:nvPr userDrawn="1"/>
        </p:nvSpPr>
        <p:spPr>
          <a:xfrm>
            <a:off x="1214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25" name="Oval 24"/>
          <p:cNvSpPr/>
          <p:nvPr userDrawn="1"/>
        </p:nvSpPr>
        <p:spPr>
          <a:xfrm>
            <a:off x="4262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</a:p>
        </p:txBody>
      </p:sp>
      <p:sp>
        <p:nvSpPr>
          <p:cNvPr id="26" name="Oval 25"/>
          <p:cNvSpPr/>
          <p:nvPr userDrawn="1"/>
        </p:nvSpPr>
        <p:spPr>
          <a:xfrm>
            <a:off x="10358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</a:p>
        </p:txBody>
      </p:sp>
      <p:sp>
        <p:nvSpPr>
          <p:cNvPr id="27" name="Oval 26"/>
          <p:cNvSpPr/>
          <p:nvPr userDrawn="1"/>
        </p:nvSpPr>
        <p:spPr>
          <a:xfrm>
            <a:off x="7310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36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" y="926332"/>
            <a:ext cx="1038225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8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67821" y="3477648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67821" y="1630376"/>
            <a:ext cx="54864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67821" y="5324921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490133" y="14224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4114800" y="12065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490133" y="32385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4114800" y="30226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490133" y="50800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4114800" y="48641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2" y="926332"/>
            <a:ext cx="1038225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800" dirty="0">
              <a:solidFill>
                <a:srgbClr val="2FC2D9"/>
              </a:solidFill>
            </a:endParaRPr>
          </a:p>
        </p:txBody>
      </p:sp>
      <p:sp>
        <p:nvSpPr>
          <p:cNvPr id="16" name="Oval 15"/>
          <p:cNvSpPr/>
          <p:nvPr userDrawn="1"/>
        </p:nvSpPr>
        <p:spPr>
          <a:xfrm>
            <a:off x="767821" y="3477648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 userDrawn="1"/>
        </p:nvSpPr>
        <p:spPr>
          <a:xfrm>
            <a:off x="767821" y="1630376"/>
            <a:ext cx="54864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 userDrawn="1"/>
        </p:nvSpPr>
        <p:spPr>
          <a:xfrm>
            <a:off x="767821" y="5324921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5650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533340" y="256310"/>
            <a:ext cx="1514057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45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C2D9"/>
              </a:buClr>
              <a:buFont typeface="Arial"/>
              <a:buNone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00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62656"/>
            <a:ext cx="12192000" cy="932688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4044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57531" y="1816100"/>
            <a:ext cx="4860680" cy="4371759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433397" y="1816100"/>
            <a:ext cx="4860680" cy="436967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97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4" y="1327759"/>
            <a:ext cx="11222945" cy="4091354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46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6519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CASE STUDY IMAGERY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51792" y="0"/>
            <a:ext cx="354020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041131" y="939062"/>
            <a:ext cx="2041264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8910695" y="1422400"/>
            <a:ext cx="3048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895633" y="757317"/>
            <a:ext cx="304499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910696" y="200558"/>
            <a:ext cx="1514057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609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06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  <p:pic>
        <p:nvPicPr>
          <p:cNvPr id="12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056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18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5" y="3197413"/>
            <a:ext cx="10099325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189686" y="0"/>
            <a:ext cx="16571371" cy="72136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189686" y="0"/>
            <a:ext cx="16571371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923320"/>
              </p:ext>
            </p:extLst>
          </p:nvPr>
        </p:nvGraphicFramePr>
        <p:xfrm>
          <a:off x="-1" y="935108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8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39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9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53889354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835" y="182881"/>
            <a:ext cx="8017239" cy="614276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420276" y="663878"/>
            <a:ext cx="3610277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457200" marR="0" lvl="1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shows in the console?</a:t>
            </a:r>
          </a:p>
          <a:p>
            <a:pPr lvl="0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21721" y="182881"/>
            <a:ext cx="3608832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800" dirty="0"/>
              <a:t>QUESTION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21721" y="3288500"/>
            <a:ext cx="3608832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800" dirty="0">
                <a:solidFill>
                  <a:srgbClr val="2FC2D9"/>
                </a:solidFill>
              </a:rPr>
              <a:t>ANSWER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420276" y="3786327"/>
            <a:ext cx="3610277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800">
                <a:solidFill>
                  <a:srgbClr val="A3C6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fghgfh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421721" y="182881"/>
            <a:ext cx="3608832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800" dirty="0"/>
              <a:t>QUESTION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421721" y="3288500"/>
            <a:ext cx="3608832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800" dirty="0">
                <a:solidFill>
                  <a:srgbClr val="2FC2D9"/>
                </a:solidFill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23791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192000" y="943720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5924933" y="1360849"/>
            <a:ext cx="5722121" cy="436028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34397" y="1360850"/>
            <a:ext cx="5131049" cy="43602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49663978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9622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7"/>
            <a:ext cx="11119104" cy="22651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1" hasCustomPrompt="1"/>
          </p:nvPr>
        </p:nvSpPr>
        <p:spPr>
          <a:xfrm>
            <a:off x="469964" y="3851565"/>
            <a:ext cx="11119104" cy="24476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8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</a:p>
          <a:p>
            <a:pPr lvl="0"/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lorem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2047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Practice: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8800" y="1295400"/>
            <a:ext cx="11074400" cy="304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4495801"/>
            <a:ext cx="439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4495801"/>
            <a:ext cx="439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16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62656"/>
            <a:ext cx="12192000" cy="932688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62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835" y="182881"/>
            <a:ext cx="8017239" cy="614276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420276" y="663878"/>
            <a:ext cx="3610277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457200" marR="0" lvl="1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shows in the console?</a:t>
            </a:r>
          </a:p>
          <a:p>
            <a:pPr lvl="0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421721" y="182881"/>
            <a:ext cx="3608832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800" dirty="0"/>
              <a:t>QUESTION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421721" y="3288500"/>
            <a:ext cx="3608832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800" dirty="0">
                <a:solidFill>
                  <a:srgbClr val="2FC2D9"/>
                </a:solidFill>
              </a:rPr>
              <a:t>ANSWER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420276" y="3786327"/>
            <a:ext cx="3610277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800">
                <a:solidFill>
                  <a:srgbClr val="A3C6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fghgfh</a:t>
            </a:r>
          </a:p>
        </p:txBody>
      </p:sp>
    </p:spTree>
    <p:extLst>
      <p:ext uri="{BB962C8B-B14F-4D97-AF65-F5344CB8AC3E}">
        <p14:creationId xmlns:p14="http://schemas.microsoft.com/office/powerpoint/2010/main" val="313668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835" y="182881"/>
            <a:ext cx="11741645" cy="614276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7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1"/>
            <a:ext cx="11874675" cy="227991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146456" y="3707704"/>
            <a:ext cx="11878531" cy="1965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316075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0"/>
            <a:ext cx="11874675" cy="442186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146456" y="5674290"/>
            <a:ext cx="11895232" cy="713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401704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835" y="182881"/>
            <a:ext cx="11741645" cy="614276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299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0"/>
            <a:ext cx="11874675" cy="5185950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517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3"/>
            <a:ext cx="11241024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+mj-lt"/>
              <a:buAutoNum type="arabicPeriod"/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901441" y="1280160"/>
            <a:ext cx="796429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4442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0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4064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8128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90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56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762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42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08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038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04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86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52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810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6858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9906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12192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Oval 18"/>
          <p:cNvSpPr/>
          <p:nvPr userDrawn="1"/>
        </p:nvSpPr>
        <p:spPr>
          <a:xfrm>
            <a:off x="1214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21" name="Oval 20"/>
          <p:cNvSpPr/>
          <p:nvPr userDrawn="1"/>
        </p:nvSpPr>
        <p:spPr>
          <a:xfrm>
            <a:off x="4262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10358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7310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04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3352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448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1"/>
            <a:ext cx="11874675" cy="227991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146456" y="3707704"/>
            <a:ext cx="11878531" cy="1965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233214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" y="926332"/>
            <a:ext cx="1038225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8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767821" y="3477648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767821" y="1630376"/>
            <a:ext cx="54864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767821" y="5324921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490133" y="14224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4114800" y="12065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490133" y="32385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4114800" y="30226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490133" y="50800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4114800" y="48641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533340" y="256310"/>
            <a:ext cx="1514057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C2D9"/>
              </a:buClr>
              <a:buFont typeface="Arial"/>
              <a:buNone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265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57531" y="1816100"/>
            <a:ext cx="4860680" cy="4371759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433397" y="1816100"/>
            <a:ext cx="4860680" cy="436967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12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4" y="1327759"/>
            <a:ext cx="11222945" cy="4091354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9513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CASE STUDY IMAGERY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51792" y="0"/>
            <a:ext cx="354020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041131" y="939062"/>
            <a:ext cx="2041264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8910695" y="1422400"/>
            <a:ext cx="3048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895633" y="757317"/>
            <a:ext cx="304499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910696" y="200558"/>
            <a:ext cx="1514057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18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5" y="3197413"/>
            <a:ext cx="10099325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189686" y="0"/>
            <a:ext cx="16571371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0"/>
            <a:ext cx="11874675" cy="442186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146456" y="5674290"/>
            <a:ext cx="11895232" cy="713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183321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8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0"/>
            <a:ext cx="11874675" cy="5185950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47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7310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3"/>
            <a:ext cx="11241024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+mj-lt"/>
              <a:buAutoNum type="arabicPeriod"/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9062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500707"/>
            <a:ext cx="12192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9708153" y="6560478"/>
            <a:ext cx="1991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947" y="6564320"/>
            <a:ext cx="3088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4732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0" y="6615684"/>
            <a:ext cx="635000" cy="16941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562947" y="6564320"/>
            <a:ext cx="3088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32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ogo_footer.png"/>
          <p:cNvPicPr>
            <a:picLocks noChangeAspect="1"/>
          </p:cNvPicPr>
          <p:nvPr userDrawn="1"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0" y="6615684"/>
            <a:ext cx="63500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7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  <p:sldLayoutId id="2147483777" r:id="rId21"/>
    <p:sldLayoutId id="2147483778" r:id="rId22"/>
    <p:sldLayoutId id="2147483779" r:id="rId23"/>
    <p:sldLayoutId id="2147483780" r:id="rId24"/>
    <p:sldLayoutId id="2147483781" r:id="rId25"/>
    <p:sldLayoutId id="2147483782" r:id="rId26"/>
    <p:sldLayoutId id="2147483783" r:id="rId27"/>
    <p:sldLayoutId id="2147483784" r:id="rId28"/>
    <p:sldLayoutId id="2147483785" r:id="rId29"/>
    <p:sldLayoutId id="2147483786" r:id="rId30"/>
    <p:sldLayoutId id="2147483787" r:id="rId31"/>
    <p:sldLayoutId id="2147483788" r:id="rId32"/>
    <p:sldLayoutId id="2147483789" r:id="rId33"/>
    <p:sldLayoutId id="2147483654" r:id="rId34"/>
    <p:sldLayoutId id="2147483753" r:id="rId35"/>
    <p:sldLayoutId id="2147483752" r:id="rId36"/>
    <p:sldLayoutId id="2147483754" r:id="rId37"/>
    <p:sldLayoutId id="2147483747" r:id="rId38"/>
    <p:sldLayoutId id="2147483748" r:id="rId39"/>
    <p:sldLayoutId id="2147483750" r:id="rId40"/>
    <p:sldLayoutId id="2147483705" r:id="rId41"/>
    <p:sldLayoutId id="2147483702" r:id="rId42"/>
    <p:sldLayoutId id="2147483711" r:id="rId43"/>
    <p:sldLayoutId id="2147483746" r:id="rId44"/>
    <p:sldLayoutId id="2147483728" r:id="rId45"/>
    <p:sldLayoutId id="2147483712" r:id="rId46"/>
    <p:sldLayoutId id="2147483734" r:id="rId47"/>
    <p:sldLayoutId id="2147483736" r:id="rId48"/>
    <p:sldLayoutId id="2147483735" r:id="rId49"/>
    <p:sldLayoutId id="2147483737" r:id="rId50"/>
    <p:sldLayoutId id="2147483713" r:id="rId51"/>
    <p:sldLayoutId id="2147483742" r:id="rId52"/>
    <p:sldLayoutId id="2147483745" r:id="rId53"/>
    <p:sldLayoutId id="2147483743" r:id="rId54"/>
    <p:sldLayoutId id="2147483727" r:id="rId55"/>
    <p:sldLayoutId id="2147483741" r:id="rId56"/>
    <p:sldLayoutId id="2147483698" r:id="rId57"/>
    <p:sldLayoutId id="2147483733" r:id="rId58"/>
    <p:sldLayoutId id="2147483706" r:id="rId59"/>
    <p:sldLayoutId id="2147483738" r:id="rId60"/>
    <p:sldLayoutId id="2147483739" r:id="rId6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03765" y="3428016"/>
            <a:ext cx="9213851" cy="594586"/>
          </a:xfrm>
        </p:spPr>
        <p:txBody>
          <a:bodyPr/>
          <a:lstStyle/>
          <a:p>
            <a:r>
              <a:rPr lang="en-US" sz="4267" dirty="0"/>
              <a:t>TypeScript In-Depth: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03766" y="4061729"/>
            <a:ext cx="8650817" cy="346249"/>
          </a:xfrm>
        </p:spPr>
        <p:txBody>
          <a:bodyPr/>
          <a:lstStyle/>
          <a:p>
            <a:r>
              <a:rPr lang="en-US" sz="1800" dirty="0"/>
              <a:t>Asynchronous Patterns</a:t>
            </a: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xfrm>
            <a:off x="51531" y="172903"/>
            <a:ext cx="1658003" cy="610983"/>
          </a:xfrm>
        </p:spPr>
      </p:pic>
    </p:spTree>
    <p:extLst>
      <p:ext uri="{BB962C8B-B14F-4D97-AF65-F5344CB8AC3E}">
        <p14:creationId xmlns:p14="http://schemas.microsoft.com/office/powerpoint/2010/main" val="383167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Promise Results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p: </a:t>
            </a:r>
            <a:r>
              <a:rPr lang="en-US" dirty="0">
                <a:solidFill>
                  <a:srgbClr val="2FC2D9"/>
                </a:solidFill>
              </a:rPr>
              <a:t>Promise</a:t>
            </a:r>
            <a:r>
              <a:rPr lang="en-US" dirty="0"/>
              <a:t>&lt;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&gt; = </a:t>
            </a:r>
            <a:r>
              <a:rPr lang="en-US" dirty="0" err="1"/>
              <a:t>funcThatReturnsPromise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err="1"/>
              <a:t>p.</a:t>
            </a:r>
            <a:r>
              <a:rPr lang="en-US" b="1" dirty="0" err="1"/>
              <a:t>then</a:t>
            </a:r>
            <a:r>
              <a:rPr lang="en-US" dirty="0"/>
              <a:t>(</a:t>
            </a:r>
            <a:r>
              <a:rPr lang="en-US" dirty="0" err="1"/>
              <a:t>stringData</a:t>
            </a:r>
            <a:r>
              <a:rPr lang="en-US" dirty="0"/>
              <a:t> =&gt; console.log(</a:t>
            </a:r>
            <a:r>
              <a:rPr lang="en-US" dirty="0" err="1"/>
              <a:t>stringData</a:t>
            </a:r>
            <a:r>
              <a:rPr lang="en-US" dirty="0"/>
              <a:t>))</a:t>
            </a:r>
          </a:p>
          <a:p>
            <a:r>
              <a:rPr lang="en-US" dirty="0"/>
              <a:t> .</a:t>
            </a:r>
            <a:r>
              <a:rPr lang="en-US" b="1" dirty="0"/>
              <a:t>catch</a:t>
            </a:r>
            <a:r>
              <a:rPr lang="en-US" dirty="0"/>
              <a:t>(reason =&gt; console.log(reason));</a:t>
            </a:r>
          </a:p>
          <a:p>
            <a:r>
              <a:rPr lang="en-US" dirty="0"/>
              <a:t> .</a:t>
            </a:r>
            <a:r>
              <a:rPr lang="en-US" b="1" dirty="0"/>
              <a:t>finally</a:t>
            </a:r>
            <a:r>
              <a:rPr lang="en-US" dirty="0"/>
              <a:t>(() =&gt; console.log(</a:t>
            </a:r>
            <a:r>
              <a:rPr lang="en-US" dirty="0">
                <a:solidFill>
                  <a:srgbClr val="C00000"/>
                </a:solidFill>
              </a:rPr>
              <a:t>‘Complete’</a:t>
            </a:r>
            <a:r>
              <a:rPr lang="en-US" dirty="0"/>
              <a:t>))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5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09.02:</a:t>
            </a:r>
            <a:r>
              <a:rPr lang="ru-RU" cap="none" dirty="0"/>
              <a:t> </a:t>
            </a:r>
            <a:r>
              <a:rPr lang="en-US" cap="none" dirty="0"/>
              <a:t>Promises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 actions according to Task 09.02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86240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80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2800" dirty="0">
                <a:solidFill>
                  <a:srgbClr val="444444"/>
                </a:solidFill>
                <a:cs typeface="Trebuchet MS"/>
              </a:rPr>
              <a:t>Asynchronous Functions</a:t>
            </a:r>
          </a:p>
        </p:txBody>
      </p:sp>
    </p:spTree>
    <p:extLst>
      <p:ext uri="{BB962C8B-B14F-4D97-AF65-F5344CB8AC3E}">
        <p14:creationId xmlns:p14="http://schemas.microsoft.com/office/powerpoint/2010/main" val="27411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keywords: </a:t>
            </a:r>
            <a:r>
              <a:rPr lang="en-US" sz="2400" dirty="0">
                <a:solidFill>
                  <a:srgbClr val="2FC2D9"/>
                </a:solidFill>
              </a:rPr>
              <a:t>async/await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Allow code to be written </a:t>
            </a:r>
            <a:r>
              <a:rPr lang="en-US" sz="2400" i="1" dirty="0">
                <a:solidFill>
                  <a:srgbClr val="2FC2D9"/>
                </a:solidFill>
              </a:rPr>
              <a:t>more linearly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Uses ES2015 features</a:t>
            </a:r>
          </a:p>
          <a:p>
            <a:pPr marL="1072134" lvl="1" indent="-457200">
              <a:buClr>
                <a:srgbClr val="2FC2D9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Promises</a:t>
            </a:r>
          </a:p>
          <a:p>
            <a:pPr marL="1072134" lvl="1" indent="-457200">
              <a:buClr>
                <a:srgbClr val="2FC2D9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Generators</a:t>
            </a:r>
          </a:p>
          <a:p>
            <a:pPr marL="1072134" lvl="1" indent="-457200">
              <a:spcAft>
                <a:spcPts val="1200"/>
              </a:spcAft>
              <a:buClr>
                <a:srgbClr val="2FC2D9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Iterators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>
                <a:solidFill>
                  <a:srgbClr val="444444"/>
                </a:solidFill>
                <a:cs typeface="Trebuchet MS"/>
              </a:rPr>
              <a:t>Asynchronous Functions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3" r="132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0023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>
                <a:solidFill>
                  <a:srgbClr val="444444"/>
                </a:solidFill>
                <a:cs typeface="Trebuchet MS"/>
              </a:rPr>
              <a:t>Asynchronous Functions Syntax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2FC2D9"/>
                </a:solidFill>
              </a:rPr>
              <a:t>async</a:t>
            </a:r>
            <a:r>
              <a:rPr lang="en-US" dirty="0">
                <a:solidFill>
                  <a:srgbClr val="2FC2D9"/>
                </a:solidFill>
              </a:rPr>
              <a:t> function </a:t>
            </a:r>
            <a:r>
              <a:rPr lang="en-US" dirty="0" err="1"/>
              <a:t>doAsyncWork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results = </a:t>
            </a:r>
            <a:r>
              <a:rPr lang="en-US" dirty="0">
                <a:solidFill>
                  <a:srgbClr val="2FC2D9"/>
                </a:solidFill>
              </a:rPr>
              <a:t>await</a:t>
            </a:r>
            <a:r>
              <a:rPr lang="en-US" dirty="0"/>
              <a:t> </a:t>
            </a:r>
            <a:r>
              <a:rPr lang="en-US" dirty="0" err="1"/>
              <a:t>getDataFromServer</a:t>
            </a:r>
            <a:r>
              <a:rPr lang="en-US" dirty="0"/>
              <a:t>(); </a:t>
            </a:r>
            <a:r>
              <a:rPr lang="en-US" dirty="0">
                <a:solidFill>
                  <a:srgbClr val="A3C644"/>
                </a:solidFill>
              </a:rPr>
              <a:t>// returns promise</a:t>
            </a:r>
          </a:p>
          <a:p>
            <a:r>
              <a:rPr lang="en-US" dirty="0"/>
              <a:t>	console.log(results);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console.log(</a:t>
            </a:r>
            <a:r>
              <a:rPr lang="en-US" dirty="0">
                <a:solidFill>
                  <a:srgbClr val="C00000"/>
                </a:solidFill>
              </a:rPr>
              <a:t>'Calling server to retrieve data'</a:t>
            </a:r>
            <a:r>
              <a:rPr lang="en-US" dirty="0"/>
              <a:t>);</a:t>
            </a:r>
          </a:p>
          <a:p>
            <a:r>
              <a:rPr lang="en-US" dirty="0" err="1"/>
              <a:t>doAsyncWork</a:t>
            </a:r>
            <a:r>
              <a:rPr lang="en-US" dirty="0"/>
              <a:t>();</a:t>
            </a:r>
          </a:p>
          <a:p>
            <a:r>
              <a:rPr lang="en-US" dirty="0"/>
              <a:t>console.log(</a:t>
            </a:r>
            <a:r>
              <a:rPr lang="en-US" dirty="0">
                <a:solidFill>
                  <a:srgbClr val="C00000"/>
                </a:solidFill>
              </a:rPr>
              <a:t>'Results will be displayed when ready…’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>
                <a:solidFill>
                  <a:srgbClr val="A3C644"/>
                </a:solidFill>
              </a:rPr>
              <a:t>// Calling server to retrieve data</a:t>
            </a:r>
          </a:p>
          <a:p>
            <a:r>
              <a:rPr lang="en-US" dirty="0">
                <a:solidFill>
                  <a:srgbClr val="A3C644"/>
                </a:solidFill>
              </a:rPr>
              <a:t>// Results will be displayed when ready…</a:t>
            </a:r>
          </a:p>
          <a:p>
            <a:r>
              <a:rPr lang="en-US" dirty="0">
                <a:solidFill>
                  <a:srgbClr val="A3C644"/>
                </a:solidFill>
              </a:rPr>
              <a:t>// result of </a:t>
            </a:r>
            <a:r>
              <a:rPr lang="en-US" dirty="0" err="1">
                <a:solidFill>
                  <a:srgbClr val="A3C644"/>
                </a:solidFill>
              </a:rPr>
              <a:t>doAsyncWork</a:t>
            </a:r>
            <a:endParaRPr lang="en-US" dirty="0">
              <a:solidFill>
                <a:srgbClr val="A3C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268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09.03:</a:t>
            </a:r>
            <a:r>
              <a:rPr lang="ru-RU" cap="none" dirty="0"/>
              <a:t> </a:t>
            </a:r>
            <a:r>
              <a:rPr lang="en-US" cap="none" dirty="0"/>
              <a:t>Async Functions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 actions according to Task 09.03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86240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27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3" name="Picture 2" descr="buy, ecommerce, ok, shopp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072713"/>
            <a:ext cx="2540000" cy="254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6989810D-F3B2-460C-AC4C-1CDEA5893EAB}"/>
              </a:ext>
            </a:extLst>
          </p:cNvPr>
          <p:cNvGrpSpPr/>
          <p:nvPr/>
        </p:nvGrpSpPr>
        <p:grpSpPr>
          <a:xfrm>
            <a:off x="4917651" y="2327288"/>
            <a:ext cx="5496350" cy="464583"/>
            <a:chOff x="448467" y="2074215"/>
            <a:chExt cx="5496350" cy="46458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C543AC-B5C1-46B1-B4E9-BA9A3D48439A}"/>
                </a:ext>
              </a:extLst>
            </p:cNvPr>
            <p:cNvSpPr txBox="1"/>
            <p:nvPr/>
          </p:nvSpPr>
          <p:spPr>
            <a:xfrm>
              <a:off x="991818" y="2106451"/>
              <a:ext cx="49529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Callback Functions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577739B-75AB-413D-989B-4365FBBE48BC}"/>
                </a:ext>
              </a:extLst>
            </p:cNvPr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FB15E69-56FF-49C2-8435-645B8A9ADFC0}"/>
                  </a:ext>
                </a:extLst>
              </p:cNvPr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DA19E7A-F44D-40B6-A1E5-218D5ACD0F9E}"/>
                  </a:ext>
                </a:extLst>
              </p:cNvPr>
              <p:cNvSpPr txBox="1"/>
              <p:nvPr/>
            </p:nvSpPr>
            <p:spPr>
              <a:xfrm>
                <a:off x="503060" y="2113322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1582E24-9917-48C7-BA60-AA22482F187E}"/>
              </a:ext>
            </a:extLst>
          </p:cNvPr>
          <p:cNvGrpSpPr/>
          <p:nvPr/>
        </p:nvGrpSpPr>
        <p:grpSpPr>
          <a:xfrm>
            <a:off x="4917651" y="3016159"/>
            <a:ext cx="7274350" cy="464583"/>
            <a:chOff x="448467" y="2763085"/>
            <a:chExt cx="7274349" cy="46458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88E48A8-DE74-4417-9E89-0A79ADBEF3EC}"/>
                </a:ext>
              </a:extLst>
            </p:cNvPr>
            <p:cNvSpPr txBox="1"/>
            <p:nvPr/>
          </p:nvSpPr>
          <p:spPr>
            <a:xfrm>
              <a:off x="991818" y="2795321"/>
              <a:ext cx="673099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cs typeface="Trebuchet MS"/>
                </a:rPr>
                <a:t>Promises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B6FB262-1819-4D73-9922-B9728CCFB852}"/>
                </a:ext>
              </a:extLst>
            </p:cNvPr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02F9637-5CC4-4E57-904F-C10D52E849C8}"/>
                  </a:ext>
                </a:extLst>
              </p:cNvPr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A8CC65-14FD-4E60-B4D1-6F7A2D254C1D}"/>
                  </a:ext>
                </a:extLst>
              </p:cNvPr>
              <p:cNvSpPr txBox="1"/>
              <p:nvPr/>
            </p:nvSpPr>
            <p:spPr>
              <a:xfrm>
                <a:off x="503060" y="2802034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CD85D91-6171-4693-A39F-AD7648F96549}"/>
              </a:ext>
            </a:extLst>
          </p:cNvPr>
          <p:cNvGrpSpPr/>
          <p:nvPr/>
        </p:nvGrpSpPr>
        <p:grpSpPr>
          <a:xfrm>
            <a:off x="4917649" y="3705028"/>
            <a:ext cx="7274351" cy="464583"/>
            <a:chOff x="448467" y="3451955"/>
            <a:chExt cx="7274350" cy="46458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396C8E7-DC2E-4B34-AE54-D752739A569F}"/>
                </a:ext>
              </a:extLst>
            </p:cNvPr>
            <p:cNvSpPr txBox="1"/>
            <p:nvPr/>
          </p:nvSpPr>
          <p:spPr>
            <a:xfrm>
              <a:off x="991818" y="3484191"/>
              <a:ext cx="67309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cs typeface="Trebuchet MS"/>
                </a:rPr>
                <a:t>Async Functions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61AC15-EBA2-4DEE-B341-A9468A01F13C}"/>
                </a:ext>
              </a:extLst>
            </p:cNvPr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F35156E-F27F-433B-AC89-E43116D78B9E}"/>
                  </a:ext>
                </a:extLst>
              </p:cNvPr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D5476FF-AB30-4EB6-8077-9CB232E6FF5E}"/>
                  </a:ext>
                </a:extLst>
              </p:cNvPr>
              <p:cNvSpPr txBox="1"/>
              <p:nvPr/>
            </p:nvSpPr>
            <p:spPr>
              <a:xfrm>
                <a:off x="503062" y="3490746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232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485032" y="1731835"/>
            <a:ext cx="5496350" cy="464583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Callback Functions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03060" y="2113322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485032" y="2420706"/>
            <a:ext cx="7274350" cy="464583"/>
            <a:chOff x="448467" y="2763085"/>
            <a:chExt cx="7274349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673099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cs typeface="Trebuchet MS"/>
                </a:rPr>
                <a:t>Promises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03060" y="2802034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4485030" y="3109575"/>
            <a:ext cx="7274351" cy="464583"/>
            <a:chOff x="448467" y="3451955"/>
            <a:chExt cx="7274350" cy="46458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cs typeface="Trebuchet MS"/>
                </a:rPr>
                <a:t>Async Functions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03062" y="3490746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pic>
        <p:nvPicPr>
          <p:cNvPr id="34" name="Picture 2" descr="https://cdn3.iconfinder.com/data/icons/pictofoundry-pro-vector-set/512/Outline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964127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54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2800" dirty="0">
                <a:solidFill>
                  <a:srgbClr val="444444"/>
                </a:solidFill>
                <a:cs typeface="Trebuchet MS"/>
              </a:rPr>
              <a:t>Callback functions</a:t>
            </a:r>
          </a:p>
        </p:txBody>
      </p:sp>
    </p:spTree>
    <p:extLst>
      <p:ext uri="{BB962C8B-B14F-4D97-AF65-F5344CB8AC3E}">
        <p14:creationId xmlns:p14="http://schemas.microsoft.com/office/powerpoint/2010/main" val="384957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2FC2D9"/>
                </a:solidFill>
              </a:rPr>
              <a:t>“high order”</a:t>
            </a:r>
            <a:r>
              <a:rPr lang="en-US" sz="2400" dirty="0"/>
              <a:t> function may be passed functions as parameter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Callbacks execute </a:t>
            </a:r>
            <a:r>
              <a:rPr lang="en-US" sz="2400" i="1" dirty="0">
                <a:solidFill>
                  <a:srgbClr val="2FC2D9"/>
                </a:solidFill>
              </a:rPr>
              <a:t>after an asynchronous operation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Commonly used to </a:t>
            </a:r>
            <a:r>
              <a:rPr lang="en-US" sz="2400" i="1" dirty="0">
                <a:solidFill>
                  <a:srgbClr val="2FC2D9"/>
                </a:solidFill>
              </a:rPr>
              <a:t>process asynchronous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May have </a:t>
            </a:r>
            <a:r>
              <a:rPr lang="en-US" sz="2400" i="1" dirty="0">
                <a:solidFill>
                  <a:srgbClr val="2FC2D9"/>
                </a:solidFill>
              </a:rPr>
              <a:t>any signature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Conventionally accept an </a:t>
            </a:r>
            <a:r>
              <a:rPr lang="en-US" sz="2400" i="1" dirty="0">
                <a:solidFill>
                  <a:srgbClr val="2FC2D9"/>
                </a:solidFill>
              </a:rPr>
              <a:t>error</a:t>
            </a:r>
            <a:r>
              <a:rPr lang="en-US" sz="2400" dirty="0"/>
              <a:t> and a </a:t>
            </a:r>
            <a:r>
              <a:rPr lang="en-US" sz="2400" i="1" dirty="0">
                <a:solidFill>
                  <a:srgbClr val="2FC2D9"/>
                </a:solidFill>
              </a:rPr>
              <a:t>data</a:t>
            </a:r>
            <a:r>
              <a:rPr lang="en-US" sz="2400" dirty="0"/>
              <a:t> parameters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Callback Functions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9" r="160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1682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09.01:</a:t>
            </a:r>
            <a:r>
              <a:rPr lang="ru-RU" cap="none" dirty="0"/>
              <a:t> </a:t>
            </a:r>
            <a:r>
              <a:rPr lang="en-US" cap="none" dirty="0"/>
              <a:t>Callback Functions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 actions according to Task 09.01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86240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25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2800" dirty="0">
                <a:solidFill>
                  <a:srgbClr val="444444"/>
                </a:solidFill>
                <a:cs typeface="Trebuchet MS"/>
              </a:rPr>
              <a:t>Promises</a:t>
            </a:r>
          </a:p>
        </p:txBody>
      </p:sp>
    </p:spTree>
    <p:extLst>
      <p:ext uri="{BB962C8B-B14F-4D97-AF65-F5344CB8AC3E}">
        <p14:creationId xmlns:p14="http://schemas.microsoft.com/office/powerpoint/2010/main" val="406141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2FC2D9"/>
                </a:solidFill>
              </a:rPr>
              <a:t>Promise</a:t>
            </a:r>
          </a:p>
          <a:p>
            <a:r>
              <a:rPr lang="en-US" sz="3200" dirty="0"/>
              <a:t>The Promise object is used for asynchronous computations. A Promise represents a value which may be available now, or in the future, or never.</a:t>
            </a:r>
          </a:p>
          <a:p>
            <a:endParaRPr lang="en-US" dirty="0"/>
          </a:p>
          <a:p>
            <a:pPr indent="-285750"/>
            <a:r>
              <a:rPr lang="en-US" b="1" dirty="0"/>
              <a:t>Mozilla Developer Network</a:t>
            </a:r>
          </a:p>
          <a:p>
            <a:pPr indent="-285750"/>
            <a:r>
              <a:rPr lang="en-US" dirty="0"/>
              <a:t>https://developer.mozilla.org/en-US/docs/Web/JavaScript/Reference/Global_Objects/Promise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6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Native support in ES2015</a:t>
            </a:r>
          </a:p>
          <a:p>
            <a:pPr marL="957834" lvl="1" indent="-342900">
              <a:spcAft>
                <a:spcPts val="1200"/>
              </a:spcAft>
              <a:buClr>
                <a:srgbClr val="2FC2D9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Requires TypeScript </a:t>
            </a:r>
            <a:r>
              <a:rPr lang="en-US" sz="1600" b="1" i="1" dirty="0"/>
              <a:t>–-target</a:t>
            </a:r>
            <a:r>
              <a:rPr lang="en-US" sz="1600" dirty="0"/>
              <a:t> compiler option set to ES2015</a:t>
            </a:r>
          </a:p>
          <a:p>
            <a:pPr marL="457200" indent="-457200">
              <a:buClr>
                <a:srgbClr val="2FC2D9"/>
              </a:buClr>
              <a:buFont typeface="+mj-lt"/>
              <a:buAutoNum type="arabicPeriod"/>
            </a:pPr>
            <a:r>
              <a:rPr lang="en-US" sz="2400" dirty="0"/>
              <a:t>Simple API</a:t>
            </a:r>
          </a:p>
          <a:p>
            <a:pPr marL="1072134" lvl="1" indent="-457200">
              <a:spcAft>
                <a:spcPts val="600"/>
              </a:spcAft>
              <a:buClr>
                <a:srgbClr val="2FC2D9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then</a:t>
            </a:r>
          </a:p>
          <a:p>
            <a:pPr marL="1072134" lvl="1" indent="-457200">
              <a:spcAft>
                <a:spcPts val="600"/>
              </a:spcAft>
              <a:buClr>
                <a:srgbClr val="2FC2D9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catch</a:t>
            </a:r>
          </a:p>
          <a:p>
            <a:pPr marL="1072134" lvl="1" indent="-457200">
              <a:spcAft>
                <a:spcPts val="600"/>
              </a:spcAft>
              <a:buClr>
                <a:srgbClr val="2FC2D9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finally</a:t>
            </a:r>
          </a:p>
          <a:p>
            <a:pPr marL="457200" indent="-457200">
              <a:buClr>
                <a:srgbClr val="2FC2D9"/>
              </a:buClr>
              <a:buFont typeface="+mj-lt"/>
              <a:buAutoNum type="arabicPeriod"/>
            </a:pPr>
            <a:r>
              <a:rPr lang="en-US" sz="2400" dirty="0"/>
              <a:t>May be chained together</a:t>
            </a:r>
          </a:p>
          <a:p>
            <a:pPr marL="457200" indent="-457200">
              <a:buClr>
                <a:srgbClr val="2FC2D9"/>
              </a:buClr>
              <a:buFont typeface="+mj-lt"/>
              <a:buAutoNum type="arabicPeriod"/>
            </a:pPr>
            <a:r>
              <a:rPr lang="en-US" sz="2400" dirty="0"/>
              <a:t>Created by passing a function to the Promise constructor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6" r="205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60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 Promise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doAsyncWork</a:t>
            </a:r>
            <a:r>
              <a:rPr lang="en-US" dirty="0"/>
              <a:t>(resolve, reject) {</a:t>
            </a:r>
          </a:p>
          <a:p>
            <a:r>
              <a:rPr lang="en-US" dirty="0">
                <a:solidFill>
                  <a:srgbClr val="A3C644"/>
                </a:solidFill>
              </a:rPr>
              <a:t>	// perform async call</a:t>
            </a:r>
          </a:p>
          <a:p>
            <a:r>
              <a:rPr lang="en-US" dirty="0">
                <a:solidFill>
                  <a:srgbClr val="A3C644"/>
                </a:solidFill>
              </a:rPr>
              <a:t>	// …</a:t>
            </a:r>
          </a:p>
          <a:p>
            <a:r>
              <a:rPr lang="en-US" dirty="0"/>
              <a:t>	success ? resolve(data) : reject(reason);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p: </a:t>
            </a:r>
            <a:r>
              <a:rPr lang="en-US" dirty="0">
                <a:solidFill>
                  <a:srgbClr val="2FC2D9"/>
                </a:solidFill>
              </a:rPr>
              <a:t>Promise</a:t>
            </a:r>
            <a:r>
              <a:rPr lang="en-US" dirty="0"/>
              <a:t>&lt;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&gt; = </a:t>
            </a:r>
            <a:r>
              <a:rPr lang="en-US" dirty="0">
                <a:solidFill>
                  <a:srgbClr val="2FC2D9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2FC2D9"/>
                </a:solidFill>
              </a:rPr>
              <a:t>Promise</a:t>
            </a:r>
            <a:r>
              <a:rPr lang="en-US" dirty="0"/>
              <a:t>&lt;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&gt;(</a:t>
            </a:r>
            <a:r>
              <a:rPr lang="en-US" dirty="0" err="1"/>
              <a:t>doAsyncWork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p: </a:t>
            </a:r>
            <a:r>
              <a:rPr lang="en-US" dirty="0">
                <a:solidFill>
                  <a:srgbClr val="2FC2D9"/>
                </a:solidFill>
              </a:rPr>
              <a:t>Promise</a:t>
            </a:r>
            <a:r>
              <a:rPr lang="en-US" dirty="0"/>
              <a:t>&lt;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&gt; = </a:t>
            </a:r>
            <a:r>
              <a:rPr lang="en-US" dirty="0">
                <a:solidFill>
                  <a:srgbClr val="2FC2D9"/>
                </a:solidFill>
              </a:rPr>
              <a:t>new Promise</a:t>
            </a:r>
            <a:r>
              <a:rPr lang="en-US" dirty="0"/>
              <a:t>&lt;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&gt;((resolve, reject) =&gt; {</a:t>
            </a:r>
          </a:p>
          <a:p>
            <a:r>
              <a:rPr lang="en-US" dirty="0">
                <a:solidFill>
                  <a:srgbClr val="A3C644"/>
                </a:solidFill>
              </a:rPr>
              <a:t>	// perform async call</a:t>
            </a:r>
          </a:p>
          <a:p>
            <a:r>
              <a:rPr lang="en-US" dirty="0">
                <a:solidFill>
                  <a:srgbClr val="A3C644"/>
                </a:solidFill>
              </a:rPr>
              <a:t>	// …</a:t>
            </a:r>
          </a:p>
          <a:p>
            <a:r>
              <a:rPr lang="en-US" dirty="0"/>
              <a:t>	success ? resolve(data) : reject(reason);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29178"/>
      </p:ext>
    </p:extLst>
  </p:cSld>
  <p:clrMapOvr>
    <a:masterClrMapping/>
  </p:clrMapOvr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rtlCol="0">
        <a:spAutoFit/>
      </a:bodyPr>
      <a:lstStyle>
        <a:defPPr algn="ctr">
          <a:lnSpc>
            <a:spcPct val="120000"/>
          </a:lnSpc>
          <a:defRPr dirty="0"/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01140B2D7CB74DA3EAC98E69956473" ma:contentTypeVersion="6" ma:contentTypeDescription="Create a new document." ma:contentTypeScope="" ma:versionID="ae5e3fcaba761755d57df2e42c17934c">
  <xsd:schema xmlns:xsd="http://www.w3.org/2001/XMLSchema" xmlns:xs="http://www.w3.org/2001/XMLSchema" xmlns:p="http://schemas.microsoft.com/office/2006/metadata/properties" xmlns:ns2="8f17bd39-e2a2-416d-8579-9c5cbdeee658" xmlns:ns3="cce3b1b3-a149-4752-a436-36be503cdc9b" targetNamespace="http://schemas.microsoft.com/office/2006/metadata/properties" ma:root="true" ma:fieldsID="b4594bff6af0cbd56a8576da10627061" ns2:_="" ns3:_="">
    <xsd:import namespace="8f17bd39-e2a2-416d-8579-9c5cbdeee658"/>
    <xsd:import namespace="cce3b1b3-a149-4752-a436-36be503cdc9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fldTrainingId"/>
                <xsd:element ref="ns2:fldTrainingName"/>
                <xsd:element ref="ns2:h0cdf1c629f14a8ba12ca7309df7db45" minOccurs="0"/>
                <xsd:element ref="ns2:TaxCatchAll" minOccurs="0"/>
                <xsd:element ref="ns2:TaxCatchAllLabel" minOccurs="0"/>
                <xsd:element ref="ns2:a53f1a9accc64fb8bee1c0a1a93d357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7bd39-e2a2-416d-8579-9c5cbdeee6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fldTrainingId" ma:index="13" ma:displayName="Training Id" ma:decimals="0" ma:description="" ma:indexed="true" ma:internalName="fldTrainingId">
      <xsd:simpleType>
        <xsd:restriction base="dms:Number"/>
      </xsd:simpleType>
    </xsd:element>
    <xsd:element name="fldTrainingName" ma:index="14" ma:displayName="Training Name" ma:description="" ma:internalName="fldTrainingName">
      <xsd:simpleType>
        <xsd:restriction base="dms:Text"/>
      </xsd:simpleType>
    </xsd:element>
    <xsd:element name="h0cdf1c629f14a8ba12ca7309df7db45" ma:index="15" ma:taxonomy="true" ma:internalName="h0cdf1c629f14a8ba12ca7309df7db45" ma:taxonomyFieldName="fldLanguagesOfEvent" ma:displayName="Language(s) of the training" ma:fieldId="{10cdf1c6-29f1-4a8b-a12c-a7309df7db45}" ma:taxonomyMulti="true" ma:sspId="debda6a7-6b37-4000-ac6c-4fd0a963898e" ma:termSetId="2835a39d-718b-4c4f-82f8-aaaecba84c7b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description="" ma:hidden="true" ma:list="{d906786b-d8b0-472e-acd2-868b18cc578f}" ma:internalName="TaxCatchAll" ma:showField="CatchAllData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description="" ma:hidden="true" ma:list="{d906786b-d8b0-472e-acd2-868b18cc578f}" ma:internalName="TaxCatchAllLabel" ma:readOnly="true" ma:showField="CatchAllDataLabel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53f1a9accc64fb8bee1c0a1a93d357e" ma:index="19" ma:taxonomy="true" ma:internalName="a53f1a9accc64fb8bee1c0a1a93d357e" ma:taxonomyFieldName="fldCategoriesOfEvent" ma:displayName="Category(s) of the training" ma:fieldId="{a53f1a9a-ccc6-4fb8-bee1-c0a1a93d357e}" ma:taxonomyMulti="true" ma:sspId="debda6a7-6b37-4000-ac6c-4fd0a963898e" ma:termSetId="8feda6fe-911b-4fdc-a141-93b681f1b32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3b1b3-a149-4752-a436-36be503cdc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53f1a9accc64fb8bee1c0a1a93d357e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Front - End Development</TermName>
          <TermId xmlns="http://schemas.microsoft.com/office/infopath/2007/PartnerControls">4712f462-3d40-4da7-892a-dbf356bc8322</TermId>
        </TermInfo>
      </Terms>
    </a53f1a9accc64fb8bee1c0a1a93d357e>
    <fldTrainingId xmlns="8f17bd39-e2a2-416d-8579-9c5cbdeee658">1517</fldTrainingId>
    <fldTrainingName xmlns="8f17bd39-e2a2-416d-8579-9c5cbdeee658">TypeScript In-Depth</fldTrainingName>
    <TaxCatchAll xmlns="8f17bd39-e2a2-416d-8579-9c5cbdeee658">
      <Value>8</Value>
      <Value>21</Value>
    </TaxCatchAll>
    <h0cdf1c629f14a8ba12ca7309df7db45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RUS</TermName>
          <TermId xmlns="http://schemas.microsoft.com/office/infopath/2007/PartnerControls">00de05cc-11d3-4dba-84f7-e6aab076d0bb</TermId>
        </TermInfo>
      </Terms>
    </h0cdf1c629f14a8ba12ca7309df7db45>
    <_dlc_DocId xmlns="8f17bd39-e2a2-416d-8579-9c5cbdeee658">DOCID-2090759719-737</_dlc_DocId>
    <_dlc_DocIdUrl xmlns="8f17bd39-e2a2-416d-8579-9c5cbdeee658">
      <Url>https://epam.sharepoint.com/sites/CDP/front-enddevelopment/_layouts/15/DocIdRedir.aspx?ID=DOCID-2090759719-737</Url>
      <Description>DOCID-2090759719-737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7204E43-6E41-4609-AB89-0487E3F9AB35}"/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sharepoint/v3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E21BADAA-7FE5-437A-99CB-867FE6638261}"/>
</file>

<file path=docProps/app.xml><?xml version="1.0" encoding="utf-8"?>
<Properties xmlns="http://schemas.openxmlformats.org/officeDocument/2006/extended-properties" xmlns:vt="http://schemas.openxmlformats.org/officeDocument/2006/docPropsVTypes">
  <Template>_08_TypeScript_Decorators</Template>
  <TotalTime>27105</TotalTime>
  <Words>418</Words>
  <Application>Microsoft Office PowerPoint</Application>
  <PresentationFormat>Widescreen</PresentationFormat>
  <Paragraphs>86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Consolas</vt:lpstr>
      <vt:lpstr>Lucida Grande</vt:lpstr>
      <vt:lpstr>Trebuchet MS</vt:lpstr>
      <vt:lpstr>Wingdings</vt:lpstr>
      <vt:lpstr>Epam_PPT_Template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In-Depth by Vitaliy Zhyrytskyy (part 9 of 9)</dc:title>
  <dc:creator>Michelle Canning</dc:creator>
  <cp:lastModifiedBy>Vitaliy Zhyrytskyy</cp:lastModifiedBy>
  <cp:revision>1963</cp:revision>
  <cp:lastPrinted>2014-07-09T13:30:36Z</cp:lastPrinted>
  <dcterms:created xsi:type="dcterms:W3CDTF">2014-07-08T13:27:24Z</dcterms:created>
  <dcterms:modified xsi:type="dcterms:W3CDTF">2021-11-15T07:16:55Z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0x0101000E01140B2D7CB74DA3EAC98E69956473</vt:lpwstr>
  </property>
  <property fmtid="{D5CDD505-2E9C-101B-9397-08002B2CF9AE}" pid="3" name="fldLanguagesOfEvent">
    <vt:lpwstr>8;#RUS|00de05cc-11d3-4dba-84f7-e6aab076d0bb</vt:lpwstr>
  </property>
  <property fmtid="{D5CDD505-2E9C-101B-9397-08002B2CF9AE}" pid="4" name="fldCategoriesOfEvent">
    <vt:lpwstr>21;#Front - End Development|4712f462-3d40-4da7-892a-dbf356bc8322</vt:lpwstr>
  </property>
  <property fmtid="{D5CDD505-2E9C-101B-9397-08002B2CF9AE}" pid="5" name="_dlc_DocIdItemGuid">
    <vt:lpwstr>88088403-4a7e-4a31-b1ff-540b4aa9fde5</vt:lpwstr>
  </property>
</Properties>
</file>