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9" r:id="rId2"/>
    <p:sldId id="972" r:id="rId3"/>
    <p:sldId id="973" r:id="rId4"/>
    <p:sldId id="974" r:id="rId5"/>
    <p:sldId id="975" r:id="rId6"/>
    <p:sldId id="977" r:id="rId7"/>
    <p:sldId id="976" r:id="rId8"/>
    <p:sldId id="978" r:id="rId9"/>
    <p:sldId id="979" r:id="rId10"/>
    <p:sldId id="991" r:id="rId11"/>
    <p:sldId id="980" r:id="rId12"/>
    <p:sldId id="981" r:id="rId13"/>
    <p:sldId id="982" r:id="rId14"/>
    <p:sldId id="992" r:id="rId15"/>
    <p:sldId id="983" r:id="rId16"/>
    <p:sldId id="984" r:id="rId17"/>
    <p:sldId id="985" r:id="rId18"/>
    <p:sldId id="993" r:id="rId19"/>
    <p:sldId id="986" r:id="rId20"/>
    <p:sldId id="987" r:id="rId21"/>
    <p:sldId id="988" r:id="rId22"/>
    <p:sldId id="989" r:id="rId23"/>
    <p:sldId id="990" r:id="rId24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73"/>
            <p14:sldId id="974"/>
            <p14:sldId id="975"/>
            <p14:sldId id="977"/>
            <p14:sldId id="976"/>
            <p14:sldId id="978"/>
            <p14:sldId id="979"/>
            <p14:sldId id="991"/>
            <p14:sldId id="980"/>
            <p14:sldId id="981"/>
            <p14:sldId id="982"/>
            <p14:sldId id="992"/>
            <p14:sldId id="983"/>
            <p14:sldId id="984"/>
            <p14:sldId id="985"/>
            <p14:sldId id="993"/>
            <p14:sldId id="986"/>
            <p14:sldId id="987"/>
            <p14:sldId id="988"/>
            <p14:sldId id="989"/>
            <p14:sldId id="9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4" autoAdjust="0"/>
    <p:restoredTop sz="95048" autoAdjust="0"/>
  </p:normalViewPr>
  <p:slideViewPr>
    <p:cSldViewPr snapToGrid="0">
      <p:cViewPr varScale="1">
        <p:scale>
          <a:sx n="116" d="100"/>
          <a:sy n="116" d="100"/>
        </p:scale>
        <p:origin x="192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23.01.25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79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816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68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1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41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751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97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394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2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22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75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443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96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78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97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815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63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14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24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>
                <a:latin typeface="LM Sans 10" panose="00000500000000000000" pitchFamily="50" charset="0"/>
              </a:rPr>
              <a:t>Lecture 4: </a:t>
            </a:r>
            <a:r>
              <a:rPr lang="en-US" sz="2200" dirty="0">
                <a:latin typeface="LM Sans 10" panose="00000500000000000000" pitchFamily="50" charset="0"/>
              </a:rPr>
              <a:t>Linear algebra and matrices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23,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Linear systems of equations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elimination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LU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F39E5-CDDF-0338-E76B-E6342E10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2" y="2335324"/>
            <a:ext cx="3811222" cy="29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Zero diagonal elements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767979" y="1236198"/>
            <a:ext cx="9736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trivial implementation of Gaussian elimination will fail if any of the diagonal elements becomes equal to zero in the process of solving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17" y="2650394"/>
            <a:ext cx="2437458" cy="903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767979" y="2250284"/>
            <a:ext cx="16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4120C-87E2-05DB-C382-F57EDAF5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15" y="3845049"/>
            <a:ext cx="6199576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670008" y="296764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This is called </a:t>
            </a:r>
            <a:r>
              <a:rPr lang="en-US" sz="2000" i="1" dirty="0"/>
              <a:t>pivoting</a:t>
            </a:r>
            <a:r>
              <a:rPr lang="en-US" sz="2000" dirty="0"/>
              <a:t>, which does not change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5" y="1778636"/>
            <a:ext cx="2428403" cy="9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can simply exchange rows 1 &amp; 2 and avoid the vanishing diagonal element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4D8C-222C-77AA-C001-6FB2B270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45" y="1778636"/>
            <a:ext cx="2516667" cy="90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6743C1-CFB0-1954-96A2-4B092F76478B}"/>
              </a:ext>
            </a:extLst>
          </p:cNvPr>
          <p:cNvSpPr/>
          <p:nvPr/>
        </p:nvSpPr>
        <p:spPr>
          <a:xfrm>
            <a:off x="5209407" y="2102071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12B2A-6FD2-DE9D-9A83-CB3AAA3A41BF}"/>
              </a:ext>
            </a:extLst>
          </p:cNvPr>
          <p:cNvSpPr/>
          <p:nvPr/>
        </p:nvSpPr>
        <p:spPr>
          <a:xfrm>
            <a:off x="670008" y="3592882"/>
            <a:ext cx="9736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optimal choice of a pivot is the largest element in magnitude (minimizes the round-off error by avoiding division by small numbers). For numerical stability, pivoting should be performed even when there are no vanishing diagonal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BA5A7-CB63-093B-E5C0-473B41CE4768}"/>
              </a:ext>
            </a:extLst>
          </p:cNvPr>
          <p:cNvSpPr/>
          <p:nvPr/>
        </p:nvSpPr>
        <p:spPr>
          <a:xfrm>
            <a:off x="670008" y="502357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i="1" dirty="0"/>
              <a:t>Partial pivoting: </a:t>
            </a:r>
            <a:r>
              <a:rPr lang="en-US" sz="2000" dirty="0"/>
              <a:t>Exchange rows only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EF07D-9B71-5A82-16F9-1AFE5A5668CB}"/>
              </a:ext>
            </a:extLst>
          </p:cNvPr>
          <p:cNvSpPr/>
          <p:nvPr/>
        </p:nvSpPr>
        <p:spPr>
          <a:xfrm>
            <a:off x="670008" y="5645103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    </a:t>
            </a:r>
            <a:r>
              <a:rPr lang="en-US" sz="2000" i="1" dirty="0"/>
              <a:t>Full pivoting: </a:t>
            </a:r>
            <a:r>
              <a:rPr lang="en-US" sz="2000" dirty="0"/>
              <a:t>Exchange both rows and columns (the order of elements in </a:t>
            </a:r>
            <a:r>
              <a:rPr lang="en-US" sz="2000" i="1" dirty="0"/>
              <a:t>x</a:t>
            </a:r>
            <a:r>
              <a:rPr lang="en-US" sz="2000" dirty="0"/>
              <a:t> changes)</a:t>
            </a:r>
          </a:p>
        </p:txBody>
      </p:sp>
    </p:spTree>
    <p:extLst>
      <p:ext uri="{BB962C8B-B14F-4D97-AF65-F5344CB8AC3E}">
        <p14:creationId xmlns:p14="http://schemas.microsoft.com/office/powerpoint/2010/main" val="40377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AC52C-EEF3-B3EE-5ECA-00BA1F3C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1" y="2663800"/>
            <a:ext cx="4104022" cy="2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AB17-A913-20EB-2847-57AAB8C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49" y="1660818"/>
            <a:ext cx="2797702" cy="11212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At the end of Gaussian elimination we have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82988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i.e. our matrix became upper triangular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868" y="2914176"/>
            <a:ext cx="2721047" cy="2968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Discarding the pivoting for a moment, all steps of the Gaussian elimination can be represented by matrix multiplication, i.e.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D71AD-6CD1-2453-D59D-22EF2CAA3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01" y="4080071"/>
            <a:ext cx="1666397" cy="299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091" y="4921573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57688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e.g.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275" y="4976994"/>
            <a:ext cx="2855749" cy="11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3" y="1708074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matrices </a:t>
            </a:r>
            <a:r>
              <a:rPr lang="en-US" sz="2000" b="1" dirty="0"/>
              <a:t>L</a:t>
            </a:r>
            <a:r>
              <a:rPr lang="en-US" sz="2000" baseline="-25000" dirty="0"/>
              <a:t>i</a:t>
            </a:r>
            <a:r>
              <a:rPr lang="en-US" sz="2000" dirty="0"/>
              <a:t> are lower triangular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92" y="1744500"/>
            <a:ext cx="2855749" cy="1153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25D3D-660C-E429-18AA-14867B3C14C5}"/>
              </a:ext>
            </a:extLst>
          </p:cNvPr>
          <p:cNvSpPr/>
          <p:nvPr/>
        </p:nvSpPr>
        <p:spPr>
          <a:xfrm>
            <a:off x="817900" y="3028890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Inverses are also lower triangular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5DCF2-E456-7E83-FD29-56CAE308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161" y="3559988"/>
            <a:ext cx="2137122" cy="1026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0453F1-AEB3-BCA7-FB4C-C74CA29C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887" y="3429000"/>
            <a:ext cx="2380080" cy="1174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2A7325-89A9-63F4-BE3B-481B08258662}"/>
              </a:ext>
            </a:extLst>
          </p:cNvPr>
          <p:cNvSpPr/>
          <p:nvPr/>
        </p:nvSpPr>
        <p:spPr>
          <a:xfrm>
            <a:off x="828628" y="489269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Therefore,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714B2A-1F2F-2DE0-232B-7ECDB47DB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924" y="5427547"/>
            <a:ext cx="1701154" cy="574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55BB7-85BD-F469-7481-860AE3DBE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996" y="5088995"/>
            <a:ext cx="3486231" cy="1251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84D16-2B60-CB71-A97D-6146297E8797}"/>
              </a:ext>
            </a:extLst>
          </p:cNvPr>
          <p:cNvSpPr txBox="1"/>
          <p:nvPr/>
        </p:nvSpPr>
        <p:spPr>
          <a:xfrm>
            <a:off x="5094805" y="551451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73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C85CD-B5A8-A4A3-6094-AC249777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46" y="1561265"/>
            <a:ext cx="3205927" cy="439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LU decomposition is particularly useful for repeated solution of systems of linear equations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04497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matrix </a:t>
            </a:r>
            <a:r>
              <a:rPr lang="en-US" sz="2000" b="1" dirty="0"/>
              <a:t>A</a:t>
            </a:r>
            <a:r>
              <a:rPr lang="en-US" sz="2000" dirty="0"/>
              <a:t> stays the same but where the vector </a:t>
            </a:r>
            <a:r>
              <a:rPr lang="en-US" sz="2000" b="1" dirty="0"/>
              <a:t>v</a:t>
            </a:r>
            <a:r>
              <a:rPr lang="en-US" sz="2000" dirty="0"/>
              <a:t> can change.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2" b="-6927"/>
          <a:stretch/>
        </p:blipFill>
        <p:spPr>
          <a:xfrm>
            <a:off x="5282451" y="1660341"/>
            <a:ext cx="817395" cy="3752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define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121098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F2889-F592-AB36-505C-A2BA4FD2D9CF}"/>
              </a:ext>
            </a:extLst>
          </p:cNvPr>
          <p:cNvSpPr/>
          <p:nvPr/>
        </p:nvSpPr>
        <p:spPr>
          <a:xfrm>
            <a:off x="670008" y="261180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Indeed the system of equations becomes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E3BF9-6629-E83B-ECD0-BA62487A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55" y="2974410"/>
            <a:ext cx="986087" cy="34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80EBD-9E48-A8A2-FEE5-2A24032D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816" y="3686416"/>
            <a:ext cx="804368" cy="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05949-0C30-113B-3ED3-FE32E58C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184" y="4542152"/>
            <a:ext cx="792000" cy="3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/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We can solve the system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in two steps: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  <a:blipFill>
                <a:blip r:embed="rId7"/>
                <a:stretch>
                  <a:fillRect l="-766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/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First we solve the equation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using forward substitution, in analogy to </a:t>
                </a:r>
                <a:r>
                  <a:rPr lang="en-US" dirty="0" err="1"/>
                  <a:t>backsubstitution</a:t>
                </a:r>
                <a:r>
                  <a:rPr lang="en-US" dirty="0"/>
                  <a:t> we used before.</a:t>
                </a:r>
              </a:p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Once we have y, we can solve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using </a:t>
                </a:r>
                <a:r>
                  <a:rPr lang="en-US" dirty="0" err="1"/>
                  <a:t>backsubstitution</a:t>
                </a:r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  <a:blipFill>
                <a:blip r:embed="rId8"/>
                <a:stretch>
                  <a:fillRect l="-894" t="-10127" r="-38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Generic problem: solve a system of linear equations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5481851"/>
            <a:ext cx="909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unique solution exists if all equations are </a:t>
            </a:r>
            <a:r>
              <a:rPr lang="en-US" sz="2000" i="1" dirty="0"/>
              <a:t>linearly independent and consistent</a:t>
            </a: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7D3EA-777D-C1E0-C86D-0FA5BD5B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52" y="1706561"/>
            <a:ext cx="1624296" cy="1690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351557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Matrix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BF24D-0579-D1D0-E4DD-A5F226BA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79" y="3715626"/>
            <a:ext cx="932840" cy="490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4ED9F-7D5E-CB19-2E2A-48698EBD1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277" y="4244616"/>
            <a:ext cx="2317443" cy="1016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/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Equivalent to condition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blipFill>
                <a:blip r:embed="rId6"/>
                <a:stretch>
                  <a:fillRect l="-88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FD1BC-FF79-649B-87C3-FBA4763F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2" y="1656915"/>
            <a:ext cx="4924755" cy="4338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81AAE-5AAA-97E3-D5C2-7EB8E7B4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372" y="2490859"/>
            <a:ext cx="3470943" cy="25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729032" y="1168362"/>
            <a:ext cx="9929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Not every non-singular matrix allows for LU decomposition because its diagonal elements may end up being zero.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 the general case, we need to allow the possibility to perform partial pivoting by exchanging the rows of our matrix.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do that, what we get the LU-decomposition with pivoting, which can be written 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D5112-9F7B-51E8-B82B-C50CF347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45" y="3829896"/>
            <a:ext cx="1089818" cy="280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62BDB0-7312-37AB-34F7-2D36394894E3}"/>
              </a:ext>
            </a:extLst>
          </p:cNvPr>
          <p:cNvSpPr/>
          <p:nvPr/>
        </p:nvSpPr>
        <p:spPr>
          <a:xfrm>
            <a:off x="729032" y="4303455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Here </a:t>
            </a:r>
            <a:r>
              <a:rPr lang="en-US" sz="2000" b="1" dirty="0"/>
              <a:t>P</a:t>
            </a:r>
            <a:r>
              <a:rPr lang="en-US" sz="2000" dirty="0"/>
              <a:t> is a row permutation operator.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73350-B0E4-53B7-CB0B-AE11D9AA2EF8}"/>
              </a:ext>
            </a:extLst>
          </p:cNvPr>
          <p:cNvSpPr/>
          <p:nvPr/>
        </p:nvSpPr>
        <p:spPr>
          <a:xfrm>
            <a:off x="749763" y="4896885"/>
            <a:ext cx="99295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the system of equations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is also straightforward using forward and </a:t>
            </a:r>
            <a:r>
              <a:rPr lang="en-US" sz="2000" dirty="0" err="1"/>
              <a:t>backsubstitution</a:t>
            </a:r>
            <a:r>
              <a:rPr lang="en-US" sz="2000" dirty="0"/>
              <a:t> passes, except that we have to exchange the rows in the vector </a:t>
            </a:r>
            <a:r>
              <a:rPr lang="en-US" sz="2000" b="1" dirty="0"/>
              <a:t>v</a:t>
            </a:r>
            <a:r>
              <a:rPr lang="en-US" sz="2000" dirty="0"/>
              <a:t> to account for the row swaps that we did.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79328-0D89-AF85-960B-E5DA3BF0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5" y="5447036"/>
            <a:ext cx="904307" cy="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40268-E4FB-C1AC-7A7B-30A73040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7" y="1289885"/>
            <a:ext cx="4826922" cy="517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ED7A-35B2-18D4-7982-99088142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41" y="1234068"/>
            <a:ext cx="5367557" cy="51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FAF4C-4B10-1A8E-D293-59D36B86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9" y="1558551"/>
            <a:ext cx="4510627" cy="414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E3042-5A21-18E2-F679-E15DD1DA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83" y="2223677"/>
            <a:ext cx="4510627" cy="2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Cramer’s rule: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Cramer’s rule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809342" y="2814312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A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is the matrix formed by replacing the </a:t>
            </a:r>
            <a:r>
              <a:rPr lang="en-US" sz="2000" b="0" i="1" dirty="0" err="1">
                <a:solidFill>
                  <a:srgbClr val="202122"/>
                </a:solidFill>
                <a:effectLst/>
              </a:rPr>
              <a:t>i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-th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column of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by the column vector </a:t>
            </a:r>
            <a:r>
              <a:rPr lang="en-US" sz="2000" b="1" i="0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70656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Solution to         reads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79" y="3416078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F42B4-C768-7449-77DE-897A2FD2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95" y="1805379"/>
            <a:ext cx="692240" cy="23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946A0-E1CC-FD30-7AC3-50F3C29E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39" y="2040246"/>
            <a:ext cx="2744459" cy="68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7C2ED-2BBB-5460-5544-D89EB4D0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32" y="3419491"/>
            <a:ext cx="2448742" cy="80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773B7-BB1D-49D1-4276-109F3D7D09A2}"/>
              </a:ext>
            </a:extLst>
          </p:cNvPr>
          <p:cNvSpPr txBox="1"/>
          <p:nvPr/>
        </p:nvSpPr>
        <p:spPr>
          <a:xfrm>
            <a:off x="767979" y="4220041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solved as</a:t>
            </a:r>
            <a:endParaRPr lang="en-US" sz="20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9DC498-D73B-5915-6038-9A759306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252" y="4711383"/>
            <a:ext cx="4177102" cy="1323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6126243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Cramer’s rule has theoretical importance but little practical use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07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1825131"/>
            <a:ext cx="1057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based on iterative transformation of the system of linear equations which preserve the solution (the solution stays the same)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Gaussian elimination </a:t>
            </a:r>
            <a:r>
              <a:rPr lang="en-US" sz="2000" dirty="0"/>
              <a:t>is the base procedure for solving systems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4907043"/>
            <a:ext cx="7620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two operations preserve the solution: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multiply any row by a non-zero number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subtract from a given row any other row (with any non-zero factor)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83AF-3E07-2DDB-757D-E2BC86581A06}"/>
              </a:ext>
            </a:extLst>
          </p:cNvPr>
          <p:cNvSpPr txBox="1"/>
          <p:nvPr/>
        </p:nvSpPr>
        <p:spPr>
          <a:xfrm>
            <a:off x="767979" y="2665438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goal is to eliminate all entries in matrix </a:t>
            </a:r>
            <a:r>
              <a:rPr lang="en-US" sz="2000" b="1" i="1" dirty="0"/>
              <a:t>A</a:t>
            </a:r>
            <a:r>
              <a:rPr lang="en-US" sz="2000" dirty="0"/>
              <a:t> below the main diagonal</a:t>
            </a:r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76E5-52E6-588D-564F-1FE6D112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3324905"/>
            <a:ext cx="3025263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6BA96-3799-8863-642F-ABAC035E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39" y="3324905"/>
            <a:ext cx="3061065" cy="10800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EED1F-EED8-2A5A-2A8B-9F932B66F152}"/>
              </a:ext>
            </a:extLst>
          </p:cNvPr>
          <p:cNvSpPr/>
          <p:nvPr/>
        </p:nvSpPr>
        <p:spPr>
          <a:xfrm>
            <a:off x="5634019" y="3687586"/>
            <a:ext cx="721290" cy="3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Starting from the first row, divide the row by its diagonal element a</a:t>
            </a:r>
            <a:r>
              <a:rPr lang="en-US" sz="2000" baseline="-25000" dirty="0"/>
              <a:t>11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Make all entries in column 1 below the main diagonal equal to zero by subtracting the first equation from row </a:t>
            </a:r>
            <a:r>
              <a:rPr lang="en-US" sz="2000" i="1" dirty="0"/>
              <a:t>j </a:t>
            </a:r>
            <a:r>
              <a:rPr lang="en-US" sz="2000" dirty="0"/>
              <a:t>with a factor a</a:t>
            </a:r>
            <a:r>
              <a:rPr lang="en-US" sz="2000" baseline="-25000" dirty="0"/>
              <a:t>j1</a:t>
            </a:r>
            <a:r>
              <a:rPr lang="en-US" sz="2000" dirty="0"/>
              <a:t>. We get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Repeat steps 1-2 for the 2</a:t>
            </a:r>
            <a:r>
              <a:rPr lang="en-US" sz="2000" baseline="30000" dirty="0"/>
              <a:t>nd</a:t>
            </a:r>
            <a:r>
              <a:rPr lang="en-US" sz="2000" dirty="0"/>
              <a:t> row and column, and then for all 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7B652-5CA7-BEB8-39D5-11D4B67F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2" y="1888822"/>
            <a:ext cx="2409181" cy="8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FF468-03BD-AD43-7EED-5D23EC42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29" y="1888822"/>
            <a:ext cx="3347341" cy="82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62C852-67B6-BAD4-5DA3-1B900881B50C}"/>
              </a:ext>
            </a:extLst>
          </p:cNvPr>
          <p:cNvSpPr/>
          <p:nvPr/>
        </p:nvSpPr>
        <p:spPr>
          <a:xfrm>
            <a:off x="5637559" y="2171622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E1F7E-EE46-824C-3EDE-7F1B2101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43" y="3638598"/>
            <a:ext cx="4815825" cy="8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78FCA-79F6-055E-16C1-915BE0A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48" y="3605721"/>
            <a:ext cx="2013938" cy="8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75407B-A5DE-7D29-E009-0D988F89FB51}"/>
              </a:ext>
            </a:extLst>
          </p:cNvPr>
          <p:cNvSpPr txBox="1"/>
          <p:nvPr/>
        </p:nvSpPr>
        <p:spPr>
          <a:xfrm>
            <a:off x="6878247" y="3867932"/>
            <a:ext cx="40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31BB3-4BD2-0FA0-CE63-31751B389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584" y="5322620"/>
            <a:ext cx="2239590" cy="82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43391-4607-6B54-D841-BE87822A9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355" y="5322620"/>
            <a:ext cx="1987200" cy="82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3ADA87-68C4-6030-243C-E64AAC0B76C6}"/>
              </a:ext>
            </a:extLst>
          </p:cNvPr>
          <p:cNvSpPr txBox="1"/>
          <p:nvPr/>
        </p:nvSpPr>
        <p:spPr>
          <a:xfrm>
            <a:off x="6095424" y="5489808"/>
            <a:ext cx="14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6939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767979" y="368133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result should 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3EED-A162-7F29-7488-D211B22D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40" y="4185626"/>
            <a:ext cx="3364719" cy="1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M Sans 10" panose="00000500000000000000" pitchFamily="50" charset="0"/>
              </a:rPr>
              <a:t>Backsubstitution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After the Gaussian elimination we have the following system of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5749413" y="2229830"/>
            <a:ext cx="47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0A0E-F4B1-1C26-C41B-1E79AE2C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86" y="1884557"/>
            <a:ext cx="2900010" cy="1090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897AC-FB4A-9AAB-2D2C-977EF5E2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880" y="1929009"/>
            <a:ext cx="2686701" cy="1046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B4419-7A3A-2767-96F5-E7993E7BA583}"/>
              </a:ext>
            </a:extLst>
          </p:cNvPr>
          <p:cNvSpPr/>
          <p:nvPr/>
        </p:nvSpPr>
        <p:spPr>
          <a:xfrm>
            <a:off x="767979" y="33006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solution now proceeds through </a:t>
            </a:r>
            <a:r>
              <a:rPr lang="en-US" sz="2000" i="1" dirty="0" err="1"/>
              <a:t>backsubstitution</a:t>
            </a:r>
            <a:r>
              <a:rPr lang="en-US" sz="2000" dirty="0"/>
              <a:t>, i.e. we go from x</a:t>
            </a:r>
            <a:r>
              <a:rPr lang="en-US" sz="2000" baseline="-25000" dirty="0"/>
              <a:t>4</a:t>
            </a:r>
            <a:r>
              <a:rPr lang="en-US" sz="2000" dirty="0"/>
              <a:t> to 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21D62-6790-0D1A-89CC-1C32D707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589" y="4026189"/>
            <a:ext cx="3114821" cy="1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8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773</Words>
  <Application>Microsoft Macintosh PowerPoint</Application>
  <PresentationFormat>Widescreen</PresentationFormat>
  <Paragraphs>119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Linear system of equations</vt:lpstr>
      <vt:lpstr>Cramer’s rule</vt:lpstr>
      <vt:lpstr>Gaussian elimination</vt:lpstr>
      <vt:lpstr>Gaussian elimination</vt:lpstr>
      <vt:lpstr>Gaussian elimination</vt:lpstr>
      <vt:lpstr>Gaussian elimination</vt:lpstr>
      <vt:lpstr>Backsubstitution</vt:lpstr>
      <vt:lpstr>Gaussian elimination: Implementation</vt:lpstr>
      <vt:lpstr>Gaussian elimination: Implementation</vt:lpstr>
      <vt:lpstr>Gaussian elimination: Zero diagonal elements</vt:lpstr>
      <vt:lpstr>Gaussian elimination: Pivoting</vt:lpstr>
      <vt:lpstr>Partial pivoting implementation</vt:lpstr>
      <vt:lpstr>Partial pivoting implementation</vt:lpstr>
      <vt:lpstr>LU decomposition</vt:lpstr>
      <vt:lpstr>LU decomposition</vt:lpstr>
      <vt:lpstr>LU decomposition</vt:lpstr>
      <vt:lpstr>LU decomposition</vt:lpstr>
      <vt:lpstr>LU decomposition and systems of linear equations</vt:lpstr>
      <vt:lpstr>LU decomposition and systems of linear equations</vt:lpstr>
      <vt:lpstr>LU decomposition with pivoting</vt:lpstr>
      <vt:lpstr>LU decomposition with pivoting</vt:lpstr>
      <vt:lpstr>LU decomposition with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1218</cp:revision>
  <cp:lastPrinted>2018-05-12T22:28:36Z</cp:lastPrinted>
  <dcterms:created xsi:type="dcterms:W3CDTF">2018-05-07T16:28:28Z</dcterms:created>
  <dcterms:modified xsi:type="dcterms:W3CDTF">2025-01-23T15:07:56Z</dcterms:modified>
</cp:coreProperties>
</file>