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9" r:id="rId2"/>
    <p:sldId id="893" r:id="rId3"/>
    <p:sldId id="894" r:id="rId4"/>
    <p:sldId id="895" r:id="rId5"/>
    <p:sldId id="896" r:id="rId6"/>
    <p:sldId id="897" r:id="rId7"/>
    <p:sldId id="899" r:id="rId8"/>
    <p:sldId id="907" r:id="rId9"/>
    <p:sldId id="900" r:id="rId10"/>
    <p:sldId id="903" r:id="rId11"/>
    <p:sldId id="902" r:id="rId12"/>
    <p:sldId id="901" r:id="rId13"/>
    <p:sldId id="898" r:id="rId14"/>
    <p:sldId id="904" r:id="rId15"/>
    <p:sldId id="905" r:id="rId16"/>
    <p:sldId id="892" r:id="rId17"/>
    <p:sldId id="909" r:id="rId18"/>
    <p:sldId id="908" r:id="rId19"/>
    <p:sldId id="910" r:id="rId20"/>
    <p:sldId id="911" r:id="rId21"/>
    <p:sldId id="912" r:id="rId22"/>
    <p:sldId id="913" r:id="rId23"/>
    <p:sldId id="914" r:id="rId24"/>
    <p:sldId id="915" r:id="rId25"/>
    <p:sldId id="906" r:id="rId26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893"/>
            <p14:sldId id="894"/>
            <p14:sldId id="895"/>
            <p14:sldId id="896"/>
            <p14:sldId id="897"/>
            <p14:sldId id="899"/>
            <p14:sldId id="907"/>
            <p14:sldId id="900"/>
            <p14:sldId id="903"/>
            <p14:sldId id="902"/>
            <p14:sldId id="901"/>
            <p14:sldId id="898"/>
            <p14:sldId id="904"/>
            <p14:sldId id="905"/>
            <p14:sldId id="892"/>
            <p14:sldId id="909"/>
            <p14:sldId id="908"/>
            <p14:sldId id="910"/>
            <p14:sldId id="911"/>
            <p14:sldId id="912"/>
            <p14:sldId id="913"/>
            <p14:sldId id="914"/>
            <p14:sldId id="915"/>
            <p14:sldId id="9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  <a:srgbClr val="A4A3A3"/>
    <a:srgbClr val="122EA6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78" autoAdjust="0"/>
    <p:restoredTop sz="94984" autoAdjust="0"/>
  </p:normalViewPr>
  <p:slideViewPr>
    <p:cSldViewPr snapToGrid="0">
      <p:cViewPr varScale="1">
        <p:scale>
          <a:sx n="101" d="100"/>
          <a:sy n="101" d="100"/>
        </p:scale>
        <p:origin x="216" y="7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02.05.25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vlvovch/PHYS6350-ComputationalPhysics/tree/spring2025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4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.png"/><Relationship Id="rId5" Type="http://schemas.openxmlformats.org/officeDocument/2006/relationships/image" Target="../media/image530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utodiff.github.io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ygrad.readthedocs.io/en/latest/" TargetMode="External"/><Relationship Id="rId2" Type="http://schemas.openxmlformats.org/officeDocument/2006/relationships/hyperlink" Target="https://docs.jax.de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uto-differentiation.github.io/" TargetMode="External"/><Relationship Id="rId4" Type="http://schemas.openxmlformats.org/officeDocument/2006/relationships/hyperlink" Target="https://autodiff.github.io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svg"/><Relationship Id="rId7" Type="http://schemas.openxmlformats.org/officeDocument/2006/relationships/image" Target="../media/image87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svg"/><Relationship Id="rId4" Type="http://schemas.openxmlformats.org/officeDocument/2006/relationships/image" Target="../media/image84.png"/><Relationship Id="rId9" Type="http://schemas.openxmlformats.org/officeDocument/2006/relationships/image" Target="../media/image8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sv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7.svg"/><Relationship Id="rId7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8: Numerical Derivatives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February 18,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DD321F-E30C-E615-A2A6-CD3FCC9CE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441" y="4015391"/>
            <a:ext cx="2048000" cy="6197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751190-CCEE-9AD8-90E5-EA5EA2DEDF45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6"/>
              </a:rPr>
              <a:t>https://github.com/vlvovch/PHYS6350-ComputationalPhysics/tree/spring2025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B1265-DD20-6E43-8BB1-B2AF3B0030DB}"/>
              </a:ext>
            </a:extLst>
          </p:cNvPr>
          <p:cNvSpPr txBox="1"/>
          <p:nvPr/>
        </p:nvSpPr>
        <p:spPr>
          <a:xfrm>
            <a:off x="2617723" y="3071547"/>
            <a:ext cx="91557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Finite differences</a:t>
            </a:r>
            <a:endParaRPr lang="en-US" sz="2200" dirty="0">
              <a:effectLst/>
              <a:latin typeface="+mj-lt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C647C2-CBF6-4C22-8BD9-3EAADCC4F4C9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C647C2-CBF6-4C22-8BD9-3EAADCC4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5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2D60741-0C5D-74FF-2132-6E19E8A0DC01}"/>
              </a:ext>
            </a:extLst>
          </p:cNvPr>
          <p:cNvSpPr txBox="1"/>
          <p:nvPr/>
        </p:nvSpPr>
        <p:spPr>
          <a:xfrm>
            <a:off x="823411" y="4230806"/>
            <a:ext cx="3693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Backward difference O(h):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52E2D7-15D9-56AB-CF4E-A9636519F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872" y="2398729"/>
            <a:ext cx="5268266" cy="4068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D1EF35-7FCB-0139-F899-37FEEEDEE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2872" y="2398211"/>
            <a:ext cx="5268937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9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A691B-4E65-55E7-0359-B9E4BD3B60B9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A691B-4E65-55E7-0359-B9E4BD3B6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6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90578D3-287F-C652-4325-7AB8C0B8437B}"/>
              </a:ext>
            </a:extLst>
          </p:cNvPr>
          <p:cNvSpPr txBox="1"/>
          <p:nvPr/>
        </p:nvSpPr>
        <p:spPr>
          <a:xfrm>
            <a:off x="823412" y="4230806"/>
            <a:ext cx="3466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Central difference O(h</a:t>
            </a:r>
            <a:r>
              <a:rPr lang="en-US" sz="2200" b="1" baseline="30000" dirty="0"/>
              <a:t>2</a:t>
            </a:r>
            <a:r>
              <a:rPr lang="en-US" sz="2200" b="1" dirty="0"/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376B4-60AC-178C-2DE1-159009590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2872" y="2398211"/>
            <a:ext cx="5268937" cy="4069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F727D0-01AB-5C20-088C-0B2C7D01BF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2872" y="2398211"/>
            <a:ext cx="5268937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3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10D9D3-D1A5-704D-A3EB-6FC8193F285B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10D9D3-D1A5-704D-A3EB-6FC8193F2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7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1750DE5-F3E7-DD48-1DFB-BED2C2124036}"/>
              </a:ext>
            </a:extLst>
          </p:cNvPr>
          <p:cNvSpPr txBox="1"/>
          <p:nvPr/>
        </p:nvSpPr>
        <p:spPr>
          <a:xfrm>
            <a:off x="823412" y="4230806"/>
            <a:ext cx="3466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Central difference O(h</a:t>
            </a:r>
            <a:r>
              <a:rPr lang="en-US" sz="2200" b="1" baseline="30000" dirty="0"/>
              <a:t>4</a:t>
            </a:r>
            <a:r>
              <a:rPr lang="en-US" sz="2200" b="1" dirty="0"/>
              <a:t>):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4700E-3F7A-E722-995C-DC8775154D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2872" y="2398211"/>
            <a:ext cx="5268937" cy="4069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F96D52-E747-ECB7-4E74-4605EA0FE2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2872" y="2398830"/>
            <a:ext cx="5268937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5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High-order derivatives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0" y="2714535"/>
            <a:ext cx="91849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Now apply the central difference again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f’(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x+h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f’(x-h/2)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0" y="5040338"/>
            <a:ext cx="470848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General formula [to order O(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i="1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3" y="1406197"/>
            <a:ext cx="24293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Central difference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51BAE59-FDBB-4C6B-F9C8-F38701845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8787" y="1935644"/>
            <a:ext cx="3214421" cy="46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26B01A-60AC-AD85-3245-C4CD60E2A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622" y="3278761"/>
            <a:ext cx="4758750" cy="1620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404EC5D-2991-3A49-52A3-B916A7FC29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4795" y="5698561"/>
            <a:ext cx="4402410" cy="5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derivative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1A60B-6A74-4467-4D45-951D43E9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22" y="1824092"/>
            <a:ext cx="4794995" cy="500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D24E89-70F8-D476-35D2-FEE2DF11DCC9}"/>
              </a:ext>
            </a:extLst>
          </p:cNvPr>
          <p:cNvSpPr txBox="1"/>
          <p:nvPr/>
        </p:nvSpPr>
        <p:spPr>
          <a:xfrm>
            <a:off x="873022" y="2862107"/>
            <a:ext cx="27936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AB8FF-DD3A-52D6-5157-0F4C0D9C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22" y="3771272"/>
            <a:ext cx="1984427" cy="1742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8D53EC-7CCB-E67A-123A-E0671105968E}"/>
                  </a:ext>
                </a:extLst>
              </p:cNvPr>
              <p:cNvSpPr txBox="1"/>
              <p:nvPr/>
            </p:nvSpPr>
            <p:spPr>
              <a:xfrm>
                <a:off x="873022" y="5881227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8D53EC-7CCB-E67A-123A-E06711059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22" y="5881227"/>
                <a:ext cx="5490952" cy="475195"/>
              </a:xfrm>
              <a:prstGeom prst="rect">
                <a:avLst/>
              </a:prstGeom>
              <a:blipFill>
                <a:blip r:embed="rId5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1FD6E0-A282-FCE4-221E-8A5AF7E2C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179" y="2003196"/>
            <a:ext cx="5725459" cy="45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3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2" y="3600745"/>
            <a:ext cx="566837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Reapply the central difference to calculate 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77519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have a function of two variables: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 central difference to calculate first-order derivatives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3BFD4B-FFA7-190B-5F35-92F5A1C2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07" y="2353681"/>
            <a:ext cx="3410785" cy="112002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77A1ADF-9EA4-338D-C497-6ECFEB88A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5558" y="3698964"/>
            <a:ext cx="1584414" cy="270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3ADC4-8A5B-FC10-C551-D09F908FA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216" y="4385659"/>
            <a:ext cx="9015566" cy="59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4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differences: Summary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96201" y="1165086"/>
            <a:ext cx="1070766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Forward/backward differences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Useful when we are given a grid of function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f’(x)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at the same point as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Have limited accuracy (error is linear in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Central difference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More precise than forward/backward differences (error is quadratic in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f’(x)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estimate at the midpoint of function evaluation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Higher-order formulas are obtained by using more than two function evaluations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be used when limited number of function evaluations available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Straightforwardly extendable to high-order and partial derivatives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Balance between truncation and round-off error must be respected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should not be taken too small</a:t>
            </a:r>
          </a:p>
        </p:txBody>
      </p:sp>
    </p:spTree>
    <p:extLst>
      <p:ext uri="{BB962C8B-B14F-4D97-AF65-F5344CB8AC3E}">
        <p14:creationId xmlns:p14="http://schemas.microsoft.com/office/powerpoint/2010/main" val="204441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E621E-F972-0BE6-7AD4-430981EDF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976E-744F-C3FF-EB4C-6EFD5FFD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728D5E-1B1C-9EA9-BB09-6424B97645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BB0DA-4D28-D244-B600-6EB555DF3EF3}"/>
              </a:ext>
            </a:extLst>
          </p:cNvPr>
          <p:cNvSpPr txBox="1"/>
          <p:nvPr/>
        </p:nvSpPr>
        <p:spPr>
          <a:xfrm>
            <a:off x="746139" y="1165086"/>
            <a:ext cx="101107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Automatic differentiation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algorithmic differentiation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is a computational technique to evaluate derivatives of a function specified by a computer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FDF38-D636-FD6A-BF35-61BFA4B591C0}"/>
              </a:ext>
            </a:extLst>
          </p:cNvPr>
          <p:cNvSpPr txBox="1"/>
          <p:nvPr/>
        </p:nvSpPr>
        <p:spPr>
          <a:xfrm>
            <a:off x="746139" y="1991616"/>
            <a:ext cx="101107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is based on the fact that every computer calculation executes a sequence of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Elementary arithmetic operations (+,-,*,/)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Elementary functions (exp, log, sin, …)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D0D03-E480-94AD-5202-388689478C99}"/>
              </a:ext>
            </a:extLst>
          </p:cNvPr>
          <p:cNvSpPr txBox="1"/>
          <p:nvPr/>
        </p:nvSpPr>
        <p:spPr>
          <a:xfrm>
            <a:off x="746138" y="3156701"/>
            <a:ext cx="101107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Calculation of the derivatives then proceeds via the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chain rule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4F7DF-468B-DE1E-A491-F8A5EC5A752F}"/>
              </a:ext>
            </a:extLst>
          </p:cNvPr>
          <p:cNvSpPr txBox="1"/>
          <p:nvPr/>
        </p:nvSpPr>
        <p:spPr>
          <a:xfrm>
            <a:off x="746138" y="3710698"/>
            <a:ext cx="101107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View computer calculation as evaluating a composite function: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E0EE50-9C9C-89B4-5413-4CC0F90FB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413" y="3710698"/>
            <a:ext cx="16891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505EC4-487F-D6C1-8676-E2E401CABAEF}"/>
              </a:ext>
            </a:extLst>
          </p:cNvPr>
          <p:cNvSpPr txBox="1"/>
          <p:nvPr/>
        </p:nvSpPr>
        <p:spPr>
          <a:xfrm>
            <a:off x="1000523" y="4553385"/>
            <a:ext cx="2345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Numerical value: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FFA9DF-EAB3-2766-994C-B66CCB9E3024}"/>
              </a:ext>
            </a:extLst>
          </p:cNvPr>
          <p:cNvSpPr txBox="1"/>
          <p:nvPr/>
        </p:nvSpPr>
        <p:spPr>
          <a:xfrm>
            <a:off x="370542" y="5363759"/>
            <a:ext cx="29754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Derivative (gradient):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F5A509-BD16-BE56-72E3-EF473C38E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50" y="5220893"/>
            <a:ext cx="4331326" cy="7166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A97088-09FC-9358-1529-5D969164C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776" y="4553385"/>
            <a:ext cx="5625117" cy="4601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ACB07-FF74-3718-A561-05C6822BE0AA}"/>
              </a:ext>
            </a:extLst>
          </p:cNvPr>
          <p:cNvSpPr txBox="1"/>
          <p:nvPr/>
        </p:nvSpPr>
        <p:spPr>
          <a:xfrm>
            <a:off x="746138" y="6051689"/>
            <a:ext cx="101107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Resulting calculating is in theory exact</a:t>
            </a:r>
          </a:p>
        </p:txBody>
      </p:sp>
    </p:spTree>
    <p:extLst>
      <p:ext uri="{BB962C8B-B14F-4D97-AF65-F5344CB8AC3E}">
        <p14:creationId xmlns:p14="http://schemas.microsoft.com/office/powerpoint/2010/main" val="19006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BF340-66F9-A28D-898F-92B673088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B410-595F-D547-A870-2F272A66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1FB7F7-1F17-8761-B336-F4A7F950A9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9D7271-9DC5-BBE7-97F2-311EFF23BA75}"/>
              </a:ext>
            </a:extLst>
          </p:cNvPr>
          <p:cNvSpPr txBox="1"/>
          <p:nvPr/>
        </p:nvSpPr>
        <p:spPr>
          <a:xfrm>
            <a:off x="2659239" y="1140296"/>
            <a:ext cx="2258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Numerical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422D99-4D55-D250-1659-0A4016973037}"/>
              </a:ext>
            </a:extLst>
          </p:cNvPr>
          <p:cNvSpPr txBox="1"/>
          <p:nvPr/>
        </p:nvSpPr>
        <p:spPr>
          <a:xfrm>
            <a:off x="7787862" y="1140295"/>
            <a:ext cx="28889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Derivative (gradient)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A6772E-3744-1DF9-27FA-EE4C1484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665" y="1660004"/>
            <a:ext cx="4331326" cy="7166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E3D3BB-AC41-210A-4983-5A0EC0E4571D}"/>
              </a:ext>
            </a:extLst>
          </p:cNvPr>
          <p:cNvSpPr txBox="1"/>
          <p:nvPr/>
        </p:nvSpPr>
        <p:spPr>
          <a:xfrm>
            <a:off x="882379" y="289807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0: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898D0F-3BE1-5ED2-4E1E-F3105CBB998D}"/>
                  </a:ext>
                </a:extLst>
              </p:cNvPr>
              <p:cNvSpPr txBox="1"/>
              <p:nvPr/>
            </p:nvSpPr>
            <p:spPr>
              <a:xfrm>
                <a:off x="3399570" y="2843301"/>
                <a:ext cx="94987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898D0F-3BE1-5ED2-4E1E-F3105CBB9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70" y="2843301"/>
                <a:ext cx="949875" cy="338554"/>
              </a:xfrm>
              <a:prstGeom prst="rect">
                <a:avLst/>
              </a:prstGeom>
              <a:blipFill>
                <a:blip r:embed="rId3"/>
                <a:stretch>
                  <a:fillRect l="-1316" r="-131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751133A9-E2CB-6AEB-5C3F-0E26465F0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81" y="1788247"/>
            <a:ext cx="5625117" cy="4601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0A5ABA-D52F-7373-5C14-7E7A0541F498}"/>
                  </a:ext>
                </a:extLst>
              </p:cNvPr>
              <p:cNvSpPr txBox="1"/>
              <p:nvPr/>
            </p:nvSpPr>
            <p:spPr>
              <a:xfrm>
                <a:off x="3399570" y="3577226"/>
                <a:ext cx="150945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0A5ABA-D52F-7373-5C14-7E7A0541F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70" y="3577226"/>
                <a:ext cx="1509452" cy="338554"/>
              </a:xfrm>
              <a:prstGeom prst="rect">
                <a:avLst/>
              </a:prstGeom>
              <a:blipFill>
                <a:blip r:embed="rId5"/>
                <a:stretch>
                  <a:fillRect l="-833" r="-5833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50F4D3-08A5-E983-C117-4A6996706D7E}"/>
                  </a:ext>
                </a:extLst>
              </p:cNvPr>
              <p:cNvSpPr txBox="1"/>
              <p:nvPr/>
            </p:nvSpPr>
            <p:spPr>
              <a:xfrm>
                <a:off x="3386746" y="4319382"/>
                <a:ext cx="152548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50F4D3-08A5-E983-C117-4A6996706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46" y="4319382"/>
                <a:ext cx="1525482" cy="338554"/>
              </a:xfrm>
              <a:prstGeom prst="rect">
                <a:avLst/>
              </a:prstGeom>
              <a:blipFill>
                <a:blip r:embed="rId6"/>
                <a:stretch>
                  <a:fillRect l="-826" t="-3704" r="-5785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E7A49-336D-BBE7-7168-4E4662B31ED9}"/>
                  </a:ext>
                </a:extLst>
              </p:cNvPr>
              <p:cNvSpPr txBox="1"/>
              <p:nvPr/>
            </p:nvSpPr>
            <p:spPr>
              <a:xfrm>
                <a:off x="3399570" y="5031426"/>
                <a:ext cx="204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E7A49-336D-BBE7-7168-4E4662B31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70" y="5031426"/>
                <a:ext cx="2046586" cy="338554"/>
              </a:xfrm>
              <a:prstGeom prst="rect">
                <a:avLst/>
              </a:prstGeom>
              <a:blipFill>
                <a:blip r:embed="rId7"/>
                <a:stretch>
                  <a:fillRect l="-617" r="-1852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BF0F79B-48FA-7887-BA17-07065EC3166F}"/>
              </a:ext>
            </a:extLst>
          </p:cNvPr>
          <p:cNvSpPr txBox="1"/>
          <p:nvPr/>
        </p:nvSpPr>
        <p:spPr>
          <a:xfrm>
            <a:off x="882381" y="357377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F77872-F4F3-2A38-997E-CF85EAF6555E}"/>
              </a:ext>
            </a:extLst>
          </p:cNvPr>
          <p:cNvSpPr txBox="1"/>
          <p:nvPr/>
        </p:nvSpPr>
        <p:spPr>
          <a:xfrm>
            <a:off x="882380" y="431536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95737-DEE6-90C3-4E17-900EB2CAE6AD}"/>
              </a:ext>
            </a:extLst>
          </p:cNvPr>
          <p:cNvSpPr txBox="1"/>
          <p:nvPr/>
        </p:nvSpPr>
        <p:spPr>
          <a:xfrm>
            <a:off x="882379" y="504220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1E312B-3A7F-8195-B000-5DC5F2BE8F7C}"/>
                  </a:ext>
                </a:extLst>
              </p:cNvPr>
              <p:cNvSpPr txBox="1"/>
              <p:nvPr/>
            </p:nvSpPr>
            <p:spPr>
              <a:xfrm>
                <a:off x="7787862" y="2856180"/>
                <a:ext cx="94615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1E312B-3A7F-8195-B000-5DC5F2BE8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62" y="2856180"/>
                <a:ext cx="946156" cy="338554"/>
              </a:xfrm>
              <a:prstGeom prst="rect">
                <a:avLst/>
              </a:prstGeom>
              <a:blipFill>
                <a:blip r:embed="rId8"/>
                <a:stretch>
                  <a:fillRect l="-1333" t="-7407" r="-5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F76381-5879-BBA5-D72D-25FB8968F910}"/>
                  </a:ext>
                </a:extLst>
              </p:cNvPr>
              <p:cNvSpPr txBox="1"/>
              <p:nvPr/>
            </p:nvSpPr>
            <p:spPr>
              <a:xfrm>
                <a:off x="7787862" y="3590105"/>
                <a:ext cx="218611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F76381-5879-BBA5-D72D-25FB8968F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62" y="3590105"/>
                <a:ext cx="2186111" cy="338554"/>
              </a:xfrm>
              <a:prstGeom prst="rect">
                <a:avLst/>
              </a:prstGeom>
              <a:blipFill>
                <a:blip r:embed="rId9"/>
                <a:stretch>
                  <a:fillRect l="-578" t="-3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F570AB-BF8D-B82C-2709-B5A0C1742EEC}"/>
                  </a:ext>
                </a:extLst>
              </p:cNvPr>
              <p:cNvSpPr txBox="1"/>
              <p:nvPr/>
            </p:nvSpPr>
            <p:spPr>
              <a:xfrm>
                <a:off x="7787862" y="4332261"/>
                <a:ext cx="219560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F570AB-BF8D-B82C-2709-B5A0C1742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62" y="4332261"/>
                <a:ext cx="2195601" cy="338554"/>
              </a:xfrm>
              <a:prstGeom prst="rect">
                <a:avLst/>
              </a:prstGeom>
              <a:blipFill>
                <a:blip r:embed="rId10"/>
                <a:stretch>
                  <a:fillRect l="-575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6B367A-58D4-4EAF-6837-6D19FD58A911}"/>
                  </a:ext>
                </a:extLst>
              </p:cNvPr>
              <p:cNvSpPr txBox="1"/>
              <p:nvPr/>
            </p:nvSpPr>
            <p:spPr>
              <a:xfrm>
                <a:off x="7787862" y="5051391"/>
                <a:ext cx="335617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6B367A-58D4-4EAF-6837-6D19FD58A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62" y="5051391"/>
                <a:ext cx="3356175" cy="338554"/>
              </a:xfrm>
              <a:prstGeom prst="rect">
                <a:avLst/>
              </a:prstGeom>
              <a:blipFill>
                <a:blip r:embed="rId11"/>
                <a:stretch>
                  <a:fillRect l="-377" t="-3571" r="-755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1A0343C-70A5-B841-7CEF-B71C08FABB4E}"/>
                  </a:ext>
                </a:extLst>
              </p:cNvPr>
              <p:cNvSpPr txBox="1"/>
              <p:nvPr/>
            </p:nvSpPr>
            <p:spPr>
              <a:xfrm>
                <a:off x="838193" y="2361887"/>
                <a:ext cx="1098326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Keep track not only of intermediate function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but also of gradients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1A0343C-70A5-B841-7CEF-B71C08FAB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3" y="2361887"/>
                <a:ext cx="10983265" cy="430887"/>
              </a:xfrm>
              <a:prstGeom prst="rect">
                <a:avLst/>
              </a:prstGeom>
              <a:blipFill>
                <a:blip r:embed="rId12"/>
                <a:stretch>
                  <a:fillRect l="-577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9E4E16-93C2-D2EE-8A3E-ABBDE902ECEC}"/>
                  </a:ext>
                </a:extLst>
              </p:cNvPr>
              <p:cNvSpPr txBox="1"/>
              <p:nvPr/>
            </p:nvSpPr>
            <p:spPr>
              <a:xfrm>
                <a:off x="838193" y="5743706"/>
                <a:ext cx="6064884" cy="458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can be a function of multiple predecessors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kern="15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9E4E16-93C2-D2EE-8A3E-ABBDE902E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3" y="5743706"/>
                <a:ext cx="6064884" cy="458011"/>
              </a:xfrm>
              <a:prstGeom prst="rect">
                <a:avLst/>
              </a:prstGeom>
              <a:blipFill>
                <a:blip r:embed="rId13"/>
                <a:stretch>
                  <a:fillRect t="-8108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0F2A8CCE-999E-660B-48A5-7006C50F34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52868" y="5644639"/>
            <a:ext cx="3162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1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AE918-5BBB-01CD-A66E-C344C81BC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4E7D-C603-2492-104B-280DF967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Forward and backward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CCB450-7466-B34B-B4A2-C5AD504F2B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C7223-89D3-7A98-9A14-8120F280897F}"/>
              </a:ext>
            </a:extLst>
          </p:cNvPr>
          <p:cNvSpPr txBox="1"/>
          <p:nvPr/>
        </p:nvSpPr>
        <p:spPr>
          <a:xfrm>
            <a:off x="540077" y="1165086"/>
            <a:ext cx="35038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solidFill>
                  <a:srgbClr val="0808F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Forward accumulation:</a:t>
            </a:r>
            <a:endParaRPr lang="en-US" sz="2200" kern="150" dirty="0">
              <a:solidFill>
                <a:srgbClr val="0808FF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19AD9-AEF6-EA5D-BCC2-B44473397D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798"/>
          <a:stretch/>
        </p:blipFill>
        <p:spPr>
          <a:xfrm>
            <a:off x="535348" y="1627213"/>
            <a:ext cx="4513168" cy="2267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F6435-C9F6-467F-60E7-BBEBBA993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6" y="2082064"/>
            <a:ext cx="3187700" cy="92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41AE6-4ED2-08C4-A713-4DE6B96A3DDD}"/>
              </a:ext>
            </a:extLst>
          </p:cNvPr>
          <p:cNvSpPr txBox="1"/>
          <p:nvPr/>
        </p:nvSpPr>
        <p:spPr>
          <a:xfrm>
            <a:off x="535348" y="3926142"/>
            <a:ext cx="42895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Reverse (adjoint) accumulation:</a:t>
            </a:r>
            <a:endParaRPr lang="en-US" sz="2200" kern="150" dirty="0">
              <a:solidFill>
                <a:srgbClr val="FF000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FBE959-A845-FEF4-31A3-1A4E2E3B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23" y="4505874"/>
            <a:ext cx="3292343" cy="2131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8F9A48-5217-465F-BA44-2AB45D558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607" y="3244688"/>
            <a:ext cx="736600" cy="571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C663B3-35CE-8174-6652-CEC336A1DC66}"/>
                  </a:ext>
                </a:extLst>
              </p:cNvPr>
              <p:cNvSpPr txBox="1"/>
              <p:nvPr/>
            </p:nvSpPr>
            <p:spPr>
              <a:xfrm>
                <a:off x="7143486" y="1595973"/>
                <a:ext cx="94987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C663B3-35CE-8174-6652-CEC336A1D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486" y="1595973"/>
                <a:ext cx="949875" cy="338554"/>
              </a:xfrm>
              <a:prstGeom prst="rect">
                <a:avLst/>
              </a:prstGeom>
              <a:blipFill>
                <a:blip r:embed="rId6"/>
                <a:stretch>
                  <a:fillRect l="-131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996BCC-52CB-6D19-0814-BC203712E874}"/>
                  </a:ext>
                </a:extLst>
              </p:cNvPr>
              <p:cNvSpPr txBox="1"/>
              <p:nvPr/>
            </p:nvSpPr>
            <p:spPr>
              <a:xfrm>
                <a:off x="8464184" y="1595973"/>
                <a:ext cx="94615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996BCC-52CB-6D19-0814-BC203712E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184" y="1595973"/>
                <a:ext cx="946156" cy="338554"/>
              </a:xfrm>
              <a:prstGeom prst="rect">
                <a:avLst/>
              </a:prstGeom>
              <a:blipFill>
                <a:blip r:embed="rId7"/>
                <a:stretch>
                  <a:fillRect l="-1316" t="-3571" r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880C7D5-0A9E-2DE3-5EAA-FD630714F7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0429" y="4218858"/>
            <a:ext cx="1106443" cy="690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3E4941-C887-EA90-BC5C-5AFC998E5D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3486" y="4817796"/>
            <a:ext cx="2980868" cy="83011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B01E0F1-1280-7293-2FD5-A4C8F7ACC3C0}"/>
              </a:ext>
            </a:extLst>
          </p:cNvPr>
          <p:cNvSpPr txBox="1"/>
          <p:nvPr/>
        </p:nvSpPr>
        <p:spPr>
          <a:xfrm>
            <a:off x="7143486" y="3248571"/>
            <a:ext cx="451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808FF"/>
                </a:solidFill>
              </a:rPr>
              <a:t>Good for computing derivatives of many functions with respect to single variable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64BB0C-5BE9-A36A-27ED-AE3E92154B5E}"/>
              </a:ext>
            </a:extLst>
          </p:cNvPr>
          <p:cNvSpPr txBox="1"/>
          <p:nvPr/>
        </p:nvSpPr>
        <p:spPr>
          <a:xfrm>
            <a:off x="7143486" y="5771394"/>
            <a:ext cx="451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Good for computing derivatives of a single function with respect to many variables (neural networks)</a:t>
            </a:r>
          </a:p>
        </p:txBody>
      </p:sp>
    </p:spTree>
    <p:extLst>
      <p:ext uri="{BB962C8B-B14F-4D97-AF65-F5344CB8AC3E}">
        <p14:creationId xmlns:p14="http://schemas.microsoft.com/office/powerpoint/2010/main" val="270319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differentiation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8C4CE-E0B7-8500-0538-39D6D705150A}"/>
              </a:ext>
            </a:extLst>
          </p:cNvPr>
          <p:cNvSpPr txBox="1"/>
          <p:nvPr/>
        </p:nvSpPr>
        <p:spPr>
          <a:xfrm>
            <a:off x="823412" y="5871950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Generic problem: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FE55A-6407-CF71-B137-256529516942}"/>
              </a:ext>
            </a:extLst>
          </p:cNvPr>
          <p:cNvSpPr txBox="1"/>
          <p:nvPr/>
        </p:nvSpPr>
        <p:spPr>
          <a:xfrm>
            <a:off x="2547581" y="5902727"/>
            <a:ext cx="9644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Chapter 5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23412" y="3289502"/>
            <a:ext cx="6662269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We need numerical differentiation when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Function </a:t>
            </a:r>
            <a:r>
              <a:rPr lang="en-US" sz="2200" i="1" dirty="0">
                <a:latin typeface="+mj-lt"/>
              </a:rPr>
              <a:t>f</a:t>
            </a:r>
            <a:r>
              <a:rPr lang="en-US" sz="2200" dirty="0">
                <a:latin typeface="+mj-lt"/>
              </a:rPr>
              <a:t> is known at a discrete set of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Too expensive/cumbersome to do directly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For example, when f(x) itself is a solution to a complex system of non-linear equations, calculating f’(x) explicitly will require rewriting all the equations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F36E5-03D0-C36E-05BA-B900C073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41" y="1990978"/>
            <a:ext cx="2817407" cy="7137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6CE0B4-EAE9-1E54-71C5-85D76F6F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856" y="1621640"/>
            <a:ext cx="2291829" cy="2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60B345-8713-59F4-618E-4B59780AF7B3}"/>
              </a:ext>
            </a:extLst>
          </p:cNvPr>
          <p:cNvSpPr txBox="1"/>
          <p:nvPr/>
        </p:nvSpPr>
        <p:spPr>
          <a:xfrm>
            <a:off x="2547581" y="6302837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https://autodiff.github.io/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5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345E7-FA3D-D616-9A53-2DB0A269D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E163-148E-2E46-2D42-C68566FA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Implementation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3DE317-5E6F-C445-8BAC-3ABD05CE32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67693-C395-2C80-1AC0-7BC5792BDC60}"/>
              </a:ext>
            </a:extLst>
          </p:cNvPr>
          <p:cNvSpPr txBox="1"/>
          <p:nvPr/>
        </p:nvSpPr>
        <p:spPr>
          <a:xfrm>
            <a:off x="626461" y="1282352"/>
            <a:ext cx="97023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Implementing automatic differentiation proceeds by replacing real numbers by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dual numbers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(value + derivative) and implementing dual number algebra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F79B4-7554-0D14-8AD3-7484ECC0A3F6}"/>
              </a:ext>
            </a:extLst>
          </p:cNvPr>
          <p:cNvSpPr txBox="1"/>
          <p:nvPr/>
        </p:nvSpPr>
        <p:spPr>
          <a:xfrm>
            <a:off x="626461" y="2200014"/>
            <a:ext cx="9702396" cy="168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JAX: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https://docs.jax.dev/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MyGrad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https://mygrad.readthedocs.io/en/latest/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TensorFlow, </a:t>
            </a:r>
            <a:r>
              <a:rPr lang="en-US" sz="2200" b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824F55-BF5E-11CB-3020-01A2678BF208}"/>
              </a:ext>
            </a:extLst>
          </p:cNvPr>
          <p:cNvSpPr txBox="1"/>
          <p:nvPr/>
        </p:nvSpPr>
        <p:spPr>
          <a:xfrm>
            <a:off x="626461" y="4035300"/>
            <a:ext cx="9702396" cy="1686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autodiff</a:t>
            </a: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https://autodiff.github.io/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xad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https://auto-differentiation.github.io/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0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D3BC8-2374-D4E5-FB28-967A9D054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F4F-BC4B-8400-1033-F2BD4DE9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8D6F3B-EE53-83FD-62C0-A0709BA393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A64FF-D206-CE81-F9CD-01A1CFBD6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74" y="1165086"/>
            <a:ext cx="2800065" cy="5220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C21090-6F1C-6BF4-1184-7AC968D9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466" y="1153805"/>
            <a:ext cx="2273658" cy="533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A75FFA-B19F-C956-80B5-C020A2B5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1201"/>
          <a:stretch/>
        </p:blipFill>
        <p:spPr>
          <a:xfrm>
            <a:off x="662439" y="2098183"/>
            <a:ext cx="3619500" cy="632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3717D9-8735-C6F7-7361-072B26FE9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39" y="2730321"/>
            <a:ext cx="3629689" cy="2755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34A114-677D-2BF4-AE87-15D83C7D4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1093" y="2469077"/>
            <a:ext cx="6870700" cy="359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919EB3-CD54-E523-A823-8950782ED84B}"/>
              </a:ext>
            </a:extLst>
          </p:cNvPr>
          <p:cNvSpPr txBox="1"/>
          <p:nvPr/>
        </p:nvSpPr>
        <p:spPr>
          <a:xfrm>
            <a:off x="7282466" y="208574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analytic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E3343-121C-2BD3-3367-0AC0FA627ACF}"/>
              </a:ext>
            </a:extLst>
          </p:cNvPr>
          <p:cNvSpPr txBox="1"/>
          <p:nvPr/>
        </p:nvSpPr>
        <p:spPr>
          <a:xfrm>
            <a:off x="8630871" y="208574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611F5-988C-3B65-144E-8DD7010048E1}"/>
              </a:ext>
            </a:extLst>
          </p:cNvPr>
          <p:cNvSpPr txBox="1"/>
          <p:nvPr/>
        </p:nvSpPr>
        <p:spPr>
          <a:xfrm>
            <a:off x="10317900" y="2085749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reverse AD</a:t>
            </a:r>
          </a:p>
        </p:txBody>
      </p:sp>
    </p:spTree>
    <p:extLst>
      <p:ext uri="{BB962C8B-B14F-4D97-AF65-F5344CB8AC3E}">
        <p14:creationId xmlns:p14="http://schemas.microsoft.com/office/powerpoint/2010/main" val="1626359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FA57B-513E-86D6-C81F-B963D0CAC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9000-DD3E-DDF2-6DCF-460D66AB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A more involved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68C904-7591-3E76-2CF1-EE3F7FC844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60895-C453-63E4-6920-9FFD6AB58862}"/>
              </a:ext>
            </a:extLst>
          </p:cNvPr>
          <p:cNvSpPr txBox="1"/>
          <p:nvPr/>
        </p:nvSpPr>
        <p:spPr>
          <a:xfrm>
            <a:off x="626460" y="1282352"/>
            <a:ext cx="36171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Dawson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7DA2D9-039C-495C-B02B-4AA709D4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88" y="1713239"/>
            <a:ext cx="2567311" cy="794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6D0D67-BC82-C8D8-841A-7F38FD47537C}"/>
              </a:ext>
            </a:extLst>
          </p:cNvPr>
          <p:cNvSpPr txBox="1"/>
          <p:nvPr/>
        </p:nvSpPr>
        <p:spPr>
          <a:xfrm>
            <a:off x="626460" y="2507883"/>
            <a:ext cx="48599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Compute using Gaussian quadrature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2E4826-067A-C4C6-01A0-8D01A6895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0" y="3056036"/>
            <a:ext cx="6618364" cy="32194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784B55-0DC7-4042-BA26-420EE9A29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981" y="2938770"/>
            <a:ext cx="4604243" cy="34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5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8F4CD-8C10-6D13-93A3-B43A2074A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9C31-DBC6-9181-EEF6-4651564C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A more involved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6CA5EE-A7AB-3430-375C-8A1ED553F7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581D3E-426C-B605-295E-BB148E37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74" y="1228254"/>
            <a:ext cx="2567311" cy="794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4171DB-3236-A3B2-9908-CAB3079A7772}"/>
              </a:ext>
            </a:extLst>
          </p:cNvPr>
          <p:cNvSpPr txBox="1"/>
          <p:nvPr/>
        </p:nvSpPr>
        <p:spPr>
          <a:xfrm>
            <a:off x="626459" y="2086066"/>
            <a:ext cx="48599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Compute derivative with AD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51093-6481-DDBF-B284-E4DE1BDBD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59" y="2698750"/>
            <a:ext cx="4406900" cy="146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797B2D-CF5A-D21D-09F4-CAF5343CCB87}"/>
              </a:ext>
            </a:extLst>
          </p:cNvPr>
          <p:cNvSpPr txBox="1"/>
          <p:nvPr/>
        </p:nvSpPr>
        <p:spPr>
          <a:xfrm>
            <a:off x="626459" y="4341047"/>
            <a:ext cx="48599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Compare with the expected result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104DB5-EC7A-716E-06A6-ECC4BA3D5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5576"/>
            <a:ext cx="5336613" cy="4094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6624A1-C4C2-D71E-B9DA-308A5BCB8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927" y="4852460"/>
            <a:ext cx="2705964" cy="4308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03E53D-2C7F-B854-F4BC-A8182E7C1D12}"/>
              </a:ext>
            </a:extLst>
          </p:cNvPr>
          <p:cNvSpPr txBox="1"/>
          <p:nvPr/>
        </p:nvSpPr>
        <p:spPr>
          <a:xfrm>
            <a:off x="626364" y="5878341"/>
            <a:ext cx="83629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combined numerical integration and automatic differentiation!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00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2BF4C-DC50-2389-ECB3-13AF027EC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08D4-7A3F-3A9C-9549-BB06A003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Summary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337C88-EBB7-E1E2-33BF-5EB772F5E9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77409-135D-59AC-AE72-E226347C1BA2}"/>
              </a:ext>
            </a:extLst>
          </p:cNvPr>
          <p:cNvSpPr txBox="1"/>
          <p:nvPr/>
        </p:nvSpPr>
        <p:spPr>
          <a:xfrm>
            <a:off x="626461" y="1136597"/>
            <a:ext cx="11003162" cy="2906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kern="150" dirty="0">
                <a:solidFill>
                  <a:srgbClr val="00B05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theory exact calculation limited only by machine precision and by accuracy of the function calculation itself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Efficient, often requiring comparable number of operations relative to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original calculation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Works for implicit functions (such as those computed through Newton-Raphson method)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be extended to high-order derivatives (gradient of a gradient)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46A2C-8F78-9CC6-6B85-E83AAF21B85F}"/>
              </a:ext>
            </a:extLst>
          </p:cNvPr>
          <p:cNvSpPr txBox="1"/>
          <p:nvPr/>
        </p:nvSpPr>
        <p:spPr>
          <a:xfrm>
            <a:off x="594419" y="4440347"/>
            <a:ext cx="11003162" cy="2093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kern="15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Requires adjustments to the existing code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yield unexpected behavior for functions with noise of discontinuities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Does not work well in the presence of branching [e.g. if bisection or golden section search is used to compute f(x)]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45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derivative and ordinary differential equations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3394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Ordinary differential equation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2E3793-2D08-39C0-4563-CA1FFBAD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361" y="1913970"/>
            <a:ext cx="1237980" cy="4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62008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with initial condition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0BEEA6-BA78-7F5B-C274-CBBC1A627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1361" y="3093066"/>
            <a:ext cx="1149277" cy="2324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8007D-C123-7788-7FDC-04BEC24E909C}"/>
              </a:ext>
            </a:extLst>
          </p:cNvPr>
          <p:cNvSpPr txBox="1"/>
          <p:nvPr/>
        </p:nvSpPr>
        <p:spPr>
          <a:xfrm>
            <a:off x="851403" y="370064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 the forward difference to approximate dx/dt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19F81-8FB4-953C-58D5-779F00C5C37C}"/>
              </a:ext>
            </a:extLst>
          </p:cNvPr>
          <p:cNvSpPr txBox="1"/>
          <p:nvPr/>
        </p:nvSpPr>
        <p:spPr>
          <a:xfrm>
            <a:off x="851403" y="5112101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gives the </a:t>
            </a: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Euler method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of solving the equation for x(t)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98D854A-FF7C-D5BF-7060-51CEC013A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7738" y="5853158"/>
            <a:ext cx="2716524" cy="22637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2B5B377-F06E-C400-9372-8086ED5E18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2378" y="4381459"/>
            <a:ext cx="2087242" cy="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2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Simply approximate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23412" y="2653005"/>
            <a:ext cx="66622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by</a:t>
            </a:r>
            <a:endParaRPr lang="en-US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F36E5-03D0-C36E-05BA-B900C073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40" y="1929217"/>
            <a:ext cx="2842106" cy="72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6CE0B4-EAE9-1E54-71C5-85D76F6F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856" y="1621640"/>
            <a:ext cx="2291829" cy="2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81169F-B767-1004-A3CD-A388D2B13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940" y="3136498"/>
            <a:ext cx="2495873" cy="674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499A87-4AE5-3733-11CE-6D2E5D555E7E}"/>
              </a:ext>
            </a:extLst>
          </p:cNvPr>
          <p:cNvSpPr txBox="1"/>
          <p:nvPr/>
        </p:nvSpPr>
        <p:spPr>
          <a:xfrm>
            <a:off x="823411" y="3918031"/>
            <a:ext cx="21427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where </a:t>
            </a:r>
            <a:r>
              <a:rPr lang="en-US" sz="2200" i="1" dirty="0">
                <a:latin typeface="+mj-lt"/>
              </a:rPr>
              <a:t>h</a:t>
            </a:r>
            <a:r>
              <a:rPr lang="en-US" sz="2200" dirty="0">
                <a:latin typeface="+mj-lt"/>
              </a:rPr>
              <a:t> is finite</a:t>
            </a:r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1" y="4590029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Taylo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 theorem: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1" y="5508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ives the approximation error estimate of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E3BF9EF-0556-A59D-CBB9-A85DFD02B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8307" y="4847411"/>
            <a:ext cx="4135385" cy="504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3C6C60D-DC6E-AD66-21F7-2EE89AA41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6864" y="6095870"/>
            <a:ext cx="261827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7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Backward difference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1" y="3169858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Taylo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 theorem: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0" y="442625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ives the approximation error estimate of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84FBA-8811-AEA7-8D8E-CDD41F73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00" y="1962292"/>
            <a:ext cx="2471746" cy="724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771225-CD38-8B89-4124-78BFB1192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759" y="1488594"/>
            <a:ext cx="3433255" cy="261415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11D7F81-A2C2-DF9D-4ED5-3E7AC0690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8720" y="3744536"/>
            <a:ext cx="4148307" cy="504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4FE2991-477C-427C-146E-9F337D6AAB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9081" y="5098254"/>
            <a:ext cx="2453838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4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forward and backward difference and their errors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0" y="3856663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Taking the average of the two cancels out the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O(h)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error term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3461087" y="5930216"/>
            <a:ext cx="10296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rror: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3C6C60D-DC6E-AD66-21F7-2EE89AA41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0037" y="3068077"/>
            <a:ext cx="2618270" cy="46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D614475-E4AF-A546-BEBC-5D6E10916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8793" y="3039306"/>
            <a:ext cx="2453838" cy="46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B4B5FC-E5D8-BEB9-E3BB-B6ABDF79B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5033" y="2078195"/>
            <a:ext cx="2457598" cy="7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DFD715-586E-D6B7-A4C0-4B15975A7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135" y="2162695"/>
            <a:ext cx="2398074" cy="648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E01F730-6746-9E08-5AD2-2B4873B1D5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0737" y="4457953"/>
            <a:ext cx="2870526" cy="5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BD4F9C-F79D-7FB7-6116-A7006C69E3C2}"/>
              </a:ext>
            </a:extLst>
          </p:cNvPr>
          <p:cNvSpPr txBox="1"/>
          <p:nvPr/>
        </p:nvSpPr>
        <p:spPr>
          <a:xfrm>
            <a:off x="2213212" y="4543287"/>
            <a:ext cx="200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central difference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AFFE51E-9F0C-4F1C-82E5-932CD3E5B2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32829" y="5875660"/>
            <a:ext cx="2726342" cy="54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9AFE52-ED71-0B60-A49F-F1C884D600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34151" y="1657851"/>
            <a:ext cx="2734437" cy="20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High-order central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1" y="1406197"/>
            <a:ext cx="101539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improve the approximation error, use more function evaluations, e.g.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0" y="2789253"/>
            <a:ext cx="91849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A,B,C,D,E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using Taylor expansion to cancel all terms up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0" y="4172309"/>
            <a:ext cx="22928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High-order terms: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16535E-FF6E-C13A-AA19-CC9150843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64" y="4689715"/>
            <a:ext cx="8378869" cy="152417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592A049-CDF6-91F7-0747-3C1A86ACD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0923" y="3429000"/>
            <a:ext cx="6330150" cy="486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8FB5F23-CF67-A2F1-B062-E7F78B0E8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7807" y="2045944"/>
            <a:ext cx="6516385" cy="4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8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too small,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round-off errors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become important</a:t>
            </a:r>
          </a:p>
          <a:p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cannot distinguish </a:t>
            </a:r>
            <a:r>
              <a:rPr lang="en-US" sz="22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x+h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and/or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2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x+h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with enough accuracy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E4222F-8CA6-D4F4-462C-9827B34C4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439" y="1908994"/>
            <a:ext cx="5149020" cy="304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8B4F17-9A5C-0071-55CA-87C1C0E9B852}"/>
                  </a:ext>
                </a:extLst>
              </p:cNvPr>
              <p:cNvSpPr txBox="1"/>
              <p:nvPr/>
            </p:nvSpPr>
            <p:spPr>
              <a:xfrm>
                <a:off x="823411" y="4005702"/>
                <a:ext cx="6055060" cy="1450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b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ule of thumb: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2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machine precision and the truncation error is of order O(</a:t>
                </a:r>
                <a:r>
                  <a:rPr lang="en-US" sz="2200" i="1" kern="15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200" i="1" kern="150" baseline="3000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then </a:t>
                </a:r>
                <a:r>
                  <a:rPr lang="en-US" sz="22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should not be much smaller than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g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rad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8B4F17-9A5C-0071-55CA-87C1C0E9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1" y="4005702"/>
                <a:ext cx="6055060" cy="1450397"/>
              </a:xfrm>
              <a:prstGeom prst="rect">
                <a:avLst/>
              </a:prstGeom>
              <a:blipFill>
                <a:blip r:embed="rId3"/>
                <a:stretch>
                  <a:fillRect l="-1255" t="-2609" b="-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563FBC-8A0A-318B-9A51-C1A7A6617FF7}"/>
              </a:ext>
            </a:extLst>
          </p:cNvPr>
          <p:cNvSpPr txBox="1"/>
          <p:nvPr/>
        </p:nvSpPr>
        <p:spPr>
          <a:xfrm>
            <a:off x="823411" y="6031917"/>
            <a:ext cx="77792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higher the finite difference order is, the larger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should be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9B8BA-875B-EA81-AE28-94BF7F29F718}"/>
              </a:ext>
            </a:extLst>
          </p:cNvPr>
          <p:cNvSpPr txBox="1"/>
          <p:nvPr/>
        </p:nvSpPr>
        <p:spPr>
          <a:xfrm>
            <a:off x="9913918" y="4949006"/>
            <a:ext cx="153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346220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FB62D-7C58-4FBC-FD80-0F8A1C595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C2AD-A1A0-E8C4-8AD5-E54C8896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D9CE39-382C-D16E-7A58-9EAA0B795B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20364-FBAB-B3F0-83E1-4CA7921CA7B0}"/>
              </a:ext>
            </a:extLst>
          </p:cNvPr>
          <p:cNvSpPr txBox="1"/>
          <p:nvPr/>
        </p:nvSpPr>
        <p:spPr>
          <a:xfrm>
            <a:off x="605048" y="1165086"/>
            <a:ext cx="35707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central difference: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D430E37-332C-8086-2726-63C3C80D8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0737" y="1595973"/>
            <a:ext cx="2870526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DDC5C7-E9CA-F5A3-5C63-ADE7BF436CD2}"/>
              </a:ext>
            </a:extLst>
          </p:cNvPr>
          <p:cNvSpPr txBox="1"/>
          <p:nvPr/>
        </p:nvSpPr>
        <p:spPr>
          <a:xfrm>
            <a:off x="605048" y="2330171"/>
            <a:ext cx="17012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Total error: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5D1C4F-63C3-7EC5-9E03-9CCEFB5DBB33}"/>
                  </a:ext>
                </a:extLst>
              </p:cNvPr>
              <p:cNvSpPr txBox="1"/>
              <p:nvPr/>
            </p:nvSpPr>
            <p:spPr>
              <a:xfrm>
                <a:off x="3474720" y="2904754"/>
                <a:ext cx="4442755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error(</a:t>
                </a:r>
                <a:r>
                  <a:rPr lang="en-US" dirty="0" err="1"/>
                  <a:t>df</a:t>
                </a:r>
                <a:r>
                  <a:rPr lang="en-US" dirty="0"/>
                  <a:t>/dx)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+   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5D1C4F-63C3-7EC5-9E03-9CCEFB5DB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0" y="2904754"/>
                <a:ext cx="4442755" cy="524246"/>
              </a:xfrm>
              <a:prstGeom prst="rect">
                <a:avLst/>
              </a:prstGeom>
              <a:blipFill>
                <a:blip r:embed="rId4"/>
                <a:stretch>
                  <a:fillRect l="-1140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7121B16-799C-2DC9-A2BB-B53EA0CB345A}"/>
              </a:ext>
            </a:extLst>
          </p:cNvPr>
          <p:cNvSpPr txBox="1"/>
          <p:nvPr/>
        </p:nvSpPr>
        <p:spPr>
          <a:xfrm>
            <a:off x="4947920" y="342392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round-off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30594-DE16-E6A8-3F3C-E79A4BCF72EC}"/>
              </a:ext>
            </a:extLst>
          </p:cNvPr>
          <p:cNvSpPr txBox="1"/>
          <p:nvPr/>
        </p:nvSpPr>
        <p:spPr>
          <a:xfrm>
            <a:off x="6499821" y="342392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truncation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C6A8D-70AF-8E3B-5F3B-D5F58B560D84}"/>
                  </a:ext>
                </a:extLst>
              </p:cNvPr>
              <p:cNvSpPr txBox="1"/>
              <p:nvPr/>
            </p:nvSpPr>
            <p:spPr>
              <a:xfrm>
                <a:off x="9164320" y="2950039"/>
                <a:ext cx="11379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C6A8D-70AF-8E3B-5F3B-D5F58B560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320" y="2950039"/>
                <a:ext cx="1137920" cy="369332"/>
              </a:xfrm>
              <a:prstGeom prst="rect">
                <a:avLst/>
              </a:prstGeom>
              <a:blipFill>
                <a:blip r:embed="rId5"/>
                <a:stretch>
                  <a:fillRect r="-989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C304212-11F7-C24A-69A3-BB0118476479}"/>
              </a:ext>
            </a:extLst>
          </p:cNvPr>
          <p:cNvSpPr txBox="1"/>
          <p:nvPr/>
        </p:nvSpPr>
        <p:spPr>
          <a:xfrm>
            <a:off x="9034329" y="3354523"/>
            <a:ext cx="2550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Best case: machine precision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4BCFB5-8D03-8D29-5FFF-803111D743C3}"/>
              </a:ext>
            </a:extLst>
          </p:cNvPr>
          <p:cNvSpPr txBox="1"/>
          <p:nvPr/>
        </p:nvSpPr>
        <p:spPr>
          <a:xfrm>
            <a:off x="605048" y="3951921"/>
            <a:ext cx="83255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Minimizing with respect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gives optimal choice for the step size: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0D28BB-09D0-40B8-F040-1A2B125E7E8B}"/>
                  </a:ext>
                </a:extLst>
              </p:cNvPr>
              <p:cNvSpPr txBox="1"/>
              <p:nvPr/>
            </p:nvSpPr>
            <p:spPr>
              <a:xfrm>
                <a:off x="4285248" y="4523908"/>
                <a:ext cx="5205591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 </m:t>
                      </m:r>
                      <m:rad>
                        <m:radPr>
                          <m:ctrlPr>
                            <a:rPr lang="en-US" i="1" kern="15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a:rPr lang="en-US" b="0" i="1" kern="15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0D28BB-09D0-40B8-F040-1A2B125E7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248" y="4523908"/>
                <a:ext cx="5205591" cy="427746"/>
              </a:xfrm>
              <a:prstGeom prst="rect">
                <a:avLst/>
              </a:prstGeom>
              <a:blipFill>
                <a:blip r:embed="rId6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C8C4AE7-C9AF-CF87-4B8E-83589C1EF3EA}"/>
              </a:ext>
            </a:extLst>
          </p:cNvPr>
          <p:cNvSpPr txBox="1"/>
          <p:nvPr/>
        </p:nvSpPr>
        <p:spPr>
          <a:xfrm>
            <a:off x="605048" y="5312978"/>
            <a:ext cx="67507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More generally, for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i="1" kern="150" baseline="30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scheme one has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D70EA6-A7ED-3AC1-81E1-019BDD7A104E}"/>
                  </a:ext>
                </a:extLst>
              </p:cNvPr>
              <p:cNvSpPr txBox="1"/>
              <p:nvPr/>
            </p:nvSpPr>
            <p:spPr>
              <a:xfrm>
                <a:off x="4466671" y="5881824"/>
                <a:ext cx="3258657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15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800" b="0" i="1" kern="15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ad>
                        <m:radPr>
                          <m:ctrlPr>
                            <a:rPr lang="en-US" sz="1800" b="0" i="1" kern="15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1800" b="0" i="1" kern="15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kern="15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g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D70EA6-A7ED-3AC1-81E1-019BDD7A1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71" y="5881824"/>
                <a:ext cx="3258657" cy="656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469BC7-268A-1795-769D-1C77D5F4E398}"/>
                  </a:ext>
                </a:extLst>
              </p:cNvPr>
              <p:cNvSpPr txBox="1"/>
              <p:nvPr/>
            </p:nvSpPr>
            <p:spPr>
              <a:xfrm>
                <a:off x="9164320" y="2510157"/>
                <a:ext cx="28229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- relative error in f(x)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469BC7-268A-1795-769D-1C77D5F4E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320" y="2510157"/>
                <a:ext cx="2822917" cy="369332"/>
              </a:xfrm>
              <a:prstGeom prst="rect">
                <a:avLst/>
              </a:prstGeom>
              <a:blipFill>
                <a:blip r:embed="rId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40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B1A67D-8B65-4494-BAD7-2D2666F339F2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B1A67D-8B65-4494-BAD7-2D2666F3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4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C582CBD-F023-0829-9A07-D01913DBE1CD}"/>
              </a:ext>
            </a:extLst>
          </p:cNvPr>
          <p:cNvSpPr txBox="1"/>
          <p:nvPr/>
        </p:nvSpPr>
        <p:spPr>
          <a:xfrm>
            <a:off x="823411" y="4230806"/>
            <a:ext cx="3693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Forward difference O(h):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BDBE4-1AC0-66D4-69D2-34C010BF7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872" y="2398729"/>
            <a:ext cx="5268266" cy="40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007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4023</TotalTime>
  <Words>1215</Words>
  <Application>Microsoft Macintosh PowerPoint</Application>
  <PresentationFormat>Widescreen</PresentationFormat>
  <Paragraphs>180</Paragraphs>
  <Slides>25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Gill Sans MT</vt:lpstr>
      <vt:lpstr>LM Sans 10</vt:lpstr>
      <vt:lpstr>Times New Roman</vt:lpstr>
      <vt:lpstr>Тема Office</vt:lpstr>
      <vt:lpstr>Computational Physics (PHYS6350)</vt:lpstr>
      <vt:lpstr>Numerical differentiation</vt:lpstr>
      <vt:lpstr>Forward difference</vt:lpstr>
      <vt:lpstr>Backward difference</vt:lpstr>
      <vt:lpstr>Central difference</vt:lpstr>
      <vt:lpstr>High-order central difference</vt:lpstr>
      <vt:lpstr>Balancing truncation and round-off errors</vt:lpstr>
      <vt:lpstr>Balancing truncation and round-off errors</vt:lpstr>
      <vt:lpstr>Balancing truncation and round-off errors</vt:lpstr>
      <vt:lpstr>Balancing truncation and round-off errors</vt:lpstr>
      <vt:lpstr>Balancing truncation and round-off errors</vt:lpstr>
      <vt:lpstr>Balancing truncation and round-off errors</vt:lpstr>
      <vt:lpstr>High-order derivatives</vt:lpstr>
      <vt:lpstr>Second derivative</vt:lpstr>
      <vt:lpstr>Partial derivatives</vt:lpstr>
      <vt:lpstr>Finite differences: Summary</vt:lpstr>
      <vt:lpstr>Automatic differentiation</vt:lpstr>
      <vt:lpstr>Automatic differentiation: Example</vt:lpstr>
      <vt:lpstr>Automatic differentiation: Forward and backward</vt:lpstr>
      <vt:lpstr>Automatic differentiation: Implementation</vt:lpstr>
      <vt:lpstr>Automatic differentiation: Example</vt:lpstr>
      <vt:lpstr>Automatic differentiation: A more involved example</vt:lpstr>
      <vt:lpstr>Automatic differentiation: A more involved example</vt:lpstr>
      <vt:lpstr>Automatic differentiation: Summary</vt:lpstr>
      <vt:lpstr>Numerical derivative and ordinary differential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1195</cp:revision>
  <cp:lastPrinted>2018-05-12T22:28:36Z</cp:lastPrinted>
  <dcterms:created xsi:type="dcterms:W3CDTF">2018-05-07T16:28:28Z</dcterms:created>
  <dcterms:modified xsi:type="dcterms:W3CDTF">2025-05-03T00:46:37Z</dcterms:modified>
</cp:coreProperties>
</file>