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731" r:id="rId3"/>
    <p:sldId id="732" r:id="rId4"/>
    <p:sldId id="730" r:id="rId5"/>
    <p:sldId id="733" r:id="rId6"/>
    <p:sldId id="734" r:id="rId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1"/>
            <p14:sldId id="732"/>
            <p14:sldId id="730"/>
            <p14:sldId id="733"/>
            <p14:sldId id="7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3" autoAdjust="0"/>
    <p:restoredTop sz="90113" autoAdjust="0"/>
  </p:normalViewPr>
  <p:slideViewPr>
    <p:cSldViewPr snapToGrid="0">
      <p:cViewPr varScale="1">
        <p:scale>
          <a:sx n="157" d="100"/>
          <a:sy n="157" d="100"/>
        </p:scale>
        <p:origin x="31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16.01.25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rxiv.org/abs/2007.038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ersonal.umich.edu/~mejn/cp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plot.inf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PHYS6350-ComputationalPhysics" TargetMode="External"/><Relationship Id="rId2" Type="http://schemas.openxmlformats.org/officeDocument/2006/relationships/hyperlink" Target="mailto:vvovchenko@uh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6" y="4735578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583" y="2745768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1: Introduction, Syllabus, Technical Details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2002" y="3306150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14, 2025</a:t>
            </a:r>
            <a:endParaRPr lang="uk-UA" dirty="0"/>
          </a:p>
        </p:txBody>
      </p:sp>
      <p:sp>
        <p:nvSpPr>
          <p:cNvPr id="14" name="Rectangle 13">
            <a:hlinkClick r:id="rId4"/>
            <a:extLst>
              <a:ext uri="{FF2B5EF4-FFF2-40B4-BE49-F238E27FC236}">
                <a16:creationId xmlns:a16="http://schemas.microsoft.com/office/drawing/2014/main" id="{868C7DEC-5BD5-4D14-AFE9-CF24A724A7B0}"/>
              </a:ext>
            </a:extLst>
          </p:cNvPr>
          <p:cNvSpPr/>
          <p:nvPr/>
        </p:nvSpPr>
        <p:spPr>
          <a:xfrm>
            <a:off x="4619845" y="4488731"/>
            <a:ext cx="1164029" cy="24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0" y="1165086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Simulation of classical and quantum mechanical problems on digital computers using numerical and modern programming techniques.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89" y="1929616"/>
            <a:ext cx="964441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General introduction to scientific programming and visualization.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DejaVu Sans"/>
              </a:rPr>
              <a:t>Function interpolation.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Linear algebra and matrices.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Numerical solutions to (systems of) non-linear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integration and differentiation.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solutions to ordinary and partial differential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Molecular dynamics and Monte Carlo simulations.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Problems from classical, statistical, and quantum mechanics.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Data analysis, processin</a:t>
            </a:r>
            <a:r>
              <a:rPr lang="en-US" dirty="0">
                <a:latin typeface="+mj-lt"/>
                <a:ea typeface="DejaVu Sans"/>
              </a:rPr>
              <a:t>g, and parameter estimation. Bayesian analysis.</a:t>
            </a:r>
            <a:endParaRPr lang="en-US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Introduction to parallel computing and machine learning. </a:t>
            </a:r>
            <a:r>
              <a:rPr lang="en-US" i="1" dirty="0">
                <a:latin typeface="+mj-lt"/>
              </a:rPr>
              <a:t>(tentative)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38E3E-36BD-BA63-5981-BB5C6D2F9645}"/>
              </a:ext>
            </a:extLst>
          </p:cNvPr>
          <p:cNvSpPr txBox="1"/>
          <p:nvPr/>
        </p:nvSpPr>
        <p:spPr>
          <a:xfrm>
            <a:off x="655092" y="5955899"/>
            <a:ext cx="1099099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en-US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mandatory textbook but recommend </a:t>
            </a:r>
            <a:r>
              <a:rPr lang="en-US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 (Some parts of this text are available on the author’s website: </a:t>
            </a:r>
            <a:r>
              <a:rPr lang="en-US" u="sng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http://www-personal.umich.edu/~mejn/cp/index.html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2" y="1144906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laptop to run where you can write, compile, and run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Plotting of the obtained results.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92" y="2009817"/>
            <a:ext cx="964441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Preferred languages: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 within 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 (most of the examples will be given in this format)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Pure Python (.</a:t>
            </a:r>
            <a:r>
              <a:rPr lang="en-US" dirty="0" err="1">
                <a:latin typeface="+mj-lt"/>
              </a:rPr>
              <a:t>py</a:t>
            </a:r>
            <a:r>
              <a:rPr lang="en-US" dirty="0">
                <a:latin typeface="+mj-lt"/>
              </a:rPr>
              <a:t> code)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C/C++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languages possible with prior approval (e.g. for assignments)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CE8AD-03B7-661F-451B-36FBF8D70CFE}"/>
              </a:ext>
            </a:extLst>
          </p:cNvPr>
          <p:cNvSpPr txBox="1"/>
          <p:nvPr/>
        </p:nvSpPr>
        <p:spPr>
          <a:xfrm>
            <a:off x="655092" y="4094689"/>
            <a:ext cx="65509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operating system is up to you, I will use Mac.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8CC3F-31B9-6226-69BC-79B1D9514ED1}"/>
              </a:ext>
            </a:extLst>
          </p:cNvPr>
          <p:cNvSpPr txBox="1"/>
          <p:nvPr/>
        </p:nvSpPr>
        <p:spPr>
          <a:xfrm>
            <a:off x="655092" y="4778152"/>
            <a:ext cx="9644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links: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Python/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Notebook: one may use </a:t>
            </a:r>
            <a:r>
              <a:rPr lang="en-US" b="1" dirty="0">
                <a:effectLst/>
                <a:latin typeface="+mj-lt"/>
                <a:ea typeface="DejaVu Sans"/>
              </a:rPr>
              <a:t>Anaconda </a:t>
            </a:r>
            <a:r>
              <a:rPr lang="en-US" dirty="0">
                <a:effectLst/>
                <a:latin typeface="+mj-lt"/>
                <a:ea typeface="DejaVu Sans"/>
              </a:rPr>
              <a:t>distribution </a:t>
            </a:r>
            <a:r>
              <a:rPr lang="en-US" dirty="0">
                <a:effectLst/>
                <a:latin typeface="+mj-lt"/>
                <a:ea typeface="DejaVu Sans"/>
                <a:hlinkClick r:id="rId2"/>
              </a:rPr>
              <a:t>https://www.anaconda.com/</a:t>
            </a:r>
            <a:endParaRPr lang="en-US" b="1" dirty="0">
              <a:effectLst/>
              <a:latin typeface="+mj-lt"/>
              <a:ea typeface="DejaVu San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C/C++/Python: </a:t>
            </a:r>
            <a:r>
              <a:rPr lang="en-US" b="1" dirty="0">
                <a:latin typeface="+mj-lt"/>
              </a:rPr>
              <a:t>Visual Studio Code </a:t>
            </a:r>
            <a:r>
              <a:rPr lang="en-US" dirty="0">
                <a:latin typeface="+mj-lt"/>
                <a:hlinkClick r:id="rId3"/>
              </a:rPr>
              <a:t>https://code.visualstudio.com/</a:t>
            </a:r>
            <a:endParaRPr lang="en-US" dirty="0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Plotting: </a:t>
            </a:r>
            <a:r>
              <a:rPr lang="en-US" b="1" dirty="0">
                <a:latin typeface="+mj-lt"/>
              </a:rPr>
              <a:t>matplotlib</a:t>
            </a:r>
            <a:r>
              <a:rPr lang="en-US" dirty="0">
                <a:latin typeface="+mj-lt"/>
              </a:rPr>
              <a:t> (part of Python), </a:t>
            </a:r>
            <a:r>
              <a:rPr lang="en-US" b="1" dirty="0" err="1">
                <a:latin typeface="+mj-lt"/>
              </a:rPr>
              <a:t>gnuplot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4"/>
              </a:rPr>
              <a:t>http://www.gnuplot.info/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4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C2ED66C6-C002-93D0-962B-AB9C5840166B}"/>
              </a:ext>
            </a:extLst>
          </p:cNvPr>
          <p:cNvSpPr txBox="1">
            <a:spLocks/>
          </p:cNvSpPr>
          <p:nvPr/>
        </p:nvSpPr>
        <p:spPr>
          <a:xfrm>
            <a:off x="653951" y="3097848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2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B76C-FE71-F952-8B70-D445C35B5877}"/>
              </a:ext>
            </a:extLst>
          </p:cNvPr>
          <p:cNvSpPr txBox="1"/>
          <p:nvPr/>
        </p:nvSpPr>
        <p:spPr>
          <a:xfrm>
            <a:off x="653951" y="1406619"/>
            <a:ext cx="4949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 sz="24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TuTh</a:t>
            </a:r>
            <a:r>
              <a:rPr lang="en-US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 – 11:30 AM</a:t>
            </a: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57200" algn="l"/>
              </a:tabLst>
            </a:pP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>
              <a:tabLst>
                <a:tab pos="457200" algn="l"/>
              </a:tabLst>
            </a:pPr>
            <a:r>
              <a:rPr lang="fr-FR" sz="24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sz="2400" b="1" kern="15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400" kern="15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9:00 </a:t>
            </a:r>
            <a:r>
              <a:rPr lang="fr-FR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 – 10 </a:t>
            </a:r>
            <a:r>
              <a:rPr lang="fr-FR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8CC56-1F9E-23F9-8B5C-F9852FEE237E}"/>
              </a:ext>
            </a:extLst>
          </p:cNvPr>
          <p:cNvSpPr txBox="1"/>
          <p:nvPr/>
        </p:nvSpPr>
        <p:spPr>
          <a:xfrm>
            <a:off x="653950" y="3541427"/>
            <a:ext cx="734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i="1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Office Hours: </a:t>
            </a:r>
            <a:r>
              <a:rPr lang="en-US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Wednesday 12-1 PM or by appointment (office SR1 629C)</a:t>
            </a:r>
            <a:endParaRPr lang="en-US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35B6DF95-A75D-1A63-2387-BF67695B4863}"/>
              </a:ext>
            </a:extLst>
          </p:cNvPr>
          <p:cNvSpPr txBox="1">
            <a:spLocks/>
          </p:cNvSpPr>
          <p:nvPr/>
        </p:nvSpPr>
        <p:spPr>
          <a:xfrm>
            <a:off x="653950" y="4144670"/>
            <a:ext cx="6315507" cy="96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LM Sans 10" panose="00000500000000000000" pitchFamily="50" charset="0"/>
              </a:rPr>
              <a:t>Lecture notes and the solution to sample problems will be posted after each lecture</a:t>
            </a:r>
            <a:endParaRPr lang="uk-UA" sz="2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BD75-76C9-0D1C-2D9C-6D85986864D1}"/>
              </a:ext>
            </a:extLst>
          </p:cNvPr>
          <p:cNvSpPr txBox="1"/>
          <p:nvPr/>
        </p:nvSpPr>
        <p:spPr>
          <a:xfrm>
            <a:off x="653950" y="5107031"/>
            <a:ext cx="7273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Course materials: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https://github.com/vlvovch/PHYS6350-ComputationalPhysics</a:t>
            </a:r>
            <a:endParaRPr lang="en-US" sz="2000" dirty="0"/>
          </a:p>
          <a:p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7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 II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2C0BC-0C9E-AA79-D7C9-1F27176D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98" y="1165086"/>
            <a:ext cx="8282603" cy="51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3F2BF-945A-6F0F-75EA-5D26B39411BA}"/>
              </a:ext>
            </a:extLst>
          </p:cNvPr>
          <p:cNvSpPr/>
          <p:nvPr/>
        </p:nvSpPr>
        <p:spPr>
          <a:xfrm>
            <a:off x="370541" y="1358200"/>
            <a:ext cx="709349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Homework (40%)</a:t>
            </a:r>
            <a:endParaRPr lang="en-US" sz="14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Every 1-2 weeks, due on Friday of the following week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code and where applicable plot/tabulated output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instructor may ask to explain how the submitted code works</a:t>
            </a: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Final project (20%)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numerical solution to a problem on a pre-approved topic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Or exploration of some of the advanced methods that we did not cover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both the code and a report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Due on last day of class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Mid-term (15%) and Final (25%)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Multiple choice, short and long answer questions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May include a quick programming exercise 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72BDA-7B63-6BCC-5B7C-9423DF78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75" y="2557529"/>
            <a:ext cx="3860984" cy="3389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DC37A-0BD0-4D62-B535-08F11C5753C6}"/>
              </a:ext>
            </a:extLst>
          </p:cNvPr>
          <p:cNvSpPr txBox="1"/>
          <p:nvPr/>
        </p:nvSpPr>
        <p:spPr>
          <a:xfrm>
            <a:off x="7655675" y="215553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Grading scale</a:t>
            </a:r>
          </a:p>
        </p:txBody>
      </p:sp>
    </p:spTree>
    <p:extLst>
      <p:ext uri="{BB962C8B-B14F-4D97-AF65-F5344CB8AC3E}">
        <p14:creationId xmlns:p14="http://schemas.microsoft.com/office/powerpoint/2010/main" val="155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492</Words>
  <Application>Microsoft Macintosh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LM Sans 10</vt:lpstr>
      <vt:lpstr>Тема Office</vt:lpstr>
      <vt:lpstr>Computational Physics (PHYS6350)</vt:lpstr>
      <vt:lpstr>Course description</vt:lpstr>
      <vt:lpstr>Requirements</vt:lpstr>
      <vt:lpstr>Class schedule</vt:lpstr>
      <vt:lpstr>Class schedule II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1164</cp:revision>
  <cp:lastPrinted>2018-05-12T22:28:36Z</cp:lastPrinted>
  <dcterms:created xsi:type="dcterms:W3CDTF">2018-05-07T16:28:28Z</dcterms:created>
  <dcterms:modified xsi:type="dcterms:W3CDTF">2025-01-16T16:09:42Z</dcterms:modified>
</cp:coreProperties>
</file>