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9" r:id="rId2"/>
    <p:sldId id="735" r:id="rId3"/>
    <p:sldId id="613" r:id="rId4"/>
    <p:sldId id="737" r:id="rId5"/>
    <p:sldId id="736" r:id="rId6"/>
    <p:sldId id="738" r:id="rId7"/>
    <p:sldId id="739" r:id="rId8"/>
    <p:sldId id="762" r:id="rId9"/>
    <p:sldId id="740" r:id="rId10"/>
    <p:sldId id="743" r:id="rId11"/>
    <p:sldId id="744" r:id="rId12"/>
    <p:sldId id="745" r:id="rId13"/>
    <p:sldId id="746" r:id="rId14"/>
    <p:sldId id="747" r:id="rId15"/>
    <p:sldId id="748" r:id="rId16"/>
    <p:sldId id="767" r:id="rId17"/>
    <p:sldId id="752" r:id="rId18"/>
    <p:sldId id="764" r:id="rId19"/>
    <p:sldId id="753" r:id="rId20"/>
    <p:sldId id="754" r:id="rId21"/>
    <p:sldId id="755" r:id="rId22"/>
    <p:sldId id="760" r:id="rId23"/>
    <p:sldId id="761" r:id="rId24"/>
    <p:sldId id="756" r:id="rId25"/>
    <p:sldId id="757" r:id="rId26"/>
    <p:sldId id="763" r:id="rId27"/>
    <p:sldId id="759" r:id="rId28"/>
    <p:sldId id="758" r:id="rId29"/>
    <p:sldId id="765" r:id="rId30"/>
    <p:sldId id="766" r:id="rId31"/>
    <p:sldId id="749" r:id="rId32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613"/>
            <p14:sldId id="737"/>
            <p14:sldId id="736"/>
            <p14:sldId id="738"/>
            <p14:sldId id="739"/>
            <p14:sldId id="762"/>
            <p14:sldId id="740"/>
            <p14:sldId id="743"/>
            <p14:sldId id="744"/>
            <p14:sldId id="745"/>
            <p14:sldId id="746"/>
            <p14:sldId id="747"/>
            <p14:sldId id="748"/>
            <p14:sldId id="767"/>
            <p14:sldId id="752"/>
            <p14:sldId id="764"/>
            <p14:sldId id="753"/>
            <p14:sldId id="754"/>
            <p14:sldId id="755"/>
            <p14:sldId id="760"/>
            <p14:sldId id="761"/>
            <p14:sldId id="756"/>
            <p14:sldId id="757"/>
            <p14:sldId id="763"/>
            <p14:sldId id="759"/>
            <p14:sldId id="758"/>
            <p14:sldId id="765"/>
            <p14:sldId id="766"/>
            <p14:sldId id="7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41" autoAdjust="0"/>
    <p:restoredTop sz="94984" autoAdjust="0"/>
  </p:normalViewPr>
  <p:slideViewPr>
    <p:cSldViewPr snapToGrid="0">
      <p:cViewPr varScale="1">
        <p:scale>
          <a:sx n="111" d="100"/>
          <a:sy n="111" d="100"/>
        </p:scale>
        <p:origin x="216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23.01.25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63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9989-31BE-0AC0-BFB8-E53B8E2F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EF813-F07D-8B0D-4A53-8FAB1BC3E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57354-E326-2D0F-FB59-C5F361839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4FE7-97CE-50CD-EC55-45205F6B4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6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9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9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10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33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5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982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00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15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6481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6375-3233-9DE6-C818-715E4156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DE18F-2C15-3B2B-FB29-6A3F05DFF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EA44D-1EE8-1164-FBBE-EBEB0A8B1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90D4-47E8-16B6-4B04-DFEA23BD8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18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8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008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A687-42F6-639E-07C1-8B31DB18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3204E-E58A-F486-7322-16E906443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09D18-7369-5024-4BF4-585D30F17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3DA1-4279-4FB6-12CA-58EA20651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311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7D7B1-4F4E-BEE5-598C-8FA5F665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ED7C4-45C7-F222-ECBF-1FF5E9223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666FB-4DF0-E40D-E8C3-98931D94E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E327-D94F-65FD-EE13-E64D234DD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087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613C-0B48-3523-39B1-A8C3950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D7DFE-9068-9A8A-ABD6-BB3F03584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E35F8-4841-08A8-818C-1816352D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7CA67-FECF-4B01-5B05-48E8E8809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6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17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1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83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2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sites.umich.edu/~mejn/cp/chapters/errors.pd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vovch/PHYS6350-ComputationalPhysics/tree/spring20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openxmlformats.org/officeDocument/2006/relationships/image" Target="../media/image47.sv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index.html" TargetMode="External"/><Relationship Id="rId2" Type="http://schemas.openxmlformats.org/officeDocument/2006/relationships/hyperlink" Target="http://www-personal.umich.edu/~mejn/cp/chapters/graphics.pdf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5923865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91" y="2613840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2: Data Visualization, Machine Precision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50" y="3170322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16,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281C5-6D63-D2C6-984A-F99D8FF6E593}"/>
              </a:ext>
            </a:extLst>
          </p:cNvPr>
          <p:cNvSpPr txBox="1"/>
          <p:nvPr/>
        </p:nvSpPr>
        <p:spPr>
          <a:xfrm>
            <a:off x="2150369" y="4053622"/>
            <a:ext cx="788215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Data visualization (plotting with matplotlib as an example)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Accuracy of integer and floating-point 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DCCC17-A06C-6DA9-75CF-6B6FDF6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9" y="1430697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4A4C7-116C-7872-E52B-26CB50404C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multiple lines to compare functions, profiles, etc.</a:t>
            </a:r>
            <a:endParaRPr lang="uk-UA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E2ED9C2B-4F74-AB6C-734C-666BA131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85" y="1403400"/>
            <a:ext cx="621863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8D90AF-2D23-031D-CD90-4BAE025AB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Insufficient number of data points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539FCCA-7F76-9561-11E2-5AD40FCE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6" y="1787291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A9E3-265B-6B9A-5A2D-F25A8AFB10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Unlabeled axes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EB289A-6FFF-12DB-7CC7-C419AF11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03197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5F415-1E3F-0511-2C8C-B25AF0BE4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3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Indistinguishable line styles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3A7A8B4-8392-3977-BA6D-27ABD99C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30493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1BAFC-5DFB-30EC-39E7-CC564A0BE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40" y="1165086"/>
            <a:ext cx="10090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 all data points are suitable to be joined by lines</a:t>
            </a:r>
          </a:p>
          <a:p>
            <a:endParaRPr lang="en-US" sz="2200" dirty="0"/>
          </a:p>
          <a:p>
            <a:r>
              <a:rPr lang="en-US" sz="2200" dirty="0"/>
              <a:t>Consider the observations of star surface temperature (= x) and brightness (= y)</a:t>
            </a:r>
          </a:p>
          <a:p>
            <a:endParaRPr lang="en-US" sz="2200" dirty="0"/>
          </a:p>
          <a:p>
            <a:r>
              <a:rPr lang="en-US" sz="2200" dirty="0"/>
              <a:t>Use scatter plot to study correlation and structures between these features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59B61C3-C2A7-4762-B14A-0F542318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5" y="3082764"/>
            <a:ext cx="4585245" cy="35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568E94-1EC5-635B-6E03-28064CE4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478" y="3144528"/>
            <a:ext cx="2247853" cy="312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DD209-A80C-B308-AB47-AEFA5E59A2D2}"/>
              </a:ext>
            </a:extLst>
          </p:cNvPr>
          <p:cNvSpPr txBox="1"/>
          <p:nvPr/>
        </p:nvSpPr>
        <p:spPr>
          <a:xfrm rot="5400000">
            <a:off x="9385944" y="6116078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CDE8AE-1345-11B3-31A8-252369E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F2A7-E1C6-C0B9-D6C7-0A18E9F5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A1AE-4F48-4B40-E583-580DB079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and density plots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C6CA8C-D413-B96C-D0CA-743B641E53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95E93-1002-03A0-F478-74DA5AA3A05E}"/>
              </a:ext>
            </a:extLst>
          </p:cNvPr>
          <p:cNvSpPr txBox="1"/>
          <p:nvPr/>
        </p:nvSpPr>
        <p:spPr>
          <a:xfrm>
            <a:off x="723240" y="1165086"/>
            <a:ext cx="1009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example fields, such as electric potential of a dipole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51E29-4AAD-0C79-6526-A8155C98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4" y="2330171"/>
            <a:ext cx="3751370" cy="2976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E17C9B-614A-42A8-0A4A-BC875E1D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95" y="2384846"/>
            <a:ext cx="3751371" cy="286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3B79A-2860-DF45-4EC8-7347EF597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8" y="2357286"/>
            <a:ext cx="3471385" cy="29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4" y="1288099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Errors and accuracy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  <a:hlinkClick r:id="rId2"/>
              </a:rPr>
              <a:t>Chapter 4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1.1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</p:spTree>
    <p:extLst>
      <p:ext uri="{BB962C8B-B14F-4D97-AF65-F5344CB8AC3E}">
        <p14:creationId xmlns:p14="http://schemas.microsoft.com/office/powerpoint/2010/main" val="319388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  <a:endParaRPr lang="uk-UA" dirty="0"/>
          </a:p>
        </p:txBody>
      </p:sp>
      <p:pic>
        <p:nvPicPr>
          <p:cNvPr id="17410" name="Picture 2" descr="Signed extension for +5">
            <a:extLst>
              <a:ext uri="{FF2B5EF4-FFF2-40B4-BE49-F238E27FC236}">
                <a16:creationId xmlns:a16="http://schemas.microsoft.com/office/drawing/2014/main" id="{74CDF436-BA0E-8431-DD4D-DF17457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67" y="1922574"/>
            <a:ext cx="2642587" cy="11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igned extension for -5">
            <a:extLst>
              <a:ext uri="{FF2B5EF4-FFF2-40B4-BE49-F238E27FC236}">
                <a16:creationId xmlns:a16="http://schemas.microsoft.com/office/drawing/2014/main" id="{8BB4E21F-3841-1177-4FCF-B157F4B5D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/>
        </p:blipFill>
        <p:spPr bwMode="auto">
          <a:xfrm>
            <a:off x="7188162" y="2125021"/>
            <a:ext cx="2565438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39" y="1165086"/>
            <a:ext cx="9514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Numbers on a computer are represented by bits – the sequences of 0s and 1s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E4582-7C07-EE45-A580-33A1C232308A}"/>
              </a:ext>
            </a:extLst>
          </p:cNvPr>
          <p:cNvSpPr txBox="1"/>
          <p:nvPr/>
        </p:nvSpPr>
        <p:spPr>
          <a:xfrm>
            <a:off x="723239" y="3680086"/>
            <a:ext cx="8502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Most typical native formats: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32-bit integer, range −2,147,483,647 (-2</a:t>
            </a:r>
            <a:r>
              <a:rPr lang="en-US" sz="2200" baseline="30000" dirty="0"/>
              <a:t>31</a:t>
            </a:r>
            <a:r>
              <a:rPr lang="en-US" sz="2200" dirty="0"/>
              <a:t>) to +2,147,483,647 (2</a:t>
            </a:r>
            <a:r>
              <a:rPr lang="en-US" sz="2200" baseline="30000" dirty="0"/>
              <a:t>31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64-bit integer, range ~ −10</a:t>
            </a:r>
            <a:r>
              <a:rPr lang="en-US" sz="2200" baseline="30000" dirty="0"/>
              <a:t>18</a:t>
            </a:r>
            <a:r>
              <a:rPr lang="en-US" sz="2200" dirty="0"/>
              <a:t> (-2</a:t>
            </a:r>
            <a:r>
              <a:rPr lang="en-US" sz="2200" baseline="30000" dirty="0"/>
              <a:t>63</a:t>
            </a:r>
            <a:r>
              <a:rPr lang="en-US" sz="2200" dirty="0"/>
              <a:t>) to +10</a:t>
            </a:r>
            <a:r>
              <a:rPr lang="en-US" sz="2200" baseline="30000" dirty="0"/>
              <a:t>18</a:t>
            </a:r>
            <a:r>
              <a:rPr lang="en-US" sz="2200" dirty="0"/>
              <a:t> (2</a:t>
            </a:r>
            <a:r>
              <a:rPr lang="en-US" sz="2200" baseline="30000" dirty="0"/>
              <a:t>63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FDF0-A432-7EA3-6FD8-D59AF4B54E67}"/>
              </a:ext>
            </a:extLst>
          </p:cNvPr>
          <p:cNvSpPr txBox="1"/>
          <p:nvPr/>
        </p:nvSpPr>
        <p:spPr>
          <a:xfrm>
            <a:off x="723239" y="5262027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Python supports natively larger numbers but calculations can become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B7B57-6D4C-E331-FA09-9317C65A8CF3}"/>
              </a:ext>
            </a:extLst>
          </p:cNvPr>
          <p:cNvSpPr txBox="1"/>
          <p:nvPr/>
        </p:nvSpPr>
        <p:spPr>
          <a:xfrm>
            <a:off x="723239" y="5858834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C++ it is important to avoid under/over-flow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2C38B5-0C61-CAC1-29A6-4BA74D9E1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059AA-BF2C-9CD7-6EC6-5354EE6070C0}"/>
                  </a:ext>
                </a:extLst>
              </p:cNvPr>
              <p:cNvSpPr txBox="1"/>
              <p:nvPr/>
            </p:nvSpPr>
            <p:spPr>
              <a:xfrm>
                <a:off x="1234473" y="3167360"/>
                <a:ext cx="344966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059AA-BF2C-9CD7-6EC6-5354EE607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73" y="3167360"/>
                <a:ext cx="344966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D0E5EE-D576-4F55-B7D5-443B519091DD}"/>
              </a:ext>
            </a:extLst>
          </p:cNvPr>
          <p:cNvCxnSpPr>
            <a:cxnSpLocks/>
          </p:cNvCxnSpPr>
          <p:nvPr/>
        </p:nvCxnSpPr>
        <p:spPr>
          <a:xfrm>
            <a:off x="2889447" y="1998097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62E85-85BB-ABA1-66C9-5F0FAB681ACB}"/>
              </a:ext>
            </a:extLst>
          </p:cNvPr>
          <p:cNvCxnSpPr>
            <a:cxnSpLocks/>
          </p:cNvCxnSpPr>
          <p:nvPr/>
        </p:nvCxnSpPr>
        <p:spPr>
          <a:xfrm>
            <a:off x="2922102" y="2389982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F0DFD-8FF9-8AE8-E4E9-3ECF218C8B84}"/>
              </a:ext>
            </a:extLst>
          </p:cNvPr>
          <p:cNvCxnSpPr>
            <a:cxnSpLocks/>
          </p:cNvCxnSpPr>
          <p:nvPr/>
        </p:nvCxnSpPr>
        <p:spPr>
          <a:xfrm>
            <a:off x="2878561" y="2727440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D7B5B-CEB1-1B09-F077-49682A2D5F82}"/>
              </a:ext>
            </a:extLst>
          </p:cNvPr>
          <p:cNvCxnSpPr>
            <a:cxnSpLocks/>
          </p:cNvCxnSpPr>
          <p:nvPr/>
        </p:nvCxnSpPr>
        <p:spPr>
          <a:xfrm>
            <a:off x="8582675" y="2135907"/>
            <a:ext cx="0" cy="203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3FB7B-631A-1FBB-4825-F1202AE1CEA9}"/>
              </a:ext>
            </a:extLst>
          </p:cNvPr>
          <p:cNvCxnSpPr>
            <a:cxnSpLocks/>
          </p:cNvCxnSpPr>
          <p:nvPr/>
        </p:nvCxnSpPr>
        <p:spPr>
          <a:xfrm>
            <a:off x="8470881" y="2582222"/>
            <a:ext cx="0" cy="203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5F5101-CDF2-182F-4D41-71498F2FF51A}"/>
              </a:ext>
            </a:extLst>
          </p:cNvPr>
          <p:cNvSpPr txBox="1"/>
          <p:nvPr/>
        </p:nvSpPr>
        <p:spPr>
          <a:xfrm>
            <a:off x="2353865" y="164456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D8118-CA61-CD74-5E03-53BD8C456B7A}"/>
              </a:ext>
            </a:extLst>
          </p:cNvPr>
          <p:cNvSpPr txBox="1"/>
          <p:nvPr/>
        </p:nvSpPr>
        <p:spPr>
          <a:xfrm>
            <a:off x="2922102" y="164456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08FF"/>
                </a:solidFill>
              </a:rPr>
              <a:t>digits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02D70-D3FE-5181-C179-E1632227ED6B}"/>
              </a:ext>
            </a:extLst>
          </p:cNvPr>
          <p:cNvSpPr txBox="1"/>
          <p:nvPr/>
        </p:nvSpPr>
        <p:spPr>
          <a:xfrm>
            <a:off x="8053780" y="176353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9C7A4-53BD-DC1D-B27B-E235B5CCCDA0}"/>
              </a:ext>
            </a:extLst>
          </p:cNvPr>
          <p:cNvSpPr txBox="1"/>
          <p:nvPr/>
        </p:nvSpPr>
        <p:spPr>
          <a:xfrm>
            <a:off x="8567587" y="176354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08FF"/>
                </a:solidFill>
              </a:rPr>
              <a:t>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8308D-872C-9C5F-E02A-BA6811D511B7}"/>
                  </a:ext>
                </a:extLst>
              </p:cNvPr>
              <p:cNvSpPr txBox="1"/>
              <p:nvPr/>
            </p:nvSpPr>
            <p:spPr>
              <a:xfrm>
                <a:off x="6897258" y="3176961"/>
                <a:ext cx="334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8308D-872C-9C5F-E02A-BA6811D5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58" y="3176961"/>
                <a:ext cx="3340658" cy="369332"/>
              </a:xfrm>
              <a:prstGeom prst="rect">
                <a:avLst/>
              </a:prstGeom>
              <a:blipFill>
                <a:blip r:embed="rId6"/>
                <a:stretch>
                  <a:fillRect t="-6667" r="-7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D118FC-D6F9-D824-E135-104BD549DE90}"/>
              </a:ext>
            </a:extLst>
          </p:cNvPr>
          <p:cNvCxnSpPr>
            <a:cxnSpLocks/>
          </p:cNvCxnSpPr>
          <p:nvPr/>
        </p:nvCxnSpPr>
        <p:spPr>
          <a:xfrm flipH="1">
            <a:off x="2231571" y="2168565"/>
            <a:ext cx="555172" cy="100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ECA35C-A876-921D-F835-65E1513D1CD2}"/>
              </a:ext>
            </a:extLst>
          </p:cNvPr>
          <p:cNvCxnSpPr>
            <a:cxnSpLocks/>
          </p:cNvCxnSpPr>
          <p:nvPr/>
        </p:nvCxnSpPr>
        <p:spPr>
          <a:xfrm flipH="1">
            <a:off x="2231571" y="2461933"/>
            <a:ext cx="555172" cy="7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DA9990-6863-B563-CE05-8085D0E47B33}"/>
              </a:ext>
            </a:extLst>
          </p:cNvPr>
          <p:cNvCxnSpPr>
            <a:cxnSpLocks/>
          </p:cNvCxnSpPr>
          <p:nvPr/>
        </p:nvCxnSpPr>
        <p:spPr>
          <a:xfrm flipH="1">
            <a:off x="2231571" y="2836471"/>
            <a:ext cx="478972" cy="33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E00A4C-D43E-372E-E4F3-2379FC4FF566}"/>
              </a:ext>
            </a:extLst>
          </p:cNvPr>
          <p:cNvCxnSpPr>
            <a:cxnSpLocks/>
          </p:cNvCxnSpPr>
          <p:nvPr/>
        </p:nvCxnSpPr>
        <p:spPr>
          <a:xfrm flipH="1">
            <a:off x="7752662" y="2268013"/>
            <a:ext cx="640224" cy="97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59D68-653A-146B-8F60-EACF748183C4}"/>
              </a:ext>
            </a:extLst>
          </p:cNvPr>
          <p:cNvCxnSpPr>
            <a:cxnSpLocks/>
          </p:cNvCxnSpPr>
          <p:nvPr/>
        </p:nvCxnSpPr>
        <p:spPr>
          <a:xfrm flipH="1">
            <a:off x="7752662" y="2746074"/>
            <a:ext cx="564024" cy="4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0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  <a:endParaRPr lang="uk-UA" dirty="0"/>
          </a:p>
        </p:txBody>
      </p:sp>
      <p:pic>
        <p:nvPicPr>
          <p:cNvPr id="17410" name="Picture 2" descr="Signed extension for +5">
            <a:extLst>
              <a:ext uri="{FF2B5EF4-FFF2-40B4-BE49-F238E27FC236}">
                <a16:creationId xmlns:a16="http://schemas.microsoft.com/office/drawing/2014/main" id="{74CDF436-BA0E-8431-DD4D-DF17457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55" y="2341021"/>
            <a:ext cx="2529669" cy="1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igned extension for -5">
            <a:extLst>
              <a:ext uri="{FF2B5EF4-FFF2-40B4-BE49-F238E27FC236}">
                <a16:creationId xmlns:a16="http://schemas.microsoft.com/office/drawing/2014/main" id="{8BB4E21F-3841-1177-4FCF-B157F4B5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41" y="2477499"/>
            <a:ext cx="2926457" cy="8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5977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Numbers on a computer are represented by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E4582-7C07-EE45-A580-33A1C232308A}"/>
              </a:ext>
            </a:extLst>
          </p:cNvPr>
          <p:cNvSpPr txBox="1"/>
          <p:nvPr/>
        </p:nvSpPr>
        <p:spPr>
          <a:xfrm>
            <a:off x="723239" y="3680086"/>
            <a:ext cx="8502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Most typical native formats: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32-bit integer, range −2,147,483,647 (-2</a:t>
            </a:r>
            <a:r>
              <a:rPr lang="en-US" sz="2200" baseline="30000" dirty="0"/>
              <a:t>31</a:t>
            </a:r>
            <a:r>
              <a:rPr lang="en-US" sz="2200" dirty="0"/>
              <a:t>) to +2,147,483,647 (2</a:t>
            </a:r>
            <a:r>
              <a:rPr lang="en-US" sz="2200" baseline="30000" dirty="0"/>
              <a:t>31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64-bit integer, range ~ −10</a:t>
            </a:r>
            <a:r>
              <a:rPr lang="en-US" sz="2200" baseline="30000" dirty="0"/>
              <a:t>18</a:t>
            </a:r>
            <a:r>
              <a:rPr lang="en-US" sz="2200" dirty="0"/>
              <a:t> (-2</a:t>
            </a:r>
            <a:r>
              <a:rPr lang="en-US" sz="2200" baseline="30000" dirty="0"/>
              <a:t>63</a:t>
            </a:r>
            <a:r>
              <a:rPr lang="en-US" sz="2200" dirty="0"/>
              <a:t>) to +10</a:t>
            </a:r>
            <a:r>
              <a:rPr lang="en-US" sz="2200" baseline="30000" dirty="0"/>
              <a:t>18</a:t>
            </a:r>
            <a:r>
              <a:rPr lang="en-US" sz="2200" dirty="0"/>
              <a:t> (2</a:t>
            </a:r>
            <a:r>
              <a:rPr lang="en-US" sz="2200" baseline="30000" dirty="0"/>
              <a:t>63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FDF0-A432-7EA3-6FD8-D59AF4B54E67}"/>
              </a:ext>
            </a:extLst>
          </p:cNvPr>
          <p:cNvSpPr txBox="1"/>
          <p:nvPr/>
        </p:nvSpPr>
        <p:spPr>
          <a:xfrm>
            <a:off x="723239" y="5262027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Python supports natively larger numbers but calculations can become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B7B57-6D4C-E331-FA09-9317C65A8CF3}"/>
              </a:ext>
            </a:extLst>
          </p:cNvPr>
          <p:cNvSpPr txBox="1"/>
          <p:nvPr/>
        </p:nvSpPr>
        <p:spPr>
          <a:xfrm>
            <a:off x="723239" y="5858834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C++ it is important to avoid under/overflow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2C38B5-0C61-CAC1-29A6-4BA74D9E1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C11B-F782-8341-3E23-B97465335FC9}"/>
              </a:ext>
            </a:extLst>
          </p:cNvPr>
          <p:cNvSpPr txBox="1"/>
          <p:nvPr/>
        </p:nvSpPr>
        <p:spPr>
          <a:xfrm>
            <a:off x="723240" y="1667259"/>
            <a:ext cx="5977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Consider </a:t>
            </a:r>
            <a:r>
              <a:rPr lang="en-US" sz="2200" b="1" dirty="0"/>
              <a:t>integers</a:t>
            </a:r>
          </a:p>
        </p:txBody>
      </p:sp>
    </p:spTree>
    <p:extLst>
      <p:ext uri="{BB962C8B-B14F-4D97-AF65-F5344CB8AC3E}">
        <p14:creationId xmlns:p14="http://schemas.microsoft.com/office/powerpoint/2010/main" val="2628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79C1E-4696-CB5B-7B88-D54B922F753E}"/>
              </a:ext>
            </a:extLst>
          </p:cNvPr>
          <p:cNvSpPr txBox="1"/>
          <p:nvPr/>
        </p:nvSpPr>
        <p:spPr>
          <a:xfrm>
            <a:off x="370561" y="1761001"/>
            <a:ext cx="98837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Apart from Teams, course materials will be maintained and updated on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GitHub*</a:t>
            </a: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42FC2ED-EC66-9A1D-8797-564992A1AFC2}"/>
              </a:ext>
            </a:extLst>
          </p:cNvPr>
          <p:cNvSpPr txBox="1"/>
          <p:nvPr/>
        </p:nvSpPr>
        <p:spPr>
          <a:xfrm>
            <a:off x="370561" y="2191888"/>
            <a:ext cx="10308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2"/>
              </a:rPr>
              <a:t>https://github.com/vlvovch/PHYS6350-ComputationalPhysics/tree/spring2025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C671D-40B4-4A9E-DB06-2A9A3C28024E}"/>
              </a:ext>
            </a:extLst>
          </p:cNvPr>
          <p:cNvSpPr txBox="1"/>
          <p:nvPr/>
        </p:nvSpPr>
        <p:spPr>
          <a:xfrm>
            <a:off x="370561" y="1247600"/>
            <a:ext cx="96444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All course material will be available on Teams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E62EF-4CE0-FB3A-55CD-64292C4E3731}"/>
              </a:ext>
            </a:extLst>
          </p:cNvPr>
          <p:cNvSpPr txBox="1"/>
          <p:nvPr/>
        </p:nvSpPr>
        <p:spPr>
          <a:xfrm>
            <a:off x="370541" y="6282625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*Apart from homework and exams</a:t>
            </a:r>
          </a:p>
        </p:txBody>
      </p:sp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92452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Floating-point,</a:t>
            </a:r>
            <a:r>
              <a:rPr lang="en-US" sz="2200" dirty="0"/>
              <a:t> or real, numbers are represented by a bit sequence as well,</a:t>
            </a:r>
          </a:p>
          <a:p>
            <a:r>
              <a:rPr lang="en-US" sz="2200" dirty="0"/>
              <a:t>which are separated into: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Sign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Exponent 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808FF"/>
                </a:solidFill>
              </a:rPr>
              <a:t>Mantissa M</a:t>
            </a:r>
            <a:r>
              <a:rPr lang="en-US" sz="2200" dirty="0"/>
              <a:t> (significant digits)</a:t>
            </a:r>
          </a:p>
        </p:txBody>
      </p:sp>
      <p:pic>
        <p:nvPicPr>
          <p:cNvPr id="18434" name="Picture 2" descr="IEEE Standard 754 Floating Point Numbers - GeeksforGeeks">
            <a:extLst>
              <a:ext uri="{FF2B5EF4-FFF2-40B4-BE49-F238E27FC236}">
                <a16:creationId xmlns:a16="http://schemas.microsoft.com/office/drawing/2014/main" id="{EEC24E3E-DFDB-157B-CDAD-30321C79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1636856"/>
            <a:ext cx="5753452" cy="14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3115C-B523-FEF6-3EC1-FAC0060DED87}"/>
              </a:ext>
            </a:extLst>
          </p:cNvPr>
          <p:cNvSpPr txBox="1"/>
          <p:nvPr/>
        </p:nvSpPr>
        <p:spPr>
          <a:xfrm>
            <a:off x="723240" y="3764526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consequence: </a:t>
            </a:r>
            <a:r>
              <a:rPr lang="en-US" sz="2200" dirty="0"/>
              <a:t>Floating-point numbers are </a:t>
            </a:r>
            <a:r>
              <a:rPr lang="en-US" sz="2200" b="1" dirty="0"/>
              <a:t>not exact!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0A50B-1682-BC39-71ED-5F387D93716D}"/>
              </a:ext>
            </a:extLst>
          </p:cNvPr>
          <p:cNvSpPr txBox="1"/>
          <p:nvPr/>
        </p:nvSpPr>
        <p:spPr>
          <a:xfrm>
            <a:off x="723240" y="4297475"/>
            <a:ext cx="972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example, with 52 bits in mantissa one can store </a:t>
            </a:r>
            <a:r>
              <a:rPr lang="en-US" sz="2200" b="1" dirty="0"/>
              <a:t>about 16 decimal digits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AEC4-6BF9-E473-4378-EF18B4986B8B}"/>
              </a:ext>
            </a:extLst>
          </p:cNvPr>
          <p:cNvSpPr txBox="1"/>
          <p:nvPr/>
        </p:nvSpPr>
        <p:spPr>
          <a:xfrm>
            <a:off x="723240" y="6206640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Range: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A2F814-DE6E-EA52-B5E8-4BD9DDA1F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8A317-ACDC-91BA-7748-E5AAA5B9D564}"/>
              </a:ext>
            </a:extLst>
          </p:cNvPr>
          <p:cNvSpPr txBox="1"/>
          <p:nvPr/>
        </p:nvSpPr>
        <p:spPr>
          <a:xfrm>
            <a:off x="723239" y="5775753"/>
            <a:ext cx="2589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Significant digits: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35197-8F3F-D298-CE52-270AE88D9B91}"/>
              </a:ext>
            </a:extLst>
          </p:cNvPr>
          <p:cNvSpPr txBox="1"/>
          <p:nvPr/>
        </p:nvSpPr>
        <p:spPr>
          <a:xfrm>
            <a:off x="4197246" y="499172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float (single precision)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8594E-1B10-DC23-3BF1-93EBC0C796B3}"/>
              </a:ext>
            </a:extLst>
          </p:cNvPr>
          <p:cNvSpPr txBox="1"/>
          <p:nvPr/>
        </p:nvSpPr>
        <p:spPr>
          <a:xfrm>
            <a:off x="8417717" y="5013051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64-bit float (double precision)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311FA-6B3F-CB09-5C30-E6109322105A}"/>
              </a:ext>
            </a:extLst>
          </p:cNvPr>
          <p:cNvSpPr txBox="1"/>
          <p:nvPr/>
        </p:nvSpPr>
        <p:spPr>
          <a:xfrm>
            <a:off x="723239" y="5382383"/>
            <a:ext cx="3051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Bits:</a:t>
            </a:r>
            <a:r>
              <a:rPr lang="en-US" sz="1600" dirty="0"/>
              <a:t> (sign-exponent-mantissa)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56A75-4CE2-9E71-9B6F-9B43117A30D6}"/>
              </a:ext>
            </a:extLst>
          </p:cNvPr>
          <p:cNvSpPr txBox="1"/>
          <p:nvPr/>
        </p:nvSpPr>
        <p:spPr>
          <a:xfrm>
            <a:off x="8753093" y="6191490"/>
            <a:ext cx="194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~ -10</a:t>
            </a:r>
            <a:r>
              <a:rPr lang="en-US" sz="1800" baseline="30000" dirty="0"/>
              <a:t>308</a:t>
            </a:r>
            <a:r>
              <a:rPr lang="en-US" sz="1800" dirty="0"/>
              <a:t> to 10</a:t>
            </a:r>
            <a:r>
              <a:rPr lang="en-US" sz="1800" baseline="30000" dirty="0"/>
              <a:t>308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4E85B-7925-2FAE-EB9F-67450BA7906C}"/>
              </a:ext>
            </a:extLst>
          </p:cNvPr>
          <p:cNvSpPr txBox="1"/>
          <p:nvPr/>
        </p:nvSpPr>
        <p:spPr>
          <a:xfrm>
            <a:off x="5185582" y="5413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1-8-23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7EEEC-5EE4-385F-BF1B-D6CAB214C44F}"/>
              </a:ext>
            </a:extLst>
          </p:cNvPr>
          <p:cNvSpPr txBox="1"/>
          <p:nvPr/>
        </p:nvSpPr>
        <p:spPr>
          <a:xfrm>
            <a:off x="9217936" y="54163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1-11-52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AA771-BD97-4B08-87A4-E73A28989EDA}"/>
              </a:ext>
            </a:extLst>
          </p:cNvPr>
          <p:cNvSpPr txBox="1"/>
          <p:nvPr/>
        </p:nvSpPr>
        <p:spPr>
          <a:xfrm>
            <a:off x="4707165" y="6175862"/>
            <a:ext cx="194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~ -10</a:t>
            </a:r>
            <a:r>
              <a:rPr lang="en-US" sz="1800" baseline="30000" dirty="0"/>
              <a:t>38</a:t>
            </a:r>
            <a:r>
              <a:rPr lang="en-US" sz="1800" dirty="0"/>
              <a:t> to 10</a:t>
            </a:r>
            <a:r>
              <a:rPr lang="en-US" sz="1800" baseline="30000" dirty="0"/>
              <a:t>38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759AB-6B31-AB6E-A042-D6D9BC1640E5}"/>
              </a:ext>
            </a:extLst>
          </p:cNvPr>
          <p:cNvSpPr txBox="1"/>
          <p:nvPr/>
        </p:nvSpPr>
        <p:spPr>
          <a:xfrm>
            <a:off x="4766310" y="577575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~7 decimal digits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6CF92-5BD0-8A68-A04A-4CB4FE631A96}"/>
              </a:ext>
            </a:extLst>
          </p:cNvPr>
          <p:cNvSpPr txBox="1"/>
          <p:nvPr/>
        </p:nvSpPr>
        <p:spPr>
          <a:xfrm>
            <a:off x="8695072" y="577882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~16 decimal digits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541A72-BC73-1C24-223C-DF8D56CC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5261" y="3133089"/>
            <a:ext cx="2234293" cy="25534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1D192DD-92EA-B234-2C47-531E31106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9365" y="3322263"/>
            <a:ext cx="3113936" cy="2350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BA4D9C-E193-333C-4BD1-63CE1C288F25}"/>
              </a:ext>
            </a:extLst>
          </p:cNvPr>
          <p:cNvSpPr txBox="1"/>
          <p:nvPr/>
        </p:nvSpPr>
        <p:spPr>
          <a:xfrm>
            <a:off x="5695405" y="32448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44490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888C0-FBA6-3448-3CEF-D13EE25188AD}"/>
              </a:ext>
            </a:extLst>
          </p:cNvPr>
          <p:cNvSpPr txBox="1"/>
          <p:nvPr/>
        </p:nvSpPr>
        <p:spPr>
          <a:xfrm>
            <a:off x="798392" y="1373876"/>
            <a:ext cx="3036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you write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ADA5D4-3D7E-FDBF-0035-E1A62A4D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163" y="1988878"/>
            <a:ext cx="951292" cy="253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510C7-96F2-C31C-7A9F-3F530CE241B5}"/>
              </a:ext>
            </a:extLst>
          </p:cNvPr>
          <p:cNvSpPr txBox="1"/>
          <p:nvPr/>
        </p:nvSpPr>
        <p:spPr>
          <a:xfrm>
            <a:off x="798392" y="2690111"/>
            <a:ext cx="2268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it means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739B125-3CDF-5092-C1CB-191CD8E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6354" y="3456370"/>
            <a:ext cx="4357796" cy="359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AF032-9C41-1FC1-0F7B-20AE6DA31BB8}"/>
              </a:ext>
            </a:extLst>
          </p:cNvPr>
          <p:cNvSpPr txBox="1"/>
          <p:nvPr/>
        </p:nvSpPr>
        <p:spPr>
          <a:xfrm>
            <a:off x="8104496" y="3456370"/>
            <a:ext cx="272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 64-bit float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391F25-C5A5-9215-16F0-95BF8D652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7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567459" y="4007893"/>
            <a:ext cx="32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do instead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9D73D-231F-26F9-4657-C8B84ACB2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16" y="4561685"/>
            <a:ext cx="4515241" cy="182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6EB84-6CF2-6294-150A-8BD6F7619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54980"/>
            <a:ext cx="4332574" cy="60333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accumulation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6062956" y="1458494"/>
            <a:ext cx="405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unavoidable round-off error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9980D4-10E7-85E3-2F99-70FF295D6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924" y="1458494"/>
            <a:ext cx="4357796" cy="359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326C8-1A9B-17CA-09B2-2F0F009D0141}"/>
              </a:ext>
            </a:extLst>
          </p:cNvPr>
          <p:cNvSpPr txBox="1"/>
          <p:nvPr/>
        </p:nvSpPr>
        <p:spPr>
          <a:xfrm>
            <a:off x="1099924" y="2652673"/>
            <a:ext cx="735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Errors also accumulate through arithmetic operations, e.g.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A1F0DC7-D77C-2CC7-CEF3-746F809D9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7030" y="3609875"/>
            <a:ext cx="1021379" cy="708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/>
              <p:nvPr/>
            </p:nvSpPr>
            <p:spPr>
              <a:xfrm>
                <a:off x="1103283" y="4568509"/>
                <a:ext cx="8745255" cy="133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correlated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some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can become “large” even in a single operation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83" y="4568509"/>
                <a:ext cx="8745255" cy="1331134"/>
              </a:xfrm>
              <a:prstGeom prst="rect">
                <a:avLst/>
              </a:prstGeom>
              <a:blipFill>
                <a:blip r:embed="rId7"/>
                <a:stretch>
                  <a:fillRect l="-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DF13EF-A248-6735-4B24-D52A6BDD3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0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65C3-1FEA-2F42-FE3F-6BF63175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AA9-F222-83B8-0F07-5745F239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large numbers with a small difference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D16AF-98CC-68DA-FB82-C04D7C0F5868}"/>
                  </a:ext>
                </a:extLst>
              </p:cNvPr>
              <p:cNvSpPr txBox="1"/>
              <p:nvPr/>
            </p:nvSpPr>
            <p:spPr>
              <a:xfrm>
                <a:off x="896997" y="1319015"/>
                <a:ext cx="5071412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us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D16AF-98CC-68DA-FB82-C04D7C0F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7" y="1319015"/>
                <a:ext cx="5071412" cy="497637"/>
              </a:xfrm>
              <a:prstGeom prst="rect">
                <a:avLst/>
              </a:prstGeom>
              <a:blipFill>
                <a:blip r:embed="rId3"/>
                <a:stretch>
                  <a:fillRect l="-200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1A520B-25FB-258D-C451-B037621B1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A07E-870C-2FF3-B955-0D006473B682}"/>
              </a:ext>
            </a:extLst>
          </p:cNvPr>
          <p:cNvSpPr txBox="1"/>
          <p:nvPr/>
        </p:nvSpPr>
        <p:spPr>
          <a:xfrm>
            <a:off x="896996" y="2097372"/>
            <a:ext cx="313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Symbolically,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4BAAD-DB86-A47E-FEEB-6D239F2C9733}"/>
                  </a:ext>
                </a:extLst>
              </p:cNvPr>
              <p:cNvSpPr txBox="1"/>
              <p:nvPr/>
            </p:nvSpPr>
            <p:spPr>
              <a:xfrm>
                <a:off x="3837481" y="2061400"/>
                <a:ext cx="5071412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=1.414</m:t>
                    </m:r>
                  </m:oMath>
                </a14:m>
                <a:r>
                  <a:rPr lang="en-US" sz="2400" dirty="0"/>
                  <a:t>21356237…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4BAAD-DB86-A47E-FEEB-6D239F2C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81" y="2061400"/>
                <a:ext cx="5071412" cy="497637"/>
              </a:xfrm>
              <a:prstGeom prst="rect">
                <a:avLst/>
              </a:prstGeom>
              <a:blipFill>
                <a:blip r:embed="rId4"/>
                <a:stretch>
                  <a:fillRect l="-500" t="-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C4B86-8241-C261-E6BA-821F50D132C2}"/>
                  </a:ext>
                </a:extLst>
              </p:cNvPr>
              <p:cNvSpPr txBox="1"/>
              <p:nvPr/>
            </p:nvSpPr>
            <p:spPr>
              <a:xfrm>
                <a:off x="896996" y="2833046"/>
                <a:ext cx="9782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us test this relation on a computer for a very small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C4B86-8241-C261-E6BA-821F50D1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6" y="2833046"/>
                <a:ext cx="9782334" cy="461665"/>
              </a:xfrm>
              <a:prstGeom prst="rect">
                <a:avLst/>
              </a:prstGeom>
              <a:blipFill>
                <a:blip r:embed="rId5"/>
                <a:stretch>
                  <a:fillRect l="-103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DD7783A-E430-B180-AEA6-7463655B6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33" y="3429000"/>
            <a:ext cx="5670164" cy="224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01F1E5-F69C-6FEB-0F58-3EAFEB28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903" y="4017073"/>
            <a:ext cx="5201692" cy="784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AF4E-FC9A-FC11-41D4-FC50F3BA5629}"/>
              </a:ext>
            </a:extLst>
          </p:cNvPr>
          <p:cNvSpPr txBox="1"/>
          <p:nvPr/>
        </p:nvSpPr>
        <p:spPr>
          <a:xfrm>
            <a:off x="7269662" y="4801890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Catastrophic loss of precision!</a:t>
            </a:r>
          </a:p>
          <a:p>
            <a:r>
              <a:rPr lang="en-US" i="1" dirty="0"/>
              <a:t>What happened?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CFC99-D23C-8735-03B0-CC027FC9B71E}"/>
              </a:ext>
            </a:extLst>
          </p:cNvPr>
          <p:cNvSpPr txBox="1"/>
          <p:nvPr/>
        </p:nvSpPr>
        <p:spPr>
          <a:xfrm>
            <a:off x="6840707" y="5796689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 = </a:t>
            </a:r>
            <a:r>
              <a:rPr lang="en-US" b="0" i="0" dirty="0">
                <a:solidFill>
                  <a:srgbClr val="0808FF"/>
                </a:solidFill>
                <a:effectLst/>
                <a:latin typeface="+mj-lt"/>
              </a:rPr>
              <a:t>1.000000000000014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142135623730951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…</a:t>
            </a:r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881DB-F7AA-A5DA-E70E-0F02EBB5EC37}"/>
              </a:ext>
            </a:extLst>
          </p:cNvPr>
          <p:cNvSpPr txBox="1"/>
          <p:nvPr/>
        </p:nvSpPr>
        <p:spPr>
          <a:xfrm>
            <a:off x="6840707" y="6073271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 = </a:t>
            </a:r>
            <a:r>
              <a:rPr lang="en-US" b="0" i="0" dirty="0">
                <a:solidFill>
                  <a:srgbClr val="0808FF"/>
                </a:solidFill>
                <a:effectLst/>
                <a:latin typeface="+mj-lt"/>
              </a:rPr>
              <a:t>1.000000000000000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000000000000000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45F2B-3EEC-3328-F5AC-7649CD364992}"/>
              </a:ext>
            </a:extLst>
          </p:cNvPr>
          <p:cNvSpPr txBox="1"/>
          <p:nvPr/>
        </p:nvSpPr>
        <p:spPr>
          <a:xfrm>
            <a:off x="7494143" y="549284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significant digits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4F958-5BA9-8180-DA99-258DA6EA6CCB}"/>
              </a:ext>
            </a:extLst>
          </p:cNvPr>
          <p:cNvSpPr txBox="1"/>
          <p:nvPr/>
        </p:nvSpPr>
        <p:spPr>
          <a:xfrm>
            <a:off x="9376995" y="549284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these do not fit</a:t>
            </a:r>
          </a:p>
        </p:txBody>
      </p:sp>
    </p:spTree>
    <p:extLst>
      <p:ext uri="{BB962C8B-B14F-4D97-AF65-F5344CB8AC3E}">
        <p14:creationId xmlns:p14="http://schemas.microsoft.com/office/powerpoint/2010/main" val="34530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7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E002A-5C82-1B66-BAFB-3727F91BC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33" y="3429000"/>
            <a:ext cx="5670164" cy="224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FF45A-AF6B-2916-669E-8C0717EC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03" y="4017073"/>
            <a:ext cx="5201692" cy="784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4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A77CA-A98A-1086-A399-08CF3363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65E1-E874-72FE-0180-61CD83F6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  <a:endParaRPr lang="uk-U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FD8DB4-4086-A431-EF73-86A4B427D1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06FB73-0F95-3622-D54C-8F7DDCD4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067" y="1226118"/>
            <a:ext cx="2741865" cy="364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58F7D-29F5-A399-88D0-2CD4CD087D14}"/>
                  </a:ext>
                </a:extLst>
              </p:cNvPr>
              <p:cNvSpPr txBox="1"/>
              <p:nvPr/>
            </p:nvSpPr>
            <p:spPr>
              <a:xfrm>
                <a:off x="858636" y="3088581"/>
                <a:ext cx="7719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Let us calculate the roots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58F7D-29F5-A399-88D0-2CD4CD08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36" y="3088581"/>
                <a:ext cx="7719998" cy="461665"/>
              </a:xfrm>
              <a:prstGeom prst="rect">
                <a:avLst/>
              </a:prstGeom>
              <a:blipFill>
                <a:blip r:embed="rId5"/>
                <a:stretch>
                  <a:fillRect l="-114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778F793-2117-58D2-E843-1A74D4974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316" y="2173218"/>
            <a:ext cx="2807368" cy="862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B9F01-D10B-15E0-F3AB-4A40D4865D8A}"/>
              </a:ext>
            </a:extLst>
          </p:cNvPr>
          <p:cNvSpPr txBox="1"/>
          <p:nvPr/>
        </p:nvSpPr>
        <p:spPr>
          <a:xfrm>
            <a:off x="858636" y="193110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Symbolically, the roots are: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19C58-21A1-93BF-71A2-9361ADD8DDD7}"/>
              </a:ext>
            </a:extLst>
          </p:cNvPr>
          <p:cNvSpPr txBox="1"/>
          <p:nvPr/>
        </p:nvSpPr>
        <p:spPr>
          <a:xfrm>
            <a:off x="9756985" y="3088580"/>
            <a:ext cx="157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|ac|&lt;&lt;b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9ABD82-B270-EA76-5BF1-3238B72AB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36" y="3798943"/>
            <a:ext cx="4933393" cy="2320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4679A-17E5-DD84-0849-0B34A1EFE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449" y="3964043"/>
            <a:ext cx="3803587" cy="6134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F45218-AE98-6FEF-0C84-D357AB7E7068}"/>
              </a:ext>
            </a:extLst>
          </p:cNvPr>
          <p:cNvSpPr txBox="1"/>
          <p:nvPr/>
        </p:nvSpPr>
        <p:spPr>
          <a:xfrm>
            <a:off x="7315500" y="4789796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2</a:t>
            </a:r>
            <a:r>
              <a:rPr lang="en-US" sz="2200" i="1" dirty="0"/>
              <a:t> looks ok </a:t>
            </a:r>
            <a:r>
              <a:rPr lang="en-US" sz="2200" i="1" dirty="0">
                <a:solidFill>
                  <a:srgbClr val="FF0000"/>
                </a:solidFill>
              </a:rPr>
              <a:t>but x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seems off(?)</a:t>
            </a:r>
            <a:endParaRPr lang="en-US" sz="22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2C34D-FBFE-7D8A-430F-7B3A4C8DC511}"/>
              </a:ext>
            </a:extLst>
          </p:cNvPr>
          <p:cNvSpPr/>
          <p:nvPr/>
        </p:nvSpPr>
        <p:spPr>
          <a:xfrm>
            <a:off x="6250898" y="2173218"/>
            <a:ext cx="1216034" cy="490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3CF062-104D-65A4-847A-8DE98D95AAE7}"/>
              </a:ext>
            </a:extLst>
          </p:cNvPr>
          <p:cNvCxnSpPr/>
          <p:nvPr/>
        </p:nvCxnSpPr>
        <p:spPr>
          <a:xfrm flipV="1">
            <a:off x="7466932" y="2052159"/>
            <a:ext cx="687717" cy="2421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DE854-B5A4-52CE-3A0F-2EB2CCE90E9D}"/>
                  </a:ext>
                </a:extLst>
              </p:cNvPr>
              <p:cNvSpPr txBox="1"/>
              <p:nvPr/>
            </p:nvSpPr>
            <p:spPr>
              <a:xfrm>
                <a:off x="8148891" y="1801418"/>
                <a:ext cx="2922018" cy="405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r>
                  <a:rPr lang="en-US" dirty="0"/>
                  <a:t> is very close to </a:t>
                </a:r>
                <a:r>
                  <a:rPr lang="en-US" i="1" dirty="0"/>
                  <a:t>b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DE854-B5A4-52CE-3A0F-2EB2CCE9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891" y="1801418"/>
                <a:ext cx="2922018" cy="405496"/>
              </a:xfrm>
              <a:prstGeom prst="rect">
                <a:avLst/>
              </a:prstGeom>
              <a:blipFill>
                <a:blip r:embed="rId9"/>
                <a:stretch>
                  <a:fillRect r="-8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1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5" y="2234344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Data visualization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+mj-lt"/>
                <a:ea typeface="DejaVu Sans"/>
                <a:hlinkClick r:id="rId2"/>
              </a:rPr>
              <a:t>Chapter 3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  <a:hlinkClick r:id="rId3"/>
              </a:rPr>
              <a:t>Matplotlib documentation</a:t>
            </a:r>
            <a:endParaRPr lang="en-US" sz="2000" i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4EADB-A881-9B78-1CA7-E080024D30CF}"/>
              </a:ext>
            </a:extLst>
          </p:cNvPr>
          <p:cNvSpPr txBox="1"/>
          <p:nvPr/>
        </p:nvSpPr>
        <p:spPr>
          <a:xfrm>
            <a:off x="3594118" y="3429000"/>
            <a:ext cx="50037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Line plots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Contour/density plots (2D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F339-4A34-4E19-70CB-F8254DB0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C16E-B252-4714-8275-DFA2753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  <a:endParaRPr lang="uk-U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8066AD-A74D-1D5B-6794-E0AD279721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7D6887-98B4-3624-5461-5ACDB6337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067" y="1226118"/>
            <a:ext cx="2741865" cy="36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5E065-097E-9C00-E0AC-A1F5111AE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191" y="2336575"/>
            <a:ext cx="2807368" cy="862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80445-2637-7C97-22BA-8707228C9283}"/>
              </a:ext>
            </a:extLst>
          </p:cNvPr>
          <p:cNvSpPr txBox="1"/>
          <p:nvPr/>
        </p:nvSpPr>
        <p:spPr>
          <a:xfrm>
            <a:off x="719528" y="1911389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Standard 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EFB6C-7AF3-6811-81FD-F5382560A1C3}"/>
              </a:ext>
            </a:extLst>
          </p:cNvPr>
          <p:cNvSpPr txBox="1"/>
          <p:nvPr/>
        </p:nvSpPr>
        <p:spPr>
          <a:xfrm>
            <a:off x="6493372" y="1911389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Alternative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DFF1C-D81C-307E-DD7C-A2F91C013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830" y="2295435"/>
            <a:ext cx="2897625" cy="94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FD8EB-2E19-3CC6-A845-CF84A6D04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021" y="4171416"/>
            <a:ext cx="4460340" cy="142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37587-FC87-A7AD-859E-C2A97D2CC7C6}"/>
              </a:ext>
            </a:extLst>
          </p:cNvPr>
          <p:cNvSpPr txBox="1"/>
          <p:nvPr/>
        </p:nvSpPr>
        <p:spPr>
          <a:xfrm>
            <a:off x="719528" y="3600745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Using the alternative 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0610F-D77B-F927-182D-F82DCB79C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372" y="4122032"/>
            <a:ext cx="2792929" cy="607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BABB7-4232-F6F3-E5E4-E9543805276B}"/>
              </a:ext>
            </a:extLst>
          </p:cNvPr>
          <p:cNvSpPr txBox="1"/>
          <p:nvPr/>
        </p:nvSpPr>
        <p:spPr>
          <a:xfrm>
            <a:off x="6493372" y="4884463"/>
            <a:ext cx="3387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i="1" dirty="0"/>
              <a:t> is fixed </a:t>
            </a:r>
            <a:r>
              <a:rPr lang="en-US" sz="2200" i="1" dirty="0">
                <a:solidFill>
                  <a:srgbClr val="FF0000"/>
                </a:solidFill>
              </a:rPr>
              <a:t>but now x</a:t>
            </a:r>
            <a:r>
              <a:rPr lang="en-US" sz="2200" i="1" baseline="-25000" dirty="0">
                <a:solidFill>
                  <a:srgbClr val="FF0000"/>
                </a:solidFill>
              </a:rPr>
              <a:t>2</a:t>
            </a:r>
            <a:r>
              <a:rPr lang="en-US" sz="2200" i="1" dirty="0">
                <a:solidFill>
                  <a:srgbClr val="FF0000"/>
                </a:solidFill>
              </a:rPr>
              <a:t> is off</a:t>
            </a:r>
            <a:endParaRPr lang="en-US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EAFDF-72DE-2BCB-5965-54FFB752CBA9}"/>
              </a:ext>
            </a:extLst>
          </p:cNvPr>
          <p:cNvSpPr txBox="1"/>
          <p:nvPr/>
        </p:nvSpPr>
        <p:spPr>
          <a:xfrm>
            <a:off x="719861" y="5843335"/>
            <a:ext cx="10752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Solution: </a:t>
            </a:r>
            <a:r>
              <a:rPr lang="en-US" sz="2200" dirty="0"/>
              <a:t>Make a judicious choice between standard and alternative form for each root separately, such that subtraction of two similar number is avoided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71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situations</a:t>
            </a:r>
            <a:endParaRPr lang="uk-UA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4EA3D6-4691-64EB-C3F4-A939B20D7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9851" y="2289005"/>
            <a:ext cx="2774287" cy="582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ABBB1-4498-F698-CBA0-FCE8037F4EC9}"/>
              </a:ext>
            </a:extLst>
          </p:cNvPr>
          <p:cNvSpPr txBox="1"/>
          <p:nvPr/>
        </p:nvSpPr>
        <p:spPr>
          <a:xfrm>
            <a:off x="721147" y="3089199"/>
            <a:ext cx="41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Sometimes a small h is too small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5D2B321-461A-DC1D-F9E2-253EE16E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37" y="1436186"/>
            <a:ext cx="3653959" cy="28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96EF06-6F4D-2C7E-3970-79EF1BE62D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A0DAF-8E44-BBC6-CC11-CC9D89C5AFDC}"/>
              </a:ext>
            </a:extLst>
          </p:cNvPr>
          <p:cNvSpPr txBox="1"/>
          <p:nvPr/>
        </p:nvSpPr>
        <p:spPr>
          <a:xfrm>
            <a:off x="721146" y="1409538"/>
            <a:ext cx="709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numerical derivative (see the sample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3A5A9-8263-C186-57AF-DD0234857C82}"/>
              </a:ext>
            </a:extLst>
          </p:cNvPr>
          <p:cNvSpPr txBox="1"/>
          <p:nvPr/>
        </p:nvSpPr>
        <p:spPr>
          <a:xfrm>
            <a:off x="721146" y="4065797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Roots of high-degree polynomials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57ACE-E9F2-12B9-D2FE-147E708A4347}"/>
              </a:ext>
            </a:extLst>
          </p:cNvPr>
          <p:cNvSpPr txBox="1"/>
          <p:nvPr/>
        </p:nvSpPr>
        <p:spPr>
          <a:xfrm>
            <a:off x="721146" y="6036404"/>
            <a:ext cx="4522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Advanced topic: </a:t>
            </a:r>
            <a:r>
              <a:rPr lang="en-US" sz="2200" b="1" dirty="0"/>
              <a:t>Kahan summation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599CF-0069-589F-D011-15BAA049DBDB}"/>
              </a:ext>
            </a:extLst>
          </p:cNvPr>
          <p:cNvSpPr txBox="1"/>
          <p:nvPr/>
        </p:nvSpPr>
        <p:spPr>
          <a:xfrm>
            <a:off x="3933385" y="636206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74AAB-1921-3DDB-3C2C-AEF28F37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30" y="4333365"/>
            <a:ext cx="3341265" cy="2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behavior of the system and its properties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blipFill>
                <a:blip r:embed="rId2"/>
                <a:stretch>
                  <a:fillRect l="-919" t="-1205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90610-3CCF-5A4B-4C94-E73FBDD43B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60" y="2651248"/>
            <a:ext cx="1770535" cy="357213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F267D0-1A16-039F-CD01-14F5404978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CF4C2-7FC4-8AF5-3F48-CA52B0A0B0AA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behavior of the system and its properties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CF4C2-7FC4-8AF5-3F48-CA52B0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blipFill>
                <a:blip r:embed="rId3"/>
                <a:stretch>
                  <a:fillRect l="-919" t="-1205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60" y="1905171"/>
            <a:ext cx="1770535" cy="35721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F4293B-06EB-5B20-136B-000FD9C9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19" y="1426606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0A63D-6E30-D826-6DD6-77D72238E3D6}"/>
              </a:ext>
            </a:extLst>
          </p:cNvPr>
          <p:cNvSpPr txBox="1"/>
          <p:nvPr/>
        </p:nvSpPr>
        <p:spPr>
          <a:xfrm>
            <a:off x="1155419" y="6251847"/>
            <a:ext cx="3286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Let us add more points…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97A34D-30E7-930B-BDAA-0D1E1F3DBF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A8F4D1-2D50-E0CA-8C6A-AC2F4D4B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3" y="1427291"/>
            <a:ext cx="647506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775169-87D6-9B02-5103-6AE7AE1DF3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5280E25-08E1-D577-4857-B9C3A6ED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0" y="1434110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7D15725-1E1E-DD07-8F58-AD6A780D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9" y="1430697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910195-D511-3953-95A3-AF5590B6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FEC-4ABA-4A2C-0393-449F018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BF7789-0255-7D94-9529-0DC493BE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3" y="1427291"/>
            <a:ext cx="647506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521D1F-DD8E-28FF-CDF9-275D1211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FBD6-51F9-E1FE-BD00-CC013F4EAECB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1048D-598A-6EA2-20E0-BC83115A7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1B51C-4062-3534-034D-3FA280A6B56F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563D89-F898-55ED-8B3E-234A87864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3E165B-536E-19DB-0C77-9F9E15DC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0" y="1434110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92672-4D6D-C336-861F-9EE4ADA2E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7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1002</Words>
  <Application>Microsoft Macintosh PowerPoint</Application>
  <PresentationFormat>Widescreen</PresentationFormat>
  <Paragraphs>181</Paragraphs>
  <Slides>31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Course materials</vt:lpstr>
      <vt:lpstr>PowerPoint Presentation</vt:lpstr>
      <vt:lpstr>Plotting the data</vt:lpstr>
      <vt:lpstr>Plotting the data</vt:lpstr>
      <vt:lpstr>Putting it on a graph</vt:lpstr>
      <vt:lpstr>Putting it on a graph</vt:lpstr>
      <vt:lpstr>Putting it on a graph</vt:lpstr>
      <vt:lpstr>Putting it on a graph</vt:lpstr>
      <vt:lpstr>Putting it on a graph</vt:lpstr>
      <vt:lpstr>Plot multiple lines to compare functions, profiles, etc.</vt:lpstr>
      <vt:lpstr>Things to avoid</vt:lpstr>
      <vt:lpstr>Things to avoid</vt:lpstr>
      <vt:lpstr>Things to avoid</vt:lpstr>
      <vt:lpstr>Scatter plots</vt:lpstr>
      <vt:lpstr>Contour and density plots</vt:lpstr>
      <vt:lpstr>PowerPoint Presentation</vt:lpstr>
      <vt:lpstr>Integer representation</vt:lpstr>
      <vt:lpstr>Integer representation</vt:lpstr>
      <vt:lpstr>Floating-point number representation</vt:lpstr>
      <vt:lpstr>Floating-point number representation</vt:lpstr>
      <vt:lpstr>Example: Equality test</vt:lpstr>
      <vt:lpstr>Example: Equality test</vt:lpstr>
      <vt:lpstr>Example: Equality test</vt:lpstr>
      <vt:lpstr>Error accumulation</vt:lpstr>
      <vt:lpstr>Two large numbers with a small difference</vt:lpstr>
      <vt:lpstr>Example: Two large numbers with small difference</vt:lpstr>
      <vt:lpstr>Example: Two large numbers with small difference</vt:lpstr>
      <vt:lpstr>Quadratic equation</vt:lpstr>
      <vt:lpstr>Quadratic equation</vt:lpstr>
      <vt:lpstr>Other common situations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1171</cp:revision>
  <cp:lastPrinted>2018-05-12T22:28:36Z</cp:lastPrinted>
  <dcterms:created xsi:type="dcterms:W3CDTF">2018-05-07T16:28:28Z</dcterms:created>
  <dcterms:modified xsi:type="dcterms:W3CDTF">2025-01-23T08:40:19Z</dcterms:modified>
</cp:coreProperties>
</file>