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5"/>
  </p:notesMasterIdLst>
  <p:sldIdLst>
    <p:sldId id="259" r:id="rId2"/>
    <p:sldId id="972" r:id="rId3"/>
    <p:sldId id="973" r:id="rId4"/>
    <p:sldId id="974" r:id="rId5"/>
    <p:sldId id="975" r:id="rId6"/>
    <p:sldId id="977" r:id="rId7"/>
    <p:sldId id="976" r:id="rId8"/>
    <p:sldId id="978" r:id="rId9"/>
    <p:sldId id="979" r:id="rId10"/>
    <p:sldId id="991" r:id="rId11"/>
    <p:sldId id="980" r:id="rId12"/>
    <p:sldId id="981" r:id="rId13"/>
    <p:sldId id="982" r:id="rId14"/>
    <p:sldId id="992" r:id="rId15"/>
    <p:sldId id="983" r:id="rId16"/>
    <p:sldId id="984" r:id="rId17"/>
    <p:sldId id="985" r:id="rId18"/>
    <p:sldId id="993" r:id="rId19"/>
    <p:sldId id="986" r:id="rId20"/>
    <p:sldId id="987" r:id="rId21"/>
    <p:sldId id="988" r:id="rId22"/>
    <p:sldId id="989" r:id="rId23"/>
    <p:sldId id="990" r:id="rId24"/>
  </p:sldIdLst>
  <p:sldSz cx="12192000" cy="6858000"/>
  <p:notesSz cx="7102475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A622845-6266-4D00-96BA-1436A2147006}">
          <p14:sldIdLst>
            <p14:sldId id="259"/>
            <p14:sldId id="972"/>
            <p14:sldId id="973"/>
            <p14:sldId id="974"/>
            <p14:sldId id="975"/>
            <p14:sldId id="977"/>
            <p14:sldId id="976"/>
            <p14:sldId id="978"/>
            <p14:sldId id="979"/>
            <p14:sldId id="991"/>
            <p14:sldId id="980"/>
            <p14:sldId id="981"/>
            <p14:sldId id="982"/>
            <p14:sldId id="992"/>
            <p14:sldId id="983"/>
            <p14:sldId id="984"/>
            <p14:sldId id="985"/>
            <p14:sldId id="993"/>
            <p14:sldId id="986"/>
            <p14:sldId id="987"/>
            <p14:sldId id="988"/>
            <p14:sldId id="989"/>
            <p14:sldId id="9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k36x6teoh@goetheuniversitaet.onmicrosoft.com" initials="j" lastIdx="1" clrIdx="0">
    <p:extLst>
      <p:ext uri="{19B8F6BF-5375-455C-9EA6-DF929625EA0E}">
        <p15:presenceInfo xmlns:p15="http://schemas.microsoft.com/office/powerpoint/2012/main" userId="jk36x6teoh@goetheuniversitaet.onmicrosoft.com" providerId="None"/>
      </p:ext>
    </p:extLst>
  </p:cmAuthor>
  <p:cmAuthor id="2" name="Vovchenko Volodymyr" initials="VV" lastIdx="3" clrIdx="1">
    <p:extLst>
      <p:ext uri="{19B8F6BF-5375-455C-9EA6-DF929625EA0E}">
        <p15:presenceInfo xmlns:p15="http://schemas.microsoft.com/office/powerpoint/2012/main" userId="9971ad54b2be893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EA6"/>
    <a:srgbClr val="A4A3A3"/>
    <a:srgbClr val="0808FF"/>
    <a:srgbClr val="3B3838"/>
    <a:srgbClr val="206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38" autoAdjust="0"/>
    <p:restoredTop sz="95062" autoAdjust="0"/>
  </p:normalViewPr>
  <p:slideViewPr>
    <p:cSldViewPr snapToGrid="0">
      <p:cViewPr varScale="1">
        <p:scale>
          <a:sx n="116" d="100"/>
          <a:sy n="116" d="100"/>
        </p:scale>
        <p:origin x="192" y="28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4023093" y="0"/>
            <a:ext cx="3077739" cy="513508"/>
          </a:xfrm>
          <a:prstGeom prst="rect">
            <a:avLst/>
          </a:prstGeom>
        </p:spPr>
        <p:txBody>
          <a:bodyPr vert="horz" lIns="99057" tIns="49528" rIns="99057" bIns="49528" rtlCol="0"/>
          <a:lstStyle>
            <a:lvl1pPr algn="r">
              <a:defRPr sz="1300"/>
            </a:lvl1pPr>
          </a:lstStyle>
          <a:p>
            <a:fld id="{961AF02B-09B0-4980-983D-27C0EDB561B5}" type="datetimeFigureOut">
              <a:rPr lang="uk-UA" smtClean="0"/>
              <a:t>23.01.25</a:t>
            </a:fld>
            <a:endParaRPr lang="uk-UA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37275" cy="3452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57" tIns="49528" rIns="99057" bIns="49528" rtlCol="0" anchor="ctr"/>
          <a:lstStyle/>
          <a:p>
            <a:endParaRPr lang="uk-UA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57" tIns="49528" rIns="99057" bIns="49528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uk-UA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l">
              <a:defRPr sz="1300"/>
            </a:lvl1pPr>
          </a:lstStyle>
          <a:p>
            <a:endParaRPr lang="uk-UA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4023093" y="9721107"/>
            <a:ext cx="3077739" cy="513507"/>
          </a:xfrm>
          <a:prstGeom prst="rect">
            <a:avLst/>
          </a:prstGeom>
        </p:spPr>
        <p:txBody>
          <a:bodyPr vert="horz" lIns="99057" tIns="49528" rIns="99057" bIns="49528" rtlCol="0" anchor="b"/>
          <a:lstStyle>
            <a:lvl1pPr algn="r">
              <a:defRPr sz="1300"/>
            </a:lvl1pPr>
          </a:lstStyle>
          <a:p>
            <a:fld id="{2F0C5EC2-2CF5-460B-AE73-90022B24A426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736488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090274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797973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981689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149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056801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6814654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494142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177516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3997618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983943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19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047226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5251156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20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9882254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21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5975872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22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244328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23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437637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3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849680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4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867899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5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769762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6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981515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7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2386342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8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331440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0C5EC2-2CF5-460B-AE73-90022B24A426}" type="slidenum">
              <a:rPr lang="uk-UA" smtClean="0"/>
              <a:t>9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93124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60185" y="53790"/>
            <a:ext cx="11271623" cy="2034987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398" y="2183414"/>
            <a:ext cx="10363199" cy="55592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Volodymyr Vovchenko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CBF37B5-78F5-4A7D-8B93-035842C50E8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80703" y="4582035"/>
            <a:ext cx="5630583" cy="555922"/>
          </a:xfrm>
        </p:spPr>
        <p:txBody>
          <a:bodyPr>
            <a:normAutofit/>
          </a:bodyPr>
          <a:lstStyle>
            <a:lvl1pPr marL="0" indent="0" algn="ctr">
              <a:buNone/>
              <a:defRPr sz="2400" i="1"/>
            </a:lvl1pPr>
          </a:lstStyle>
          <a:p>
            <a:pPr lvl="0"/>
            <a:r>
              <a:rPr lang="en-US" dirty="0"/>
              <a:t>Conference, City, Country</a:t>
            </a:r>
            <a:endParaRPr lang="uk-UA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E4FFC172-0F22-4283-A11C-0DC5E0AE852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173001" y="5019584"/>
            <a:ext cx="3845984" cy="555922"/>
          </a:xfrm>
        </p:spPr>
        <p:txBody>
          <a:bodyPr>
            <a:normAutofit/>
          </a:bodyPr>
          <a:lstStyle>
            <a:lvl1pPr marL="0" indent="0" algn="ctr">
              <a:buNone/>
              <a:defRPr sz="2000" b="1"/>
            </a:lvl1pPr>
          </a:lstStyle>
          <a:p>
            <a:pPr lvl="0"/>
            <a:r>
              <a:rPr lang="en-US" dirty="0"/>
              <a:t>January 1, 2018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678850A6-F8A6-4A0B-B3FD-B128F2AAAD0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914398" y="2651537"/>
            <a:ext cx="10363199" cy="415925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en-US" dirty="0"/>
              <a:t>Affiliation 1 &amp; Affiliation 2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00623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9EB41E-26C4-40E9-BDFE-31AA4607F9C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19806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E0C373-8171-4426-B0B4-D377060F6819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57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70542" y="1"/>
            <a:ext cx="11450917" cy="1165085"/>
          </a:xfrm>
        </p:spPr>
        <p:txBody>
          <a:bodyPr>
            <a:normAutofit/>
          </a:bodyPr>
          <a:lstStyle>
            <a:lvl1pPr>
              <a:defRPr sz="3000" b="1"/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0542" y="1165086"/>
            <a:ext cx="11450917" cy="5065379"/>
          </a:xfrm>
        </p:spPr>
        <p:txBody>
          <a:bodyPr/>
          <a:lstStyle>
            <a:lvl1pPr>
              <a:defRPr sz="2600"/>
            </a:lvl1pPr>
            <a:lvl2pPr>
              <a:defRPr sz="2200"/>
            </a:lvl2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9" y="6356351"/>
            <a:ext cx="1733177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11295" y="6356351"/>
            <a:ext cx="7769411" cy="365125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E330716B-4A30-42ED-9EE2-313B727AF872}"/>
              </a:ext>
            </a:extLst>
          </p:cNvPr>
          <p:cNvCxnSpPr>
            <a:cxnSpLocks/>
          </p:cNvCxnSpPr>
          <p:nvPr userDrawn="1"/>
        </p:nvCxnSpPr>
        <p:spPr>
          <a:xfrm>
            <a:off x="525930" y="941290"/>
            <a:ext cx="11295529" cy="0"/>
          </a:xfrm>
          <a:prstGeom prst="line">
            <a:avLst/>
          </a:prstGeom>
          <a:ln w="38100" cap="rnd">
            <a:solidFill>
              <a:schemeClr val="accent1">
                <a:lumMod val="75000"/>
              </a:schemeClr>
            </a:solidFill>
            <a:miter lim="800000"/>
            <a:head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E6D348-82C6-4292-BBB3-9B6596DDBA2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0679331" y="6467291"/>
            <a:ext cx="1142128" cy="340472"/>
          </a:xfrm>
        </p:spPr>
        <p:txBody>
          <a:bodyPr/>
          <a:lstStyle>
            <a:lvl1pPr marL="0" indent="0" algn="r">
              <a:buNone/>
              <a:defRPr sz="18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1/16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90397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B8B6DC0-C439-4E9C-83A1-0864A66907B2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9267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CBFA41-6503-4670-A030-C4026C269157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5139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05502-1E5D-40B4-9172-D712644FEDD1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41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863152-FD27-4939-832D-B860C6DB12A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/16</a:t>
            </a:r>
            <a:endParaRPr lang="uk-UA" sz="18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25027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012853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C18BA5-E72A-4B8B-9830-A8FD3E323A65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61168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58588" y="6356351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uk-UA"/>
              <a:t>16.05.2018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70730" y="6356352"/>
            <a:ext cx="5414681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Lattice-based QCD equation of state at finite baryon density</a:t>
            </a:r>
            <a:endParaRPr lang="uk-UA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6E4F29-ED37-4848-985D-7E7F13267723}"/>
              </a:ext>
            </a:extLst>
          </p:cNvPr>
          <p:cNvSpPr txBox="1"/>
          <p:nvPr userDrawn="1"/>
        </p:nvSpPr>
        <p:spPr>
          <a:xfrm>
            <a:off x="10399058" y="6374886"/>
            <a:ext cx="1410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F756D04E-A8B2-4ECC-B16F-BDE426F97B99}" type="slidenum">
              <a:rPr lang="uk-UA" sz="1800" smtClean="0">
                <a:solidFill>
                  <a:schemeClr val="bg1">
                    <a:lumMod val="50000"/>
                  </a:schemeClr>
                </a:solidFill>
              </a:rPr>
              <a:pPr algn="r"/>
              <a:t>‹#›</a:t>
            </a:fld>
            <a:r>
              <a:rPr lang="en-US" sz="1800" dirty="0">
                <a:solidFill>
                  <a:schemeClr val="bg1">
                    <a:lumMod val="50000"/>
                  </a:schemeClr>
                </a:solidFill>
                <a:latin typeface="Gill Sans MT" panose="020B0502020104020203" pitchFamily="34" charset="0"/>
              </a:rPr>
              <a:t>/15</a:t>
            </a:r>
            <a:endParaRPr lang="uk-UA" sz="18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8674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8589" y="365127"/>
            <a:ext cx="114867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8589" y="1825625"/>
            <a:ext cx="11486777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Text sample</a:t>
            </a:r>
            <a:endParaRPr lang="ru-RU" dirty="0"/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8589" y="6356351"/>
            <a:ext cx="17690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uk-UA" dirty="0"/>
              <a:t>16.05.2018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45975" y="6356350"/>
            <a:ext cx="78530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Lattice-based QCD equation of state at finite baryon density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3156810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vvovchenko@uh.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github.com/vlvovch/PHYS6350-ComputationalPhysics/tree/spring2025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3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916B3BB-760D-4483-898C-0AAFC2D2C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129" y="861587"/>
            <a:ext cx="9155737" cy="1403733"/>
          </a:xfrm>
        </p:spPr>
        <p:txBody>
          <a:bodyPr>
            <a:normAutofit/>
          </a:bodyPr>
          <a:lstStyle/>
          <a:p>
            <a:r>
              <a:rPr lang="en-US" sz="3200" dirty="0"/>
              <a:t>Computational Physics (PHYS6350)</a:t>
            </a:r>
            <a:endParaRPr lang="uk-UA" sz="3200" dirty="0">
              <a:latin typeface="+mn-lt"/>
            </a:endParaRP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F5CCB10-5F85-4A67-A582-0AB3D4C70A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05244" y="5573114"/>
            <a:ext cx="7772399" cy="555922"/>
          </a:xfrm>
        </p:spPr>
        <p:txBody>
          <a:bodyPr>
            <a:norm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Instructor:</a:t>
            </a:r>
            <a:r>
              <a:rPr lang="en-US" dirty="0">
                <a:latin typeface="LM Sans 10" panose="00000500000000000000" pitchFamily="50" charset="0"/>
              </a:rPr>
              <a:t> Volodymyr Vovchenko (</a:t>
            </a:r>
            <a:r>
              <a:rPr lang="en-US" dirty="0">
                <a:latin typeface="LM Sans 10" panose="00000500000000000000" pitchFamily="50" charset="0"/>
                <a:hlinkClick r:id="rId3"/>
              </a:rPr>
              <a:t>vvovchenko@uh.edu</a:t>
            </a:r>
            <a:r>
              <a:rPr lang="en-US" dirty="0">
                <a:latin typeface="LM Sans 10" panose="00000500000000000000" pitchFamily="50" charset="0"/>
              </a:rPr>
              <a:t>)</a:t>
            </a:r>
            <a:endParaRPr lang="uk-UA" dirty="0">
              <a:latin typeface="+mj-lt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65EF24-B924-4E01-A6E6-6BC0EA434E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81487" y="2444101"/>
            <a:ext cx="8419909" cy="415925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LM Sans 10" panose="00000500000000000000" pitchFamily="50" charset="0"/>
              </a:rPr>
              <a:t>Lecture 13: Linear algebra and matrices</a:t>
            </a:r>
            <a:endParaRPr lang="uk-UA" sz="2200" dirty="0">
              <a:latin typeface="+mj-lt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D796605-FB44-46DD-8F22-288AE931FB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3867448" y="4896146"/>
            <a:ext cx="4447989" cy="415925"/>
          </a:xfrm>
        </p:spPr>
        <p:txBody>
          <a:bodyPr>
            <a:normAutofit/>
          </a:bodyPr>
          <a:lstStyle/>
          <a:p>
            <a:r>
              <a:rPr lang="en-US" dirty="0">
                <a:latin typeface="LM Sans 10" panose="00000500000000000000" pitchFamily="50" charset="0"/>
              </a:rPr>
              <a:t>January 23, 2025</a:t>
            </a:r>
            <a:endParaRPr lang="uk-UA" dirty="0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7D74D978-C625-42FF-9C54-2ECC393DA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9212" y="656174"/>
            <a:ext cx="753572" cy="634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DF7582-D44D-F927-860D-231B612B2A3A}"/>
              </a:ext>
            </a:extLst>
          </p:cNvPr>
          <p:cNvSpPr txBox="1"/>
          <p:nvPr/>
        </p:nvSpPr>
        <p:spPr>
          <a:xfrm>
            <a:off x="325785" y="6337559"/>
            <a:ext cx="10786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LM Sans 10" panose="00000500000000000000" pitchFamily="50" charset="0"/>
              </a:rPr>
              <a:t>Course materials:</a:t>
            </a:r>
            <a:r>
              <a:rPr lang="en-US" dirty="0">
                <a:latin typeface="LM Sans 10" panose="00000500000000000000" pitchFamily="50" charset="0"/>
              </a:rPr>
              <a:t> </a:t>
            </a:r>
            <a:r>
              <a:rPr lang="en-US" dirty="0">
                <a:hlinkClick r:id="rId5"/>
              </a:rPr>
              <a:t>https://github.com/vlvovch/PHYS6350-ComputationalPhysics/tree/spring2025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1402D0-2E7B-F0A2-0E5D-5EFCBFF23E69}"/>
              </a:ext>
            </a:extLst>
          </p:cNvPr>
          <p:cNvSpPr txBox="1"/>
          <p:nvPr/>
        </p:nvSpPr>
        <p:spPr>
          <a:xfrm>
            <a:off x="2150363" y="3108574"/>
            <a:ext cx="915573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  <a:ea typeface="DejaVu Sans"/>
              </a:rPr>
              <a:t>Linear systems of equations</a:t>
            </a:r>
            <a:endParaRPr lang="en-US" sz="2200" dirty="0">
              <a:effectLst/>
              <a:latin typeface="+mj-lt"/>
              <a:ea typeface="DejaVu Sans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Gaussian elimination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200" dirty="0">
                <a:latin typeface="+mj-lt"/>
              </a:rPr>
              <a:t>LU decomposition</a:t>
            </a:r>
          </a:p>
        </p:txBody>
      </p:sp>
    </p:spTree>
    <p:extLst>
      <p:ext uri="{BB962C8B-B14F-4D97-AF65-F5344CB8AC3E}">
        <p14:creationId xmlns:p14="http://schemas.microsoft.com/office/powerpoint/2010/main" val="19422271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97F39E5-CDDF-0338-E76B-E6342E10B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492" y="2335324"/>
            <a:ext cx="3811222" cy="292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8033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Zero diagonal elements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767979" y="1236198"/>
            <a:ext cx="973624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trivial implementation of Gaussian elimination will fail if any of the diagonal elements becomes equal to zero in the process of solving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0917" y="2650394"/>
            <a:ext cx="2437458" cy="90335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767979" y="2250284"/>
            <a:ext cx="16795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For example: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4120C-87E2-05DB-C382-F57EDAF577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315" y="3845049"/>
            <a:ext cx="6199576" cy="185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69998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FE9B406-20B0-9059-272C-886E905D5F73}"/>
              </a:ext>
            </a:extLst>
          </p:cNvPr>
          <p:cNvSpPr/>
          <p:nvPr/>
        </p:nvSpPr>
        <p:spPr>
          <a:xfrm>
            <a:off x="670008" y="296764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This is called </a:t>
            </a:r>
            <a:r>
              <a:rPr lang="en-US" sz="2000" i="1" dirty="0"/>
              <a:t>pivoting</a:t>
            </a:r>
            <a:r>
              <a:rPr lang="en-US" sz="2000" dirty="0"/>
              <a:t>, which does not change the solution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379478-682D-6E3D-8FB8-3C54AB0B3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345" y="1778636"/>
            <a:ext cx="2428403" cy="90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CAA047F-E11F-886D-C436-5C44DEAAF54B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We can simply exchange rows 1 &amp; 2 and avoid the vanishing diagonal element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714D8C-222C-77AA-C001-6FB2B27067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345" y="1778636"/>
            <a:ext cx="2516667" cy="900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356743C1-CFB0-1954-96A2-4B092F76478B}"/>
              </a:ext>
            </a:extLst>
          </p:cNvPr>
          <p:cNvSpPr/>
          <p:nvPr/>
        </p:nvSpPr>
        <p:spPr>
          <a:xfrm>
            <a:off x="5209407" y="2102071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6712B2A-6FD2-DE9D-9A83-CB3AAA3A41BF}"/>
              </a:ext>
            </a:extLst>
          </p:cNvPr>
          <p:cNvSpPr/>
          <p:nvPr/>
        </p:nvSpPr>
        <p:spPr>
          <a:xfrm>
            <a:off x="670008" y="3592882"/>
            <a:ext cx="9736248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optimal choice of a pivot is the largest element in magnitude (minimizes the round-off error by avoiding division by small numbers). For numerical stability, pivoting should be performed even when there are no vanishing diagonal elements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BBA5A7-CB63-093B-E5C0-473B41CE4768}"/>
              </a:ext>
            </a:extLst>
          </p:cNvPr>
          <p:cNvSpPr/>
          <p:nvPr/>
        </p:nvSpPr>
        <p:spPr>
          <a:xfrm>
            <a:off x="670008" y="502357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i="1" dirty="0"/>
              <a:t>Partial pivoting: </a:t>
            </a:r>
            <a:r>
              <a:rPr lang="en-US" sz="2000" dirty="0"/>
              <a:t>Exchange rows only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7EF07D-9B71-5A82-16F9-1AFE5A5668CB}"/>
              </a:ext>
            </a:extLst>
          </p:cNvPr>
          <p:cNvSpPr/>
          <p:nvPr/>
        </p:nvSpPr>
        <p:spPr>
          <a:xfrm>
            <a:off x="670008" y="5645103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    </a:t>
            </a:r>
            <a:r>
              <a:rPr lang="en-US" sz="2000" i="1" dirty="0"/>
              <a:t>Full pivoting: </a:t>
            </a:r>
            <a:r>
              <a:rPr lang="en-US" sz="2000" dirty="0"/>
              <a:t>Exchange both rows and columns (the order of elements in </a:t>
            </a:r>
            <a:r>
              <a:rPr lang="en-US" sz="2000" i="1" dirty="0"/>
              <a:t>x</a:t>
            </a:r>
            <a:r>
              <a:rPr lang="en-US" sz="2000" dirty="0"/>
              <a:t> changes)</a:t>
            </a:r>
          </a:p>
        </p:txBody>
      </p:sp>
    </p:spTree>
    <p:extLst>
      <p:ext uri="{BB962C8B-B14F-4D97-AF65-F5344CB8AC3E}">
        <p14:creationId xmlns:p14="http://schemas.microsoft.com/office/powerpoint/2010/main" val="4037719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2750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Partial pivoting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23808B-8204-D3B9-CAFC-24A32381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12" y="1200024"/>
            <a:ext cx="4702705" cy="543750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0AC52C-EEF3-B3EE-5ECA-00BA1F3CCF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6881" y="2663800"/>
            <a:ext cx="4104022" cy="218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758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599AB17-A913-20EB-2847-57AAB8C208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7149" y="1660818"/>
            <a:ext cx="2797702" cy="112125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At the end of Gaussian elimination we have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829887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i.e. our matrix became upper triangular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8868" y="2914176"/>
            <a:ext cx="2721047" cy="296841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Discarding the pivoting for a moment, all steps of the Gaussian elimination can be represented by matrix multiplication, i.e.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94D71AD-6CD1-2453-D59D-22EF2CAA32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2801" y="4080071"/>
            <a:ext cx="1666397" cy="29981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7091" y="4921573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57688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where e.g.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3275" y="4976994"/>
            <a:ext cx="2855749" cy="1153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7014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27CB6F8-1D1D-4004-9BC2-676738520E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6093" y="1708074"/>
            <a:ext cx="2895417" cy="109674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828628" y="123652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matrices </a:t>
            </a:r>
            <a:r>
              <a:rPr lang="en-US" sz="2000" b="1" dirty="0"/>
              <a:t>L</a:t>
            </a:r>
            <a:r>
              <a:rPr lang="en-US" sz="2000" baseline="-25000" dirty="0"/>
              <a:t>i</a:t>
            </a:r>
            <a:r>
              <a:rPr lang="en-US" sz="2000" dirty="0"/>
              <a:t> are lower triangular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B0E109E-A451-D1E6-47F6-A5C8A60BCD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492" y="1744500"/>
            <a:ext cx="2855749" cy="115340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7025D3D-660C-E429-18AA-14867B3C14C5}"/>
              </a:ext>
            </a:extLst>
          </p:cNvPr>
          <p:cNvSpPr/>
          <p:nvPr/>
        </p:nvSpPr>
        <p:spPr>
          <a:xfrm>
            <a:off x="817900" y="3028890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Inverses are also lower triangular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75DCF2-E456-7E83-FD29-56CAE308F7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2161" y="3559988"/>
            <a:ext cx="2137122" cy="102608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D0453F1-AEB3-BCA7-FB4C-C74CA29CBA7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75887" y="3429000"/>
            <a:ext cx="2380080" cy="1174002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7B2A7325-89A9-63F4-BE3B-481B08258662}"/>
              </a:ext>
            </a:extLst>
          </p:cNvPr>
          <p:cNvSpPr/>
          <p:nvPr/>
        </p:nvSpPr>
        <p:spPr>
          <a:xfrm>
            <a:off x="828628" y="489269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Therefore,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6714B2A-1F2F-2DE0-232B-7ECDB47DB6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94924" y="5427547"/>
            <a:ext cx="1701154" cy="57405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7355BB7-85BD-F469-7481-860AE3DBEBD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39996" y="5088995"/>
            <a:ext cx="3486231" cy="125115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4484D16-2B60-CB71-A97D-6146297E8797}"/>
              </a:ext>
            </a:extLst>
          </p:cNvPr>
          <p:cNvSpPr txBox="1"/>
          <p:nvPr/>
        </p:nvSpPr>
        <p:spPr>
          <a:xfrm>
            <a:off x="5094805" y="5514518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739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7304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6BD8BA-4430-077D-A485-CCEE7118D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845" y="2207024"/>
            <a:ext cx="5891476" cy="336335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10C85CD-B5A8-A4A3-6094-AC249777E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72746" y="1561265"/>
            <a:ext cx="3205927" cy="439794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158FCB-2678-D2C3-1896-FAA55CBFAD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241" y="1501058"/>
            <a:ext cx="772014" cy="327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34674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670008" y="1212897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LU decomposition is particularly useful for repeated solution of systems of linear equations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18CD8D3-CB9E-230E-6810-0D3857F74310}"/>
              </a:ext>
            </a:extLst>
          </p:cNvPr>
          <p:cNvSpPr/>
          <p:nvPr/>
        </p:nvSpPr>
        <p:spPr>
          <a:xfrm>
            <a:off x="670008" y="204497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matrix </a:t>
            </a:r>
            <a:r>
              <a:rPr lang="en-US" sz="2000" b="1" dirty="0"/>
              <a:t>A</a:t>
            </a:r>
            <a:r>
              <a:rPr lang="en-US" sz="2000" dirty="0"/>
              <a:t> stays the same but where the vector </a:t>
            </a:r>
            <a:r>
              <a:rPr lang="en-US" sz="2000" b="1" dirty="0"/>
              <a:t>v</a:t>
            </a:r>
            <a:r>
              <a:rPr lang="en-US" sz="2000" dirty="0"/>
              <a:t> can change.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4480E4-C79E-49BA-9B27-6A32DB3B9FF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74592" b="-6927"/>
          <a:stretch/>
        </p:blipFill>
        <p:spPr>
          <a:xfrm>
            <a:off x="5282451" y="1660341"/>
            <a:ext cx="817395" cy="37526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428F1D0B-D8B8-89AD-E25A-DDA2235EAE71}"/>
              </a:ext>
            </a:extLst>
          </p:cNvPr>
          <p:cNvSpPr/>
          <p:nvPr/>
        </p:nvSpPr>
        <p:spPr>
          <a:xfrm>
            <a:off x="670008" y="3376044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Let us define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2D0995F-23DD-ADD1-DF05-4C406EAD710A}"/>
              </a:ext>
            </a:extLst>
          </p:cNvPr>
          <p:cNvSpPr/>
          <p:nvPr/>
        </p:nvSpPr>
        <p:spPr>
          <a:xfrm>
            <a:off x="670008" y="4121098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AF2889-F592-AB36-505C-A2BA4FD2D9CF}"/>
              </a:ext>
            </a:extLst>
          </p:cNvPr>
          <p:cNvSpPr/>
          <p:nvPr/>
        </p:nvSpPr>
        <p:spPr>
          <a:xfrm>
            <a:off x="670008" y="2611805"/>
            <a:ext cx="884721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Indeed the system of equations becomes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DE3BF9-6629-E83B-ECD0-BA62487A80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02955" y="2974410"/>
            <a:ext cx="986087" cy="34940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0580EBD-9E48-A8A2-FEE5-2A24032D2C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816" y="3686416"/>
            <a:ext cx="804368" cy="365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C305949-0C30-113B-3ED3-FE32E58C94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06184" y="4542152"/>
            <a:ext cx="792000" cy="32400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/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spcAft>
                    <a:spcPts val="600"/>
                  </a:spcAft>
                  <a:buClr>
                    <a:srgbClr val="0808FF"/>
                  </a:buClr>
                </a:pPr>
                <a:r>
                  <a:rPr lang="en-US" sz="2000" dirty="0"/>
                  <a:t>We can solve the system for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sz="2000" dirty="0"/>
                  <a:t> in two steps:</a:t>
                </a:r>
              </a:p>
            </p:txBody>
          </p:sp>
        </mc:Choice>
        <mc:Fallback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A96A1994-D3CF-4366-F35B-BC230DB4FA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058860"/>
                <a:ext cx="9929568" cy="400110"/>
              </a:xfrm>
              <a:prstGeom prst="rect">
                <a:avLst/>
              </a:prstGeom>
              <a:blipFill>
                <a:blip r:embed="rId7"/>
                <a:stretch>
                  <a:fillRect l="-766" t="-9091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/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First we solve the equation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𝑳𝒚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using forward substitution, in analogy to </a:t>
                </a:r>
                <a:r>
                  <a:rPr lang="en-US" dirty="0" err="1"/>
                  <a:t>backsubstitution</a:t>
                </a:r>
                <a:r>
                  <a:rPr lang="en-US" dirty="0"/>
                  <a:t> we used before.</a:t>
                </a:r>
              </a:p>
              <a:p>
                <a:pPr marL="457200" indent="-457200" algn="just">
                  <a:spcAft>
                    <a:spcPts val="600"/>
                  </a:spcAft>
                  <a:buClr>
                    <a:srgbClr val="0808FF"/>
                  </a:buClr>
                  <a:buFont typeface="+mj-lt"/>
                  <a:buAutoNum type="arabicPeriod"/>
                </a:pPr>
                <a:r>
                  <a:rPr lang="en-US" dirty="0"/>
                  <a:t>Once we have y, we can solve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𝑼𝒙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using </a:t>
                </a:r>
                <a:r>
                  <a:rPr lang="en-US" dirty="0" err="1"/>
                  <a:t>backsubstitution</a:t>
                </a:r>
                <a:r>
                  <a:rPr lang="en-US" dirty="0"/>
                  <a:t>,</a:t>
                </a:r>
              </a:p>
            </p:txBody>
          </p:sp>
        </mc:Choice>
        <mc:Fallback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B0F8A9BD-C6E8-1106-98B6-91C841039E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503" y="5485498"/>
                <a:ext cx="9929568" cy="1000274"/>
              </a:xfrm>
              <a:prstGeom prst="rect">
                <a:avLst/>
              </a:prstGeom>
              <a:blipFill>
                <a:blip r:embed="rId8"/>
                <a:stretch>
                  <a:fillRect l="-894" t="-10127" r="-383" b="-126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925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Generic problem: solve a system of linear equations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Linear system of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5481851"/>
            <a:ext cx="90993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A unique solution exists if all equations are </a:t>
            </a:r>
            <a:r>
              <a:rPr lang="en-US" sz="2000" i="1" dirty="0"/>
              <a:t>linearly independent and consistent</a:t>
            </a:r>
            <a:endParaRPr lang="en-US" sz="2000" b="1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77D3EA-777D-C1E0-C86D-0FA5BD5B4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3852" y="1706561"/>
            <a:ext cx="1624296" cy="169059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80" y="351557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Matrix form: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9BF24D-0579-D1D0-E4DD-A5F226BAD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9579" y="3715626"/>
            <a:ext cx="932840" cy="4909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D4ED9F-7D5E-CB19-2E2A-48698EBD12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7277" y="4244616"/>
            <a:ext cx="2317443" cy="101630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/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/>
                  <a:t>Equivalent to condition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det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≠0</m:t>
                    </m:r>
                  </m:oMath>
                </a14:m>
                <a:endParaRPr lang="en-US" sz="2000" b="1" i="1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AAE0BD-E84C-2A2B-255A-56775EDA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980" y="5968566"/>
                <a:ext cx="7620844" cy="400110"/>
              </a:xfrm>
              <a:prstGeom prst="rect">
                <a:avLst/>
              </a:prstGeom>
              <a:blipFill>
                <a:blip r:embed="rId6"/>
                <a:stretch>
                  <a:fillRect l="-880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79660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542" y="0"/>
            <a:ext cx="11450917" cy="1165085"/>
          </a:xfrm>
        </p:spPr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and systems of linear equations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2FD1BC-FF79-649B-87C3-FBA4763F6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9272" y="1656915"/>
            <a:ext cx="4924755" cy="43380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C81AAE-5AAA-97E3-D5C2-7EB8E7B40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372" y="2490859"/>
            <a:ext cx="3470943" cy="2547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63131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E4FC98-B6B4-1867-B737-D3B532F53A1E}"/>
              </a:ext>
            </a:extLst>
          </p:cNvPr>
          <p:cNvSpPr/>
          <p:nvPr/>
        </p:nvSpPr>
        <p:spPr>
          <a:xfrm>
            <a:off x="729032" y="1168362"/>
            <a:ext cx="9929568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Not every non-singular matrix allows for LU decomposition because its diagonal elements may end up being zero.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In the general case, we need to allow the possibility to perform partial pivoting by exchanging the rows of our matrix.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If we do that, what we get the LU-decomposition with pivoting, which can be written as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D5112-9F7B-51E8-B82B-C50CF347E5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5745" y="3829896"/>
            <a:ext cx="1089818" cy="28023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E962BDB0-7312-37AB-34F7-2D36394894E3}"/>
              </a:ext>
            </a:extLst>
          </p:cNvPr>
          <p:cNvSpPr/>
          <p:nvPr/>
        </p:nvSpPr>
        <p:spPr>
          <a:xfrm>
            <a:off x="729032" y="4303455"/>
            <a:ext cx="992956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Here </a:t>
            </a:r>
            <a:r>
              <a:rPr lang="en-US" sz="2000" b="1" dirty="0"/>
              <a:t>P</a:t>
            </a:r>
            <a:r>
              <a:rPr lang="en-US" sz="2000" dirty="0"/>
              <a:t> is a row permutation operator.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D73350-B0E4-53B7-CB0B-AE11D9AA2EF8}"/>
              </a:ext>
            </a:extLst>
          </p:cNvPr>
          <p:cNvSpPr/>
          <p:nvPr/>
        </p:nvSpPr>
        <p:spPr>
          <a:xfrm>
            <a:off x="749763" y="4896885"/>
            <a:ext cx="9929568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Solving the system of equations</a:t>
            </a:r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endParaRPr lang="en-US" sz="2000" dirty="0"/>
          </a:p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is also straightforward using forward and </a:t>
            </a:r>
            <a:r>
              <a:rPr lang="en-US" sz="2000" dirty="0" err="1"/>
              <a:t>backsubstitution</a:t>
            </a:r>
            <a:r>
              <a:rPr lang="en-US" sz="2000" dirty="0"/>
              <a:t> passes, except that we have to exchange the rows in the vector </a:t>
            </a:r>
            <a:r>
              <a:rPr lang="en-US" sz="2000" b="1" dirty="0"/>
              <a:t>v</a:t>
            </a:r>
            <a:r>
              <a:rPr lang="en-US" sz="2000" dirty="0"/>
              <a:t> to account for the row swaps that we did.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9A79328-0D89-AF85-960B-E5DA3BF051A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5745" y="5447036"/>
            <a:ext cx="904307" cy="295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38608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A440268-E4FB-C1AC-7A7B-30A73040FF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037" y="1289885"/>
            <a:ext cx="4826922" cy="5177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0EED7A-35B2-18D4-7982-9908814258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1041" y="1234068"/>
            <a:ext cx="5367557" cy="5164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4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LU decomposition with pivoting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2FAF4C-4B10-1A8E-D293-59D36B86E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499" y="1558551"/>
            <a:ext cx="4510627" cy="41437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BE3042-5A21-18E2-F679-E15DD1DA65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83" y="2223677"/>
            <a:ext cx="4510627" cy="26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97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6EAA014-8B46-47C7-B723-4D6ACEB4F8A0}"/>
              </a:ext>
            </a:extLst>
          </p:cNvPr>
          <p:cNvSpPr/>
          <p:nvPr/>
        </p:nvSpPr>
        <p:spPr>
          <a:xfrm>
            <a:off x="767980" y="125169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Cramer’s rule: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Cramer’s rule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809342" y="2814312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where </a:t>
            </a:r>
            <a:r>
              <a:rPr lang="en-US" sz="2000" i="1" dirty="0"/>
              <a:t>A</a:t>
            </a:r>
            <a:r>
              <a:rPr lang="en-US" sz="2000" baseline="-25000" dirty="0"/>
              <a:t>i</a:t>
            </a:r>
            <a:r>
              <a:rPr lang="en-US" sz="2000" dirty="0"/>
              <a:t> 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is the matrix formed by replacing the </a:t>
            </a:r>
            <a:r>
              <a:rPr lang="en-US" sz="2000" b="0" i="1" dirty="0" err="1">
                <a:solidFill>
                  <a:srgbClr val="202122"/>
                </a:solidFill>
                <a:effectLst/>
              </a:rPr>
              <a:t>i</a:t>
            </a:r>
            <a:r>
              <a:rPr lang="en-US" sz="2000" b="0" i="0" dirty="0" err="1">
                <a:solidFill>
                  <a:srgbClr val="202122"/>
                </a:solidFill>
                <a:effectLst/>
              </a:rPr>
              <a:t>-th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 column of </a:t>
            </a:r>
            <a:r>
              <a:rPr lang="en-US" sz="2000" b="0" i="1" dirty="0">
                <a:solidFill>
                  <a:srgbClr val="202122"/>
                </a:solidFill>
                <a:effectLst/>
              </a:rPr>
              <a:t>A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 by the column vector </a:t>
            </a:r>
            <a:r>
              <a:rPr lang="en-US" sz="2000" b="1" i="0" dirty="0">
                <a:solidFill>
                  <a:srgbClr val="202122"/>
                </a:solidFill>
                <a:effectLst/>
              </a:rPr>
              <a:t>b</a:t>
            </a:r>
            <a:r>
              <a:rPr lang="en-US" sz="2000" b="0" i="0" dirty="0">
                <a:solidFill>
                  <a:srgbClr val="202122"/>
                </a:solidFill>
                <a:effectLst/>
              </a:rPr>
              <a:t>.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706561"/>
            <a:ext cx="711108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Solution to         reads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DAAE0BD-E84C-2A2B-255A-56775EDAC7A4}"/>
              </a:ext>
            </a:extLst>
          </p:cNvPr>
          <p:cNvSpPr txBox="1"/>
          <p:nvPr/>
        </p:nvSpPr>
        <p:spPr>
          <a:xfrm>
            <a:off x="767979" y="3416078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For example</a:t>
            </a:r>
            <a:endParaRPr lang="en-US" sz="2000" b="1" i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7F42B4-C768-7449-77DE-897A2FD2AE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3295" y="1805379"/>
            <a:ext cx="692240" cy="2348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3946A0-E1CC-FD30-7AC3-50F3C29E6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7439" y="2040246"/>
            <a:ext cx="2744459" cy="68930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A7C2ED-2BBB-5460-5544-D89EB4D02C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5432" y="3419491"/>
            <a:ext cx="2448742" cy="80055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8B773B7-BB1D-49D1-4276-109F3D7D09A2}"/>
              </a:ext>
            </a:extLst>
          </p:cNvPr>
          <p:cNvSpPr txBox="1"/>
          <p:nvPr/>
        </p:nvSpPr>
        <p:spPr>
          <a:xfrm>
            <a:off x="767979" y="4220041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solved as</a:t>
            </a:r>
            <a:endParaRPr lang="en-US" sz="2000" b="1" i="1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E9DC498-D73B-5915-6038-9A7593062E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1252" y="4711383"/>
            <a:ext cx="4177102" cy="13236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6126243"/>
            <a:ext cx="76208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Cramer’s rule has theoretical importance but little practical use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8407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660118-25D7-60A3-F11C-C0E6045D4CE6}"/>
              </a:ext>
            </a:extLst>
          </p:cNvPr>
          <p:cNvSpPr txBox="1"/>
          <p:nvPr/>
        </p:nvSpPr>
        <p:spPr>
          <a:xfrm>
            <a:off x="767979" y="1825131"/>
            <a:ext cx="1057331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 is based on iterative transformation of the system of linear equations which preserve the solution (the solution stays the same)</a:t>
            </a:r>
            <a:endParaRPr lang="en-US" sz="2000" b="1" i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b="1" dirty="0"/>
              <a:t>Gaussian elimination </a:t>
            </a:r>
            <a:r>
              <a:rPr lang="en-US" sz="2000" dirty="0"/>
              <a:t>is the base procedure for solving systems of linear equations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65BC87C-2478-2309-13F5-A14DD87161CF}"/>
              </a:ext>
            </a:extLst>
          </p:cNvPr>
          <p:cNvSpPr txBox="1"/>
          <p:nvPr/>
        </p:nvSpPr>
        <p:spPr>
          <a:xfrm>
            <a:off x="767979" y="4907043"/>
            <a:ext cx="76208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2000" dirty="0"/>
              <a:t>The following two operations preserve the solution: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multiply any row by a non-zero number</a:t>
            </a:r>
          </a:p>
          <a:p>
            <a:pPr marL="457200" indent="-457200">
              <a:spcAft>
                <a:spcPts val="600"/>
              </a:spcAft>
              <a:buFont typeface="+mj-lt"/>
              <a:buAutoNum type="arabicPeriod"/>
            </a:pPr>
            <a:r>
              <a:rPr lang="en-US" sz="2000" dirty="0"/>
              <a:t>One can subtract from a given row any other row (with any non-zero factor)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1283AF-3E07-2DDB-757D-E2BC86581A06}"/>
              </a:ext>
            </a:extLst>
          </p:cNvPr>
          <p:cNvSpPr txBox="1"/>
          <p:nvPr/>
        </p:nvSpPr>
        <p:spPr>
          <a:xfrm>
            <a:off x="767979" y="2665438"/>
            <a:ext cx="105733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The goal is to eliminate all entries in matrix </a:t>
            </a:r>
            <a:r>
              <a:rPr lang="en-US" sz="2000" b="1" i="1" dirty="0"/>
              <a:t>A</a:t>
            </a:r>
            <a:r>
              <a:rPr lang="en-US" sz="2000" dirty="0"/>
              <a:t> below the main diagonal</a:t>
            </a:r>
            <a:endParaRPr lang="en-US" sz="2000" b="1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9076E5-52E6-588D-564F-1FE6D1129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94527" y="3324905"/>
            <a:ext cx="3025263" cy="10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666BA96-3799-8863-642F-ABAC035ED3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94239" y="3324905"/>
            <a:ext cx="3061065" cy="1080000"/>
          </a:xfrm>
          <a:prstGeom prst="rect">
            <a:avLst/>
          </a:prstGeom>
        </p:spPr>
      </p:pic>
      <p:sp>
        <p:nvSpPr>
          <p:cNvPr id="19" name="Arrow: Right 18">
            <a:extLst>
              <a:ext uri="{FF2B5EF4-FFF2-40B4-BE49-F238E27FC236}">
                <a16:creationId xmlns:a16="http://schemas.microsoft.com/office/drawing/2014/main" id="{A13EED1F-EED8-2A5A-2A8B-9F932B66F152}"/>
              </a:ext>
            </a:extLst>
          </p:cNvPr>
          <p:cNvSpPr/>
          <p:nvPr/>
        </p:nvSpPr>
        <p:spPr>
          <a:xfrm>
            <a:off x="5634019" y="3687586"/>
            <a:ext cx="721290" cy="34428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610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Starting from the first row, divide the row by its diagonal element a</a:t>
            </a:r>
            <a:r>
              <a:rPr lang="en-US" sz="2000" baseline="-25000" dirty="0"/>
              <a:t>11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Make all entries in column 1 below the main diagonal equal to zero by subtracting the first equation from row </a:t>
            </a:r>
            <a:r>
              <a:rPr lang="en-US" sz="2000" i="1" dirty="0"/>
              <a:t>j </a:t>
            </a:r>
            <a:r>
              <a:rPr lang="en-US" sz="2000" dirty="0"/>
              <a:t>with a factor a</a:t>
            </a:r>
            <a:r>
              <a:rPr lang="en-US" sz="2000" baseline="-25000" dirty="0"/>
              <a:t>j1</a:t>
            </a:r>
            <a:r>
              <a:rPr lang="en-US" sz="2000" dirty="0"/>
              <a:t>. We get</a:t>
            </a:r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endParaRPr lang="en-US" sz="2000" dirty="0"/>
          </a:p>
          <a:p>
            <a:pPr marL="457200" indent="-457200" algn="just">
              <a:spcAft>
                <a:spcPts val="600"/>
              </a:spcAft>
              <a:buClr>
                <a:srgbClr val="0808FF"/>
              </a:buClr>
              <a:buFont typeface="+mj-lt"/>
              <a:buAutoNum type="arabicPeriod"/>
            </a:pPr>
            <a:r>
              <a:rPr lang="en-US" sz="2000" dirty="0"/>
              <a:t>Repeat steps 1-2 for the 2</a:t>
            </a:r>
            <a:r>
              <a:rPr lang="en-US" sz="2000" baseline="30000" dirty="0"/>
              <a:t>nd</a:t>
            </a:r>
            <a:r>
              <a:rPr lang="en-US" sz="2000" dirty="0"/>
              <a:t> row and column, and then for all others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77B652-5CA7-BEB8-39D5-11D4B67F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3242" y="1888822"/>
            <a:ext cx="2409181" cy="828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01FF468-03BD-AD43-7EED-5D23EC42D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129" y="1888822"/>
            <a:ext cx="3347341" cy="82800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7562C852-67B6-BAD4-5DA3-1B900881B50C}"/>
              </a:ext>
            </a:extLst>
          </p:cNvPr>
          <p:cNvSpPr/>
          <p:nvPr/>
        </p:nvSpPr>
        <p:spPr>
          <a:xfrm>
            <a:off x="5637559" y="2171622"/>
            <a:ext cx="549426" cy="2531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2BE1F7E-EE46-824C-3EDE-7F1B210165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9643" y="3638598"/>
            <a:ext cx="4815825" cy="82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0878FCA-79F6-055E-16C1-915BE0A895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1548" y="3605721"/>
            <a:ext cx="2013938" cy="828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B75407B-A5DE-7D29-E009-0D988F89FB51}"/>
              </a:ext>
            </a:extLst>
          </p:cNvPr>
          <p:cNvSpPr txBox="1"/>
          <p:nvPr/>
        </p:nvSpPr>
        <p:spPr>
          <a:xfrm>
            <a:off x="6878247" y="3867932"/>
            <a:ext cx="4096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91D31BB3-4BD2-0FA0-CE63-31751B389D5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94584" y="5322620"/>
            <a:ext cx="2239590" cy="82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A543391-4607-6B54-D841-BE87822A9E5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600355" y="5322620"/>
            <a:ext cx="1987200" cy="828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53ADA87-68C4-6030-243C-E64AAC0B76C6}"/>
              </a:ext>
            </a:extLst>
          </p:cNvPr>
          <p:cNvSpPr txBox="1"/>
          <p:nvPr/>
        </p:nvSpPr>
        <p:spPr>
          <a:xfrm>
            <a:off x="6095424" y="5489808"/>
            <a:ext cx="14694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Final result:</a:t>
            </a:r>
          </a:p>
        </p:txBody>
      </p:sp>
    </p:spTree>
    <p:extLst>
      <p:ext uri="{BB962C8B-B14F-4D97-AF65-F5344CB8AC3E}">
        <p14:creationId xmlns:p14="http://schemas.microsoft.com/office/powerpoint/2010/main" val="169390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019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Example: Work out Gaussian elimination for system of equations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3AE708-C776-69CC-F7AB-2DF2BC76E1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2867" y="1889144"/>
            <a:ext cx="3256179" cy="12600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767979" y="3681335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result should be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2B3EED-A162-7F29-7488-D211B22DB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3640" y="4185626"/>
            <a:ext cx="3364719" cy="1246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1159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LM Sans 10" panose="00000500000000000000" pitchFamily="50" charset="0"/>
              </a:rPr>
              <a:t>Backsubstitution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1DAA315-8DA7-57E7-479F-D67B62B1A867}"/>
              </a:ext>
            </a:extLst>
          </p:cNvPr>
          <p:cNvSpPr/>
          <p:nvPr/>
        </p:nvSpPr>
        <p:spPr>
          <a:xfrm>
            <a:off x="767979" y="12498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After the Gaussian elimination we have the following system of equations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1C23DF-3E81-3A15-EE30-C15E79F333F6}"/>
              </a:ext>
            </a:extLst>
          </p:cNvPr>
          <p:cNvSpPr/>
          <p:nvPr/>
        </p:nvSpPr>
        <p:spPr>
          <a:xfrm>
            <a:off x="5749413" y="2229830"/>
            <a:ext cx="475092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or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550A0E-F4B1-1C26-C41B-1E79AE2C7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6486" y="1884557"/>
            <a:ext cx="2900010" cy="109065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AC897AC-FB4A-9AAB-2D2C-977EF5E219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880" y="1929009"/>
            <a:ext cx="2686701" cy="1046204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D1B4419-7A3A-2767-96F5-E7993E7BA583}"/>
              </a:ext>
            </a:extLst>
          </p:cNvPr>
          <p:cNvSpPr/>
          <p:nvPr/>
        </p:nvSpPr>
        <p:spPr>
          <a:xfrm>
            <a:off x="767979" y="3300646"/>
            <a:ext cx="973624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spcAft>
                <a:spcPts val="600"/>
              </a:spcAft>
              <a:buClr>
                <a:srgbClr val="0808FF"/>
              </a:buClr>
            </a:pPr>
            <a:r>
              <a:rPr lang="en-US" sz="2000" dirty="0"/>
              <a:t>The solution now proceeds through </a:t>
            </a:r>
            <a:r>
              <a:rPr lang="en-US" sz="2000" i="1" dirty="0" err="1"/>
              <a:t>backsubstitution</a:t>
            </a:r>
            <a:r>
              <a:rPr lang="en-US" sz="2000" dirty="0"/>
              <a:t>, i.e. we go from x</a:t>
            </a:r>
            <a:r>
              <a:rPr lang="en-US" sz="2000" baseline="-25000" dirty="0"/>
              <a:t>4</a:t>
            </a:r>
            <a:r>
              <a:rPr lang="en-US" sz="2000" dirty="0"/>
              <a:t> to x</a:t>
            </a:r>
            <a:r>
              <a:rPr lang="en-US" sz="2000" baseline="-25000" dirty="0"/>
              <a:t>1</a:t>
            </a:r>
            <a:r>
              <a:rPr lang="en-US" sz="2000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9B21D62-6790-0D1A-89CC-1C32D7078B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8589" y="4026189"/>
            <a:ext cx="3114821" cy="1697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8399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AFA58-9F0A-4217-B38D-E58CFC4CA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LM Sans 10" panose="00000500000000000000" pitchFamily="50" charset="0"/>
              </a:rPr>
              <a:t>Gaussian elimination: Implementation</a:t>
            </a:r>
            <a:endParaRPr lang="uk-U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79093-2446-7E14-8100-7BE52B6E3AF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A058B3-ACD7-3F18-71D1-2DB1CD08C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67" y="1561921"/>
            <a:ext cx="6523426" cy="4474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89887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Latin Modern (Beamer-like)">
      <a:majorFont>
        <a:latin typeface="LM Sans 10"/>
        <a:ea typeface=""/>
        <a:cs typeface=""/>
      </a:majorFont>
      <a:minorFont>
        <a:latin typeface="LM Sans 10"/>
        <a:ea typeface=""/>
        <a:cs typeface="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ceStandard.potx" id="{68DB5CD3-6005-4466-AA38-EBD4F9E1AFDA}" vid="{31E8EE0F-63EF-41D6-BECB-9725E0583DB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</TotalTime>
  <Words>773</Words>
  <Application>Microsoft Macintosh PowerPoint</Application>
  <PresentationFormat>Widescreen</PresentationFormat>
  <Paragraphs>119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Cambria Math</vt:lpstr>
      <vt:lpstr>Gill Sans MT</vt:lpstr>
      <vt:lpstr>LM Sans 10</vt:lpstr>
      <vt:lpstr>Тема Office</vt:lpstr>
      <vt:lpstr>Computational Physics (PHYS6350)</vt:lpstr>
      <vt:lpstr>Linear system of equations</vt:lpstr>
      <vt:lpstr>Cramer’s rule</vt:lpstr>
      <vt:lpstr>Gaussian elimination</vt:lpstr>
      <vt:lpstr>Gaussian elimination</vt:lpstr>
      <vt:lpstr>Gaussian elimination</vt:lpstr>
      <vt:lpstr>Gaussian elimination</vt:lpstr>
      <vt:lpstr>Backsubstitution</vt:lpstr>
      <vt:lpstr>Gaussian elimination: Implementation</vt:lpstr>
      <vt:lpstr>Gaussian elimination: Implementation</vt:lpstr>
      <vt:lpstr>Gaussian elimination: Zero diagonal elements</vt:lpstr>
      <vt:lpstr>Gaussian elimination: Pivoting</vt:lpstr>
      <vt:lpstr>Partial pivoting implementation</vt:lpstr>
      <vt:lpstr>Partial pivoting implementation</vt:lpstr>
      <vt:lpstr>LU decomposition</vt:lpstr>
      <vt:lpstr>LU decomposition</vt:lpstr>
      <vt:lpstr>LU decomposition</vt:lpstr>
      <vt:lpstr>LU decomposition</vt:lpstr>
      <vt:lpstr>LU decomposition and systems of linear equations</vt:lpstr>
      <vt:lpstr>LU decomposition and systems of linear equations</vt:lpstr>
      <vt:lpstr>LU decomposition with pivoting</vt:lpstr>
      <vt:lpstr>LU decomposition with pivoting</vt:lpstr>
      <vt:lpstr>LU decomposition with pivoting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Physics (PHYS6350)</dc:title>
  <dc:creator>Vovchenko Volodymyr</dc:creator>
  <cp:lastModifiedBy>Vovchenko, Volodymyr</cp:lastModifiedBy>
  <cp:revision>1217</cp:revision>
  <cp:lastPrinted>2018-05-12T22:28:36Z</cp:lastPrinted>
  <dcterms:created xsi:type="dcterms:W3CDTF">2018-05-07T16:28:28Z</dcterms:created>
  <dcterms:modified xsi:type="dcterms:W3CDTF">2025-01-23T09:44:38Z</dcterms:modified>
</cp:coreProperties>
</file>