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9" r:id="rId2"/>
    <p:sldId id="972" r:id="rId3"/>
    <p:sldId id="994" r:id="rId4"/>
    <p:sldId id="995" r:id="rId5"/>
    <p:sldId id="996" r:id="rId6"/>
    <p:sldId id="997" r:id="rId7"/>
    <p:sldId id="998" r:id="rId8"/>
    <p:sldId id="999" r:id="rId9"/>
    <p:sldId id="1000" r:id="rId10"/>
    <p:sldId id="1001" r:id="rId11"/>
    <p:sldId id="1002" r:id="rId12"/>
    <p:sldId id="1003" r:id="rId13"/>
    <p:sldId id="1004" r:id="rId14"/>
    <p:sldId id="1007" r:id="rId15"/>
    <p:sldId id="1005" r:id="rId16"/>
    <p:sldId id="1006" r:id="rId17"/>
    <p:sldId id="1008" r:id="rId18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972"/>
            <p14:sldId id="994"/>
            <p14:sldId id="995"/>
            <p14:sldId id="996"/>
            <p14:sldId id="997"/>
            <p14:sldId id="998"/>
            <p14:sldId id="999"/>
            <p14:sldId id="1000"/>
            <p14:sldId id="1001"/>
            <p14:sldId id="1002"/>
            <p14:sldId id="1003"/>
            <p14:sldId id="1004"/>
            <p14:sldId id="1007"/>
            <p14:sldId id="1005"/>
            <p14:sldId id="1006"/>
            <p14:sldId id="10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39" autoAdjust="0"/>
    <p:restoredTop sz="94984" autoAdjust="0"/>
  </p:normalViewPr>
  <p:slideViewPr>
    <p:cSldViewPr snapToGrid="0">
      <p:cViewPr varScale="1">
        <p:scale>
          <a:sx n="105" d="100"/>
          <a:sy n="105" d="100"/>
        </p:scale>
        <p:origin x="216" y="2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30.01.25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7418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1132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8909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3258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F928C-E891-77BE-714A-D77D877AF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0E464B-88A7-EE36-2F1A-E35BB87312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22B6E4-1120-8C3B-9917-7A4B67E57E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CED9A-27B0-5EF4-9D9D-C69695A9C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6783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2847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3208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815D0-C883-CA77-4D5F-F5A2C4816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FA19A4-1D60-7857-C601-09D8F0B4A4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E0410D-06C5-AA42-0E03-808C1639C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1E1D6-4947-B3FE-B3BB-A0EA26630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159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251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7413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4192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3630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995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527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7250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985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5: Linear algebra and matrices: Part II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January 30, 2025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402D0-2E7B-F0A2-0E5D-5EFCBFF23E69}"/>
              </a:ext>
            </a:extLst>
          </p:cNvPr>
          <p:cNvSpPr txBox="1"/>
          <p:nvPr/>
        </p:nvSpPr>
        <p:spPr>
          <a:xfrm>
            <a:off x="2150363" y="3108574"/>
            <a:ext cx="915573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Matrix inversion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  <a:ea typeface="DejaVu Sans"/>
              </a:rPr>
              <a:t>Tri- and band-diagonal syst</a:t>
            </a:r>
            <a:r>
              <a:rPr lang="en-US" sz="2200" dirty="0">
                <a:latin typeface="+mj-lt"/>
                <a:ea typeface="DejaVu Sans"/>
              </a:rPr>
              <a:t>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  <a:ea typeface="DejaVu Sans"/>
              </a:rPr>
              <a:t>QR</a:t>
            </a:r>
            <a:r>
              <a:rPr lang="en-US" sz="2200" dirty="0">
                <a:latin typeface="+mj-lt"/>
                <a:ea typeface="DejaVu Sans"/>
              </a:rPr>
              <a:t> decomposition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Eigenvalue problem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QR decomposition*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D0995F-23DD-ADD1-DF05-4C406EAD710A}"/>
              </a:ext>
            </a:extLst>
          </p:cNvPr>
          <p:cNvSpPr/>
          <p:nvPr/>
        </p:nvSpPr>
        <p:spPr>
          <a:xfrm>
            <a:off x="828628" y="1236525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Any real square matrix </a:t>
            </a:r>
            <a:r>
              <a:rPr lang="en-US" sz="2000" b="1" dirty="0"/>
              <a:t>A</a:t>
            </a:r>
            <a:r>
              <a:rPr lang="en-US" sz="2000" dirty="0"/>
              <a:t> permits a decomposition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0D5859-F164-B1BB-C6FE-F9B48BFF2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863" y="1642432"/>
            <a:ext cx="860273" cy="3052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CC798F-A695-ABEE-6181-549A61C12D7C}"/>
              </a:ext>
            </a:extLst>
          </p:cNvPr>
          <p:cNvSpPr txBox="1"/>
          <p:nvPr/>
        </p:nvSpPr>
        <p:spPr>
          <a:xfrm>
            <a:off x="828628" y="1947690"/>
            <a:ext cx="553388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where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</a:t>
            </a:r>
            <a:r>
              <a:rPr lang="en-US" sz="2000" dirty="0"/>
              <a:t> is orthogonal, </a:t>
            </a:r>
            <a:r>
              <a:rPr lang="en-US" sz="2000" b="1" dirty="0"/>
              <a:t>Q</a:t>
            </a:r>
            <a:r>
              <a:rPr lang="en-US" sz="2000" baseline="30000" dirty="0"/>
              <a:t>-1</a:t>
            </a:r>
            <a:r>
              <a:rPr lang="en-US" sz="2000" dirty="0"/>
              <a:t>=</a:t>
            </a:r>
            <a:r>
              <a:rPr lang="en-US" sz="2000" b="1" dirty="0"/>
              <a:t>Q</a:t>
            </a:r>
            <a:r>
              <a:rPr lang="en-US" sz="2000" baseline="30000" dirty="0"/>
              <a:t>T</a:t>
            </a:r>
            <a:r>
              <a:rPr lang="en-US" sz="2000" dirty="0"/>
              <a:t>, and thus, </a:t>
            </a:r>
            <a:r>
              <a:rPr lang="en-US" sz="2000" b="1" dirty="0"/>
              <a:t>Q</a:t>
            </a:r>
            <a:r>
              <a:rPr lang="en-US" sz="2000" baseline="30000" dirty="0"/>
              <a:t>T</a:t>
            </a:r>
            <a:r>
              <a:rPr lang="en-US" sz="2000" b="1" dirty="0"/>
              <a:t>Q</a:t>
            </a:r>
            <a:r>
              <a:rPr lang="en-US" sz="2000" dirty="0"/>
              <a:t> = </a:t>
            </a:r>
            <a:r>
              <a:rPr lang="en-US" sz="2000" b="1" dirty="0"/>
              <a:t>I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</a:t>
            </a:r>
            <a:r>
              <a:rPr lang="en-US" sz="2000" dirty="0"/>
              <a:t> is upper diagonal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AE6AE-B2F1-B63E-C758-CDBC98326455}"/>
              </a:ext>
            </a:extLst>
          </p:cNvPr>
          <p:cNvSpPr txBox="1"/>
          <p:nvPr/>
        </p:nvSpPr>
        <p:spPr>
          <a:xfrm>
            <a:off x="370541" y="6469209"/>
            <a:ext cx="317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*Has nothing to do with QR codes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72E9BB-436C-EAF6-33F5-7DA2DFC7146C}"/>
              </a:ext>
            </a:extLst>
          </p:cNvPr>
          <p:cNvSpPr txBox="1"/>
          <p:nvPr/>
        </p:nvSpPr>
        <p:spPr>
          <a:xfrm>
            <a:off x="828628" y="3682483"/>
            <a:ext cx="9361974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There are many algorithms for constructing the QR decomposition: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from simple Gram-</a:t>
            </a:r>
            <a:r>
              <a:rPr lang="en-US" sz="2000" dirty="0" err="1"/>
              <a:t>Schimdt</a:t>
            </a:r>
            <a:r>
              <a:rPr lang="en-US" sz="2000" dirty="0"/>
              <a:t> process (numerically unstable)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 more involved methods using Householder transformation or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Givens rotations.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40F408-B37F-B534-9A17-72A53ED31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075" y="1268663"/>
            <a:ext cx="1842296" cy="18307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BE50E1-4B60-45AF-BD07-96B7FB113EAB}"/>
              </a:ext>
            </a:extLst>
          </p:cNvPr>
          <p:cNvSpPr txBox="1"/>
          <p:nvPr/>
        </p:nvSpPr>
        <p:spPr>
          <a:xfrm>
            <a:off x="8920908" y="4348266"/>
            <a:ext cx="2217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numpy.linalg.qr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6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QR decomposition and systems of linear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D0995F-23DD-ADD1-DF05-4C406EAD710A}"/>
              </a:ext>
            </a:extLst>
          </p:cNvPr>
          <p:cNvSpPr/>
          <p:nvPr/>
        </p:nvSpPr>
        <p:spPr>
          <a:xfrm>
            <a:off x="828628" y="1236525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System of linear equations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C798F-A695-ABEE-6181-549A61C12D7C}"/>
              </a:ext>
            </a:extLst>
          </p:cNvPr>
          <p:cNvSpPr txBox="1"/>
          <p:nvPr/>
        </p:nvSpPr>
        <p:spPr>
          <a:xfrm>
            <a:off x="828628" y="1947690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b="1" dirty="0"/>
              <a:t>A</a:t>
            </a:r>
            <a:r>
              <a:rPr lang="en-US" sz="2000" dirty="0"/>
              <a:t> = </a:t>
            </a:r>
            <a:r>
              <a:rPr lang="en-US" sz="2000" b="1" dirty="0"/>
              <a:t>QR</a:t>
            </a:r>
            <a:r>
              <a:rPr lang="en-US" sz="2000" dirty="0"/>
              <a:t> we can rewrite the system 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72E9BB-436C-EAF6-33F5-7DA2DFC7146C}"/>
              </a:ext>
            </a:extLst>
          </p:cNvPr>
          <p:cNvSpPr txBox="1"/>
          <p:nvPr/>
        </p:nvSpPr>
        <p:spPr>
          <a:xfrm>
            <a:off x="828628" y="2658855"/>
            <a:ext cx="936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Multiplying each side of the equation by </a:t>
            </a:r>
            <a:r>
              <a:rPr lang="en-US" sz="2000" b="1" dirty="0"/>
              <a:t>Q</a:t>
            </a:r>
            <a:r>
              <a:rPr lang="en-US" sz="2000" baseline="30000" dirty="0"/>
              <a:t>T</a:t>
            </a:r>
            <a:r>
              <a:rPr lang="en-US" sz="2000" dirty="0"/>
              <a:t>, we have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A33CE6-373E-0BF4-8FBC-504B2F607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476" y="1593920"/>
            <a:ext cx="849048" cy="35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6CB3A2-56CF-680B-6B83-E68D1AEA9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579" y="2224818"/>
            <a:ext cx="982841" cy="398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B71766-5F21-7983-6D7A-96611798B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1476" y="3094168"/>
            <a:ext cx="1122829" cy="452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FA4CCC-4800-A064-60DE-CDE7F636D57B}"/>
              </a:ext>
            </a:extLst>
          </p:cNvPr>
          <p:cNvSpPr txBox="1"/>
          <p:nvPr/>
        </p:nvSpPr>
        <p:spPr>
          <a:xfrm>
            <a:off x="828628" y="3452278"/>
            <a:ext cx="936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matrix </a:t>
            </a:r>
            <a:r>
              <a:rPr lang="en-US" sz="2000" b="1" dirty="0"/>
              <a:t>R</a:t>
            </a:r>
            <a:r>
              <a:rPr lang="en-US" sz="2000" dirty="0"/>
              <a:t> is upper triangular, thus, the system can solved using </a:t>
            </a:r>
            <a:r>
              <a:rPr lang="en-US" sz="2000" dirty="0" err="1"/>
              <a:t>backsubstitution</a:t>
            </a:r>
            <a:r>
              <a:rPr lang="en-US" sz="2000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113E1F-2DEB-CBA8-B00A-E732F82ED2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5471" y="3954343"/>
            <a:ext cx="2658737" cy="27619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08637D-932D-2DD9-B07C-BA7E70ED8E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7035" y="4245701"/>
            <a:ext cx="3258811" cy="203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7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Eigenvalue problem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FA4CCC-4800-A064-60DE-CDE7F636D57B}"/>
                  </a:ext>
                </a:extLst>
              </p:cNvPr>
              <p:cNvSpPr txBox="1"/>
              <p:nvPr/>
            </p:nvSpPr>
            <p:spPr>
              <a:xfrm>
                <a:off x="828629" y="2986017"/>
                <a:ext cx="93619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Here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 are the eigenvalues and </a:t>
                </a:r>
                <a:r>
                  <a:rPr lang="en-US" sz="2000" b="1" dirty="0"/>
                  <a:t>v</a:t>
                </a:r>
                <a:r>
                  <a:rPr lang="en-US" sz="2000" dirty="0"/>
                  <a:t> are the eigenvectors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FA4CCC-4800-A064-60DE-CDE7F636D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29" y="2986017"/>
                <a:ext cx="9361974" cy="400110"/>
              </a:xfrm>
              <a:prstGeom prst="rect">
                <a:avLst/>
              </a:prstGeom>
              <a:blipFill>
                <a:blip r:embed="rId3"/>
                <a:stretch>
                  <a:fillRect l="-678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7196DA1-7CCB-A49B-DC47-D18E3D807EA0}"/>
              </a:ext>
            </a:extLst>
          </p:cNvPr>
          <p:cNvSpPr txBox="1"/>
          <p:nvPr/>
        </p:nvSpPr>
        <p:spPr>
          <a:xfrm>
            <a:off x="828629" y="1201837"/>
            <a:ext cx="76691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 common matrix problem in physics is the calculation of eigenvalues and eigenvectors of a matrix (e.g. classical and quantum mechanics). </a:t>
            </a:r>
          </a:p>
          <a:p>
            <a:endParaRPr lang="en-US" sz="2000" dirty="0"/>
          </a:p>
          <a:p>
            <a:r>
              <a:rPr lang="en-US" sz="2000" dirty="0"/>
              <a:t>The eigenvalue problem corresponds to the equation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0094D9-C273-2F2F-B369-31A0BC9FC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322" y="2551541"/>
            <a:ext cx="1007682" cy="4001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8D9B97-D917-EE68-E15D-3731879190C3}"/>
                  </a:ext>
                </a:extLst>
              </p:cNvPr>
              <p:cNvSpPr txBox="1"/>
              <p:nvPr/>
            </p:nvSpPr>
            <p:spPr>
              <a:xfrm>
                <a:off x="828628" y="3651381"/>
                <a:ext cx="10397559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General approach (not used in practice):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Eigenvalues are roots of the characteristic polynomial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Once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 are found, the eigenvectors can be computed by solving linear system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approach is impractical: numerically unstable to solve high-degree polynomial roots 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8D9B97-D917-EE68-E15D-373187919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28" y="3651381"/>
                <a:ext cx="10397559" cy="2862322"/>
              </a:xfrm>
              <a:prstGeom prst="rect">
                <a:avLst/>
              </a:prstGeom>
              <a:blipFill>
                <a:blip r:embed="rId5"/>
                <a:stretch>
                  <a:fillRect l="-610" t="-1322" b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8B9C0FC8-A8CF-FD95-88DD-82BBFBC702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3914" y="4701024"/>
            <a:ext cx="1774498" cy="414481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A7A951B-061B-D983-3CEA-1E55EDC8FE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78817" y="5738405"/>
            <a:ext cx="1424692" cy="2344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6F4A6D-DD63-7210-0FDD-ECB2972F4A77}"/>
              </a:ext>
            </a:extLst>
          </p:cNvPr>
          <p:cNvSpPr txBox="1"/>
          <p:nvPr/>
        </p:nvSpPr>
        <p:spPr>
          <a:xfrm>
            <a:off x="9531260" y="1286677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B15023-660C-EBFE-3521-E22AB9C0D5FE}"/>
                  </a:ext>
                </a:extLst>
              </p:cNvPr>
              <p:cNvSpPr txBox="1"/>
              <p:nvPr/>
            </p:nvSpPr>
            <p:spPr>
              <a:xfrm>
                <a:off x="9059432" y="1777600"/>
                <a:ext cx="2091726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B15023-660C-EBFE-3521-E22AB9C0D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432" y="1777600"/>
                <a:ext cx="2091726" cy="362984"/>
              </a:xfrm>
              <a:prstGeom prst="rect">
                <a:avLst/>
              </a:prstGeom>
              <a:blipFill>
                <a:blip r:embed="rId9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341E782-756B-BBD8-AFC0-72BE60E311F6}"/>
              </a:ext>
            </a:extLst>
          </p:cNvPr>
          <p:cNvSpPr txBox="1"/>
          <p:nvPr/>
        </p:nvSpPr>
        <p:spPr>
          <a:xfrm>
            <a:off x="9169869" y="2262742"/>
            <a:ext cx="2436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levels in quantum mechanics</a:t>
            </a:r>
          </a:p>
          <a:p>
            <a:r>
              <a:rPr lang="en-US" dirty="0"/>
              <a:t>using matrix form</a:t>
            </a:r>
          </a:p>
        </p:txBody>
      </p:sp>
    </p:spTree>
    <p:extLst>
      <p:ext uri="{BB962C8B-B14F-4D97-AF65-F5344CB8AC3E}">
        <p14:creationId xmlns:p14="http://schemas.microsoft.com/office/powerpoint/2010/main" val="1802467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Eigenvalue problem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196DA1-7CCB-A49B-DC47-D18E3D807EA0}"/>
                  </a:ext>
                </a:extLst>
              </p:cNvPr>
              <p:cNvSpPr txBox="1"/>
              <p:nvPr/>
            </p:nvSpPr>
            <p:spPr>
              <a:xfrm>
                <a:off x="668356" y="1278954"/>
                <a:ext cx="9610381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In most cases the matrix </a:t>
                </a:r>
                <a:r>
                  <a:rPr lang="en-US" sz="2000" b="1" dirty="0"/>
                  <a:t>A</a:t>
                </a:r>
                <a:r>
                  <a:rPr lang="en-US" sz="2000" dirty="0"/>
                  <a:t> is either real symmetric or Hermitian (complex numbers).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In this case, for a </a:t>
                </a:r>
                <a:r>
                  <a:rPr lang="en-US" sz="2000" dirty="0" err="1"/>
                  <a:t>NxN</a:t>
                </a:r>
                <a:r>
                  <a:rPr lang="en-US" sz="2000" dirty="0"/>
                  <a:t> matrix there are N eigenvectors </a:t>
                </a:r>
                <a:r>
                  <a:rPr lang="en-US" sz="2000" b="1" dirty="0"/>
                  <a:t>v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,…,</a:t>
                </a:r>
                <a:r>
                  <a:rPr lang="en-US" sz="2000" b="1" dirty="0" err="1"/>
                  <a:t>v</a:t>
                </a:r>
                <a:r>
                  <a:rPr lang="en-US" sz="2000" baseline="-25000" dirty="0" err="1"/>
                  <a:t>N</a:t>
                </a:r>
                <a:r>
                  <a:rPr lang="en-US" sz="2000" dirty="0"/>
                  <a:t> with real eigenvalues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baseline="-25000" dirty="0"/>
                  <a:t>1</a:t>
                </a:r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baseline="-25000" dirty="0" err="1"/>
                  <a:t>N</a:t>
                </a:r>
                <a:r>
                  <a:rPr lang="en-US" sz="2000" dirty="0" err="1"/>
                  <a:t>.</a:t>
                </a:r>
                <a:r>
                  <a:rPr lang="en-US" sz="2000" dirty="0"/>
                  <a:t> The eigenvectors are orthogonal, i.e. </a:t>
                </a:r>
                <a:r>
                  <a:rPr lang="en-US" sz="2000" b="1" dirty="0" err="1"/>
                  <a:t>v</a:t>
                </a:r>
                <a:r>
                  <a:rPr lang="en-US" sz="2000" baseline="-25000" dirty="0" err="1"/>
                  <a:t>i</a:t>
                </a:r>
                <a:r>
                  <a:rPr lang="en-US" sz="2000" b="1" dirty="0" err="1"/>
                  <a:t>v</a:t>
                </a:r>
                <a:r>
                  <a:rPr lang="en-US" sz="2000" baseline="-25000" dirty="0" err="1"/>
                  <a:t>j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baseline="-25000" dirty="0" err="1"/>
                  <a:t>ij</a:t>
                </a:r>
                <a:r>
                  <a:rPr lang="en-US" sz="2000" dirty="0"/>
                  <a:t> with the appropriate normalization.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 eigenvalue problem can thus be cast as a matrix equation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196DA1-7CCB-A49B-DC47-D18E3D807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6" y="1278954"/>
                <a:ext cx="9610381" cy="2246769"/>
              </a:xfrm>
              <a:prstGeom prst="rect">
                <a:avLst/>
              </a:prstGeom>
              <a:blipFill>
                <a:blip r:embed="rId3"/>
                <a:stretch>
                  <a:fillRect l="-660" t="-1685" b="-3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925469F-6E79-00D8-354E-B841D53C2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903" y="3639591"/>
            <a:ext cx="1128194" cy="3859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2E8664-DB60-F027-28E2-E9608D4EC16A}"/>
                  </a:ext>
                </a:extLst>
              </p:cNvPr>
              <p:cNvSpPr txBox="1"/>
              <p:nvPr/>
            </p:nvSpPr>
            <p:spPr>
              <a:xfrm>
                <a:off x="668356" y="4303455"/>
                <a:ext cx="8645878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Here </a:t>
                </a:r>
                <a:r>
                  <a:rPr lang="en-US" sz="2000" b="1" dirty="0"/>
                  <a:t>V</a:t>
                </a:r>
                <a:r>
                  <a:rPr lang="en-US" sz="2000" dirty="0"/>
                  <a:t> is the matrix of eigenvectors, i.e. column </a:t>
                </a:r>
                <a:r>
                  <a:rPr lang="en-US" sz="2000" i="1" dirty="0"/>
                  <a:t>k</a:t>
                </a:r>
                <a:r>
                  <a:rPr lang="en-US" sz="2000" dirty="0"/>
                  <a:t> corresponds to the eigenvector </a:t>
                </a:r>
                <a:r>
                  <a:rPr lang="en-US" sz="2000" b="1" dirty="0" err="1"/>
                  <a:t>v</a:t>
                </a:r>
                <a:r>
                  <a:rPr lang="en-US" sz="2000" baseline="-25000" dirty="0" err="1"/>
                  <a:t>k</a:t>
                </a:r>
                <a:r>
                  <a:rPr lang="en-US" sz="2000" dirty="0"/>
                  <a:t>, and </a:t>
                </a:r>
                <a:r>
                  <a:rPr lang="en-US" sz="2000" b="1" dirty="0"/>
                  <a:t>D</a:t>
                </a:r>
                <a:r>
                  <a:rPr lang="en-US" sz="2000" dirty="0"/>
                  <a:t> is a diagonal matrix with entries corresponding to eigenvalues, </a:t>
                </a:r>
                <a:r>
                  <a:rPr lang="en-US" sz="2000" b="1" dirty="0"/>
                  <a:t>D</a:t>
                </a:r>
                <a:r>
                  <a:rPr lang="en-US" sz="2000" dirty="0"/>
                  <a:t> = </a:t>
                </a:r>
                <a:r>
                  <a:rPr lang="en-US" sz="2000" dirty="0" err="1"/>
                  <a:t>diag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baseline="-25000" dirty="0"/>
                  <a:t>1</a:t>
                </a:r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baseline="-25000" dirty="0" err="1"/>
                  <a:t>N</a:t>
                </a:r>
                <a:r>
                  <a:rPr lang="en-US" sz="2000" dirty="0"/>
                  <a:t>).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How to solve the matrix equation                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2E8664-DB60-F027-28E2-E9608D4EC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6" y="4303455"/>
                <a:ext cx="8645878" cy="1631216"/>
              </a:xfrm>
              <a:prstGeom prst="rect">
                <a:avLst/>
              </a:prstGeom>
              <a:blipFill>
                <a:blip r:embed="rId5"/>
                <a:stretch>
                  <a:fillRect l="-733" t="-1538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8B593EB-7871-C031-A42D-632587A8C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198" y="5526676"/>
            <a:ext cx="1128194" cy="38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11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DFC32-8092-76CB-EB54-212B6E36C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3D3B-F152-E133-3F8D-86046796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QR algorithm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5F711-F6B4-C193-606C-E1CA14E740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B78EA-FCE5-83F1-72ED-1F549207FDA4}"/>
              </a:ext>
            </a:extLst>
          </p:cNvPr>
          <p:cNvSpPr txBox="1"/>
          <p:nvPr/>
        </p:nvSpPr>
        <p:spPr>
          <a:xfrm>
            <a:off x="668356" y="1278954"/>
            <a:ext cx="111531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QR algorithm is a method of finding eigenvalues and/or eigenvectors based on an iterative procedure.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D014EF-A369-BE37-9817-01C7A1B155E9}"/>
                  </a:ext>
                </a:extLst>
              </p:cNvPr>
              <p:cNvSpPr txBox="1"/>
              <p:nvPr/>
            </p:nvSpPr>
            <p:spPr>
              <a:xfrm>
                <a:off x="668355" y="1832413"/>
                <a:ext cx="10238343" cy="310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000" dirty="0"/>
                  <a:t>One starts with matrix  </a:t>
                </a:r>
                <a:r>
                  <a:rPr lang="en-US" sz="2000" b="1" dirty="0"/>
                  <a:t>A</a:t>
                </a:r>
                <a:r>
                  <a:rPr lang="en-US" sz="2000" b="1" baseline="-25000" dirty="0"/>
                  <a:t>1</a:t>
                </a:r>
                <a:r>
                  <a:rPr lang="en-US" sz="2000" b="1" dirty="0"/>
                  <a:t> = A  </a:t>
                </a:r>
                <a:r>
                  <a:rPr lang="en-US" sz="2000" dirty="0"/>
                  <a:t>and calculates its QR decomposition  </a:t>
                </a:r>
                <a:r>
                  <a:rPr lang="en-US" sz="2000" b="1" dirty="0"/>
                  <a:t>A</a:t>
                </a:r>
                <a:r>
                  <a:rPr lang="en-US" sz="2000" b="1" baseline="-25000" dirty="0"/>
                  <a:t>1</a:t>
                </a:r>
                <a:r>
                  <a:rPr lang="en-US" sz="2000" b="1" dirty="0"/>
                  <a:t> = Q</a:t>
                </a:r>
                <a:r>
                  <a:rPr lang="en-US" sz="2000" b="1" baseline="-25000" dirty="0"/>
                  <a:t>1</a:t>
                </a:r>
                <a:r>
                  <a:rPr lang="en-US" sz="2000" b="1" dirty="0"/>
                  <a:t>R</a:t>
                </a:r>
                <a:r>
                  <a:rPr lang="en-US" sz="2000" b="1" baseline="-25000" dirty="0"/>
                  <a:t>1</a:t>
                </a:r>
                <a:endParaRPr lang="en-US" sz="20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The next matrix is computed as  </a:t>
                </a:r>
                <a:r>
                  <a:rPr lang="en-US" sz="2000" b="1" dirty="0"/>
                  <a:t>A</a:t>
                </a:r>
                <a:r>
                  <a:rPr lang="en-US" sz="2000" b="1" baseline="-25000" dirty="0"/>
                  <a:t>2</a:t>
                </a:r>
                <a:r>
                  <a:rPr lang="en-US" sz="2000" b="1" dirty="0"/>
                  <a:t> = R</a:t>
                </a:r>
                <a:r>
                  <a:rPr lang="en-US" sz="2000" b="1" baseline="-25000" dirty="0"/>
                  <a:t>1</a:t>
                </a:r>
                <a:r>
                  <a:rPr lang="en-US" sz="2000" b="1" dirty="0"/>
                  <a:t>Q</a:t>
                </a:r>
                <a:r>
                  <a:rPr lang="en-US" sz="2000" b="1" baseline="-25000" dirty="0"/>
                  <a:t>1</a:t>
                </a:r>
                <a:r>
                  <a:rPr lang="en-US" sz="2000" dirty="0"/>
                  <a:t>. </a:t>
                </a:r>
              </a:p>
              <a:p>
                <a:pPr marL="914400" lvl="1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This is a similarity transform. Multiplying both sides by  </a:t>
                </a:r>
                <a:r>
                  <a:rPr lang="en-US" b="1" dirty="0"/>
                  <a:t>I = Q</a:t>
                </a:r>
                <a:r>
                  <a:rPr lang="en-US" b="1" baseline="-25000" dirty="0"/>
                  <a:t>1</a:t>
                </a:r>
                <a:r>
                  <a:rPr lang="en-US" b="1" baseline="30000" dirty="0"/>
                  <a:t>T</a:t>
                </a:r>
                <a:r>
                  <a:rPr lang="en-US" b="1" dirty="0"/>
                  <a:t>Q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 </a:t>
                </a:r>
                <a:r>
                  <a:rPr lang="en-US" dirty="0"/>
                  <a:t>and taking into account  </a:t>
                </a:r>
                <a:r>
                  <a:rPr lang="en-US" b="1" dirty="0"/>
                  <a:t>A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 = Q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R</a:t>
                </a:r>
                <a:r>
                  <a:rPr lang="en-US" b="1" baseline="-25000" dirty="0"/>
                  <a:t>1</a:t>
                </a:r>
                <a:r>
                  <a:rPr lang="en-US" dirty="0"/>
                  <a:t>, one gets  </a:t>
                </a:r>
                <a:r>
                  <a:rPr lang="en-US" b="1" dirty="0"/>
                  <a:t>A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 = Q</a:t>
                </a:r>
                <a:r>
                  <a:rPr lang="en-US" b="1" baseline="-25000" dirty="0"/>
                  <a:t>1</a:t>
                </a:r>
                <a:r>
                  <a:rPr lang="en-US" b="1" baseline="30000" dirty="0"/>
                  <a:t>T</a:t>
                </a:r>
                <a:r>
                  <a:rPr lang="en-US" b="1" dirty="0"/>
                  <a:t>A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Q</a:t>
                </a:r>
                <a:r>
                  <a:rPr lang="en-US" b="1" baseline="-25000" dirty="0"/>
                  <a:t>1</a:t>
                </a:r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The process is repeated as follows,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Matrix </a:t>
                </a:r>
                <a:r>
                  <a:rPr lang="en-US" sz="2000" b="1" dirty="0"/>
                  <a:t>A</a:t>
                </a:r>
                <a:r>
                  <a:rPr lang="en-US" sz="2000" b="1" baseline="-25000" dirty="0"/>
                  <a:t>n</a:t>
                </a:r>
                <a:r>
                  <a:rPr lang="en-US" sz="2000" dirty="0"/>
                  <a:t> converges to </a:t>
                </a:r>
                <a:r>
                  <a:rPr lang="en-US" sz="2000" b="1" dirty="0"/>
                  <a:t>diagonal form </a:t>
                </a:r>
                <a:r>
                  <a:rPr lang="en-US" sz="2000" dirty="0"/>
                  <a:t>in the limit 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000" dirty="0"/>
                  <a:t> (for real symmetric </a:t>
                </a:r>
                <a:r>
                  <a:rPr lang="en-US" sz="2000" b="1" dirty="0"/>
                  <a:t>A</a:t>
                </a:r>
                <a:r>
                  <a:rPr lang="en-US" sz="2000" dirty="0"/>
                  <a:t>):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D014EF-A369-BE37-9817-01C7A1B15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5" y="1832413"/>
                <a:ext cx="10238343" cy="3108543"/>
              </a:xfrm>
              <a:prstGeom prst="rect">
                <a:avLst/>
              </a:prstGeom>
              <a:blipFill>
                <a:blip r:embed="rId3"/>
                <a:stretch>
                  <a:fillRect l="-867" t="-3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4DED0C7-EC83-D56A-BA17-B834C1F07B21}"/>
              </a:ext>
            </a:extLst>
          </p:cNvPr>
          <p:cNvSpPr txBox="1"/>
          <p:nvPr/>
        </p:nvSpPr>
        <p:spPr>
          <a:xfrm>
            <a:off x="4678955" y="3750409"/>
            <a:ext cx="3307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</a:t>
            </a:r>
            <a:r>
              <a:rPr lang="en-US" b="1" baseline="-25000" dirty="0"/>
              <a:t>n+1</a:t>
            </a:r>
            <a:r>
              <a:rPr lang="en-US" b="1" dirty="0"/>
              <a:t> = </a:t>
            </a:r>
            <a:r>
              <a:rPr lang="en-US" b="1" dirty="0" err="1"/>
              <a:t>R</a:t>
            </a:r>
            <a:r>
              <a:rPr lang="en-US" b="1" baseline="-25000" dirty="0" err="1"/>
              <a:t>n</a:t>
            </a:r>
            <a:r>
              <a:rPr lang="en-US" b="1" dirty="0" err="1"/>
              <a:t>Q</a:t>
            </a:r>
            <a:r>
              <a:rPr lang="en-US" b="1" baseline="-25000" dirty="0" err="1"/>
              <a:t>n</a:t>
            </a:r>
            <a:r>
              <a:rPr lang="en-US" b="1" dirty="0"/>
              <a:t> = </a:t>
            </a:r>
            <a:r>
              <a:rPr lang="en-US" b="1" dirty="0" err="1"/>
              <a:t>Q</a:t>
            </a:r>
            <a:r>
              <a:rPr lang="en-US" b="1" baseline="-25000" dirty="0" err="1"/>
              <a:t>n</a:t>
            </a:r>
            <a:r>
              <a:rPr lang="en-US" b="1" baseline="30000" dirty="0" err="1"/>
              <a:t>T</a:t>
            </a:r>
            <a:r>
              <a:rPr lang="en-US" b="1" dirty="0" err="1"/>
              <a:t>A</a:t>
            </a:r>
            <a:r>
              <a:rPr lang="en-US" b="1" baseline="-25000" dirty="0" err="1"/>
              <a:t>n</a:t>
            </a:r>
            <a:r>
              <a:rPr lang="en-US" b="1" dirty="0" err="1"/>
              <a:t>Q</a:t>
            </a:r>
            <a:r>
              <a:rPr lang="en-US" b="1" baseline="-25000" dirty="0" err="1"/>
              <a:t>n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89D46C-2AD0-ABF0-D793-CBD3EECB723E}"/>
                  </a:ext>
                </a:extLst>
              </p:cNvPr>
              <p:cNvSpPr txBox="1"/>
              <p:nvPr/>
            </p:nvSpPr>
            <p:spPr>
              <a:xfrm>
                <a:off x="2262398" y="4602402"/>
                <a:ext cx="72862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𝑸𝑻𝑨𝑸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	where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	where </a:t>
                </a:r>
                <a:r>
                  <a:rPr lang="en-US" b="1" i="1" dirty="0"/>
                  <a:t>Q</a:t>
                </a:r>
                <a:r>
                  <a:rPr lang="en-US" dirty="0"/>
                  <a:t> is an orthogonal matrix.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89D46C-2AD0-ABF0-D793-CBD3EECB7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398" y="4602402"/>
                <a:ext cx="7286205" cy="369332"/>
              </a:xfrm>
              <a:prstGeom prst="rect">
                <a:avLst/>
              </a:prstGeom>
              <a:blipFill>
                <a:blip r:embed="rId4"/>
                <a:stretch>
                  <a:fillRect t="-113333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B8223F-3CF2-D37C-EFCD-320BD6860B6F}"/>
                  </a:ext>
                </a:extLst>
              </p:cNvPr>
              <p:cNvSpPr txBox="1"/>
              <p:nvPr/>
            </p:nvSpPr>
            <p:spPr>
              <a:xfrm>
                <a:off x="668355" y="5209714"/>
                <a:ext cx="4522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Multiply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by </a:t>
                </a:r>
                <a:r>
                  <a:rPr lang="en-US" b="1" i="1" dirty="0"/>
                  <a:t>Q</a:t>
                </a:r>
                <a:r>
                  <a:rPr lang="en-US" dirty="0"/>
                  <a:t> from the right: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𝑨𝑸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𝑸𝑨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b="1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B8223F-3CF2-D37C-EFCD-320BD6860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5" y="5209714"/>
                <a:ext cx="4522713" cy="369332"/>
              </a:xfrm>
              <a:prstGeom prst="rect">
                <a:avLst/>
              </a:prstGeom>
              <a:blipFill>
                <a:blip r:embed="rId5"/>
                <a:stretch>
                  <a:fillRect l="-112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63DC86-E585-7ECD-55E8-9AD5DB06E069}"/>
                  </a:ext>
                </a:extLst>
              </p:cNvPr>
              <p:cNvSpPr txBox="1"/>
              <p:nvPr/>
            </p:nvSpPr>
            <p:spPr>
              <a:xfrm>
                <a:off x="668355" y="5694359"/>
                <a:ext cx="2518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Compare with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dirty="0" smtClean="0">
                        <a:solidFill>
                          <a:srgbClr val="122EA6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US" b="1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63DC86-E585-7ECD-55E8-9AD5DB06E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5" y="5694359"/>
                <a:ext cx="2518253" cy="369332"/>
              </a:xfrm>
              <a:prstGeom prst="rect">
                <a:avLst/>
              </a:prstGeom>
              <a:blipFill>
                <a:blip r:embed="rId6"/>
                <a:stretch>
                  <a:fillRect l="-200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93B89B-D84F-C7D0-685E-FEE8BCFC9477}"/>
                  </a:ext>
                </a:extLst>
              </p:cNvPr>
              <p:cNvSpPr txBox="1"/>
              <p:nvPr/>
            </p:nvSpPr>
            <p:spPr>
              <a:xfrm>
                <a:off x="4675014" y="5712690"/>
                <a:ext cx="11271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93B89B-D84F-C7D0-685E-FEE8BCFC9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014" y="5712690"/>
                <a:ext cx="1127118" cy="369332"/>
              </a:xfrm>
              <a:prstGeom prst="rect">
                <a:avLst/>
              </a:prstGeom>
              <a:blipFill>
                <a:blip r:embed="rId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84C338-2412-6F36-4969-025480B57290}"/>
                  </a:ext>
                </a:extLst>
              </p:cNvPr>
              <p:cNvSpPr txBox="1"/>
              <p:nvPr/>
            </p:nvSpPr>
            <p:spPr>
              <a:xfrm>
                <a:off x="7357381" y="5694359"/>
                <a:ext cx="11271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122EA6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baseline="-25000" dirty="0">
                          <a:solidFill>
                            <a:srgbClr val="122EA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b="1" i="1" dirty="0" smtClean="0">
                          <a:solidFill>
                            <a:srgbClr val="122EA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122EA6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122EA6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84C338-2412-6F36-4969-025480B57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381" y="5694359"/>
                <a:ext cx="11271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>
            <a:extLst>
              <a:ext uri="{FF2B5EF4-FFF2-40B4-BE49-F238E27FC236}">
                <a16:creationId xmlns:a16="http://schemas.microsoft.com/office/drawing/2014/main" id="{299A8314-40F9-0BC1-6CD8-597A0DEDA7E3}"/>
              </a:ext>
            </a:extLst>
          </p:cNvPr>
          <p:cNvSpPr/>
          <p:nvPr/>
        </p:nvSpPr>
        <p:spPr>
          <a:xfrm>
            <a:off x="3323274" y="5725667"/>
            <a:ext cx="655455" cy="3433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6438C2-C563-8545-9EAC-6424638BF188}"/>
              </a:ext>
            </a:extLst>
          </p:cNvPr>
          <p:cNvSpPr txBox="1"/>
          <p:nvPr/>
        </p:nvSpPr>
        <p:spPr>
          <a:xfrm>
            <a:off x="4228008" y="5981448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eigenvector matrix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EEBAD-C311-2CF4-93FF-FABA37078BF9}"/>
              </a:ext>
            </a:extLst>
          </p:cNvPr>
          <p:cNvSpPr txBox="1"/>
          <p:nvPr/>
        </p:nvSpPr>
        <p:spPr>
          <a:xfrm>
            <a:off x="6912490" y="5981448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122EA6"/>
                </a:solidFill>
              </a:rPr>
              <a:t>eigenvalue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11CB74F-5E19-ABF3-C76B-906EC2BC1B8F}"/>
                  </a:ext>
                </a:extLst>
              </p:cNvPr>
              <p:cNvSpPr txBox="1"/>
              <p:nvPr/>
            </p:nvSpPr>
            <p:spPr>
              <a:xfrm>
                <a:off x="668355" y="6399238"/>
                <a:ext cx="106362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 practice, the algorithm stops once non-diagonal elements of </a:t>
                </a:r>
                <a:r>
                  <a:rPr lang="en-US" b="1" dirty="0"/>
                  <a:t>A</a:t>
                </a:r>
                <a:r>
                  <a:rPr lang="en-US" b="1" baseline="-25000" dirty="0"/>
                  <a:t>n</a:t>
                </a:r>
                <a:r>
                  <a:rPr lang="en-US" dirty="0"/>
                  <a:t> are below a certain threshold 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11CB74F-5E19-ABF3-C76B-906EC2BC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5" y="6399238"/>
                <a:ext cx="10636218" cy="369332"/>
              </a:xfrm>
              <a:prstGeom prst="rect">
                <a:avLst/>
              </a:prstGeom>
              <a:blipFill>
                <a:blip r:embed="rId9"/>
                <a:stretch>
                  <a:fillRect l="-477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693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QR algorithm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7985D4-5BDF-1BCE-4E61-202B7B0AE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247" y="1309706"/>
            <a:ext cx="9483084" cy="517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3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QR algorithm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0C1957-EE58-7954-D1D3-2ED063800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09" y="1343905"/>
            <a:ext cx="4356100" cy="287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9D5FEE-0F15-8CB1-5D8A-C70302229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859" y="4828295"/>
            <a:ext cx="2768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58DF8E-0DB7-0CD6-985E-05332EB90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688" y="1343905"/>
            <a:ext cx="5481203" cy="23206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7E3C6-6FAB-A895-98AF-35BC8DB033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792" y="3826880"/>
            <a:ext cx="4780994" cy="2478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41D815-8B93-1645-BB35-CA6A83760F3F}"/>
              </a:ext>
            </a:extLst>
          </p:cNvPr>
          <p:cNvSpPr txBox="1"/>
          <p:nvPr/>
        </p:nvSpPr>
        <p:spPr>
          <a:xfrm>
            <a:off x="6632153" y="4912045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</a:t>
            </a:r>
            <a:r>
              <a:rPr lang="en-US" sz="140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7CF895-7262-01E2-E53C-874CC9B0B23A}"/>
              </a:ext>
            </a:extLst>
          </p:cNvPr>
          <p:cNvSpPr txBox="1"/>
          <p:nvPr/>
        </p:nvSpPr>
        <p:spPr>
          <a:xfrm>
            <a:off x="7286848" y="491204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</a:t>
            </a:r>
            <a:r>
              <a:rPr lang="en-US" sz="14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38022A-CBD6-3F83-F4F3-C7209DC458A1}"/>
              </a:ext>
            </a:extLst>
          </p:cNvPr>
          <p:cNvSpPr txBox="1"/>
          <p:nvPr/>
        </p:nvSpPr>
        <p:spPr>
          <a:xfrm>
            <a:off x="8087495" y="491204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</a:t>
            </a:r>
            <a:r>
              <a:rPr lang="en-US" sz="1400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D95E41-F9F4-49CC-AD15-7626704676F7}"/>
              </a:ext>
            </a:extLst>
          </p:cNvPr>
          <p:cNvSpPr txBox="1"/>
          <p:nvPr/>
        </p:nvSpPr>
        <p:spPr>
          <a:xfrm>
            <a:off x="8867383" y="491204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</a:t>
            </a:r>
            <a:r>
              <a:rPr lang="en-US" sz="1400" baseline="-25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69CAE6-57BD-8545-3A97-0664C74A6FB3}"/>
              </a:ext>
            </a:extLst>
          </p:cNvPr>
          <p:cNvSpPr txBox="1"/>
          <p:nvPr/>
        </p:nvSpPr>
        <p:spPr>
          <a:xfrm>
            <a:off x="9649250" y="491204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</a:t>
            </a:r>
            <a:r>
              <a:rPr lang="en-US" sz="1400" baseline="-250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769090-3329-C078-18A3-62701852A2CA}"/>
              </a:ext>
            </a:extLst>
          </p:cNvPr>
          <p:cNvCxnSpPr>
            <a:cxnSpLocks/>
          </p:cNvCxnSpPr>
          <p:nvPr/>
        </p:nvCxnSpPr>
        <p:spPr>
          <a:xfrm>
            <a:off x="6348860" y="4291223"/>
            <a:ext cx="5728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C6A8AF-09C1-A4BC-2625-496EE4210D0C}"/>
              </a:ext>
            </a:extLst>
          </p:cNvPr>
          <p:cNvCxnSpPr>
            <a:cxnSpLocks/>
          </p:cNvCxnSpPr>
          <p:nvPr/>
        </p:nvCxnSpPr>
        <p:spPr>
          <a:xfrm>
            <a:off x="6986249" y="4421590"/>
            <a:ext cx="6925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A45708-3C46-DB78-C536-0A022DE1DC0D}"/>
              </a:ext>
            </a:extLst>
          </p:cNvPr>
          <p:cNvCxnSpPr>
            <a:cxnSpLocks/>
          </p:cNvCxnSpPr>
          <p:nvPr/>
        </p:nvCxnSpPr>
        <p:spPr>
          <a:xfrm>
            <a:off x="8039975" y="4562973"/>
            <a:ext cx="6925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1A746F-F959-2BCB-D009-13B3775C7D8E}"/>
              </a:ext>
            </a:extLst>
          </p:cNvPr>
          <p:cNvCxnSpPr>
            <a:cxnSpLocks/>
          </p:cNvCxnSpPr>
          <p:nvPr/>
        </p:nvCxnSpPr>
        <p:spPr>
          <a:xfrm>
            <a:off x="9150649" y="4715373"/>
            <a:ext cx="6925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C74F84-C935-1699-F3C2-D258FF24932B}"/>
              </a:ext>
            </a:extLst>
          </p:cNvPr>
          <p:cNvCxnSpPr>
            <a:cxnSpLocks/>
          </p:cNvCxnSpPr>
          <p:nvPr/>
        </p:nvCxnSpPr>
        <p:spPr>
          <a:xfrm>
            <a:off x="10085247" y="4859663"/>
            <a:ext cx="6925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991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22CD3-F217-F8D2-CB75-89170F0CA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B767-90B6-B7A3-4B2C-B9E13535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Linear algebra: Summary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BF28A-E16C-8EB2-8A5F-58165A9F4B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0B19E-4BC9-1376-7FA5-4EB94B2C017C}"/>
              </a:ext>
            </a:extLst>
          </p:cNvPr>
          <p:cNvSpPr txBox="1"/>
          <p:nvPr/>
        </p:nvSpPr>
        <p:spPr>
          <a:xfrm>
            <a:off x="668356" y="1653528"/>
            <a:ext cx="103815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System of N linear equations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General case: use LU-decomposition [O(N</a:t>
            </a:r>
            <a:r>
              <a:rPr lang="en-US" sz="2000" baseline="30000" dirty="0"/>
              <a:t>3</a:t>
            </a:r>
            <a:r>
              <a:rPr lang="en-US" sz="2000" dirty="0"/>
              <a:t>)] + forward/back-substitution [O(N</a:t>
            </a:r>
            <a:r>
              <a:rPr lang="en-US" sz="2000" baseline="30000" dirty="0"/>
              <a:t>2</a:t>
            </a:r>
            <a:r>
              <a:rPr lang="en-US" sz="2000" dirty="0"/>
              <a:t>)] ~ O(N</a:t>
            </a:r>
            <a:r>
              <a:rPr lang="en-US" sz="2000" baseline="30000" dirty="0"/>
              <a:t>3</a:t>
            </a:r>
            <a:r>
              <a:rPr lang="en-US" sz="2000" dirty="0"/>
              <a:t>)]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No need to repeat LU-decomposition when </a:t>
            </a:r>
            <a:r>
              <a:rPr lang="en-US" sz="2000" b="1" dirty="0"/>
              <a:t>v</a:t>
            </a:r>
            <a:r>
              <a:rPr lang="en-US" sz="2000" dirty="0"/>
              <a:t> (but not </a:t>
            </a:r>
            <a:r>
              <a:rPr lang="en-US" sz="2000" b="1" dirty="0"/>
              <a:t>A</a:t>
            </a:r>
            <a:r>
              <a:rPr lang="en-US" sz="2000" dirty="0"/>
              <a:t>) changes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Tridiagonal system: Can be solve in linear O(N) time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Band-diagonal: O(N x </a:t>
            </a:r>
            <a:r>
              <a:rPr lang="en-US" sz="2000" dirty="0" err="1"/>
              <a:t>m</a:t>
            </a:r>
            <a:r>
              <a:rPr lang="en-US" sz="2000" baseline="-25000" dirty="0" err="1"/>
              <a:t>upper</a:t>
            </a:r>
            <a:r>
              <a:rPr lang="en-US" sz="2000" dirty="0"/>
              <a:t> x </a:t>
            </a:r>
            <a:r>
              <a:rPr lang="en-US" sz="2000" dirty="0" err="1"/>
              <a:t>m</a:t>
            </a:r>
            <a:r>
              <a:rPr lang="en-US" sz="2000" baseline="-25000" dirty="0" err="1"/>
              <a:t>lower</a:t>
            </a:r>
            <a:r>
              <a:rPr lang="en-US" sz="2000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56F2A1-60BC-1A3E-5AF0-5D54E03E6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038" y="1069255"/>
            <a:ext cx="1292196" cy="6801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CED67A-C2E9-A0C5-09BD-4AE3C28E4666}"/>
              </a:ext>
            </a:extLst>
          </p:cNvPr>
          <p:cNvSpPr txBox="1"/>
          <p:nvPr/>
        </p:nvSpPr>
        <p:spPr>
          <a:xfrm>
            <a:off x="668356" y="4234976"/>
            <a:ext cx="1038156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Eigenvalue problem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General case: use QR-decomposition and QR algorithm (iterative)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Specialized algorithms for sparse matrices (e.g. </a:t>
            </a:r>
            <a:r>
              <a:rPr lang="en-US" sz="2000" b="1" dirty="0" err="1"/>
              <a:t>Lanczos</a:t>
            </a:r>
            <a:r>
              <a:rPr lang="en-US" sz="2000" b="1" dirty="0"/>
              <a:t> algorithm</a:t>
            </a:r>
            <a:r>
              <a:rPr lang="en-US" sz="20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BF974B-F621-4CDD-5E43-C6E01AF6C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295" y="3834867"/>
            <a:ext cx="1007682" cy="4001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B48F7D-A207-843E-761C-6441FFB76CE4}"/>
              </a:ext>
            </a:extLst>
          </p:cNvPr>
          <p:cNvSpPr txBox="1"/>
          <p:nvPr/>
        </p:nvSpPr>
        <p:spPr>
          <a:xfrm>
            <a:off x="6191843" y="530444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final project idea(?)</a:t>
            </a:r>
          </a:p>
        </p:txBody>
      </p:sp>
    </p:spTree>
    <p:extLst>
      <p:ext uri="{BB962C8B-B14F-4D97-AF65-F5344CB8AC3E}">
        <p14:creationId xmlns:p14="http://schemas.microsoft.com/office/powerpoint/2010/main" val="392426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Inverse of matrix </a:t>
            </a:r>
            <a:r>
              <a:rPr lang="en-US" sz="2000" b="1" dirty="0"/>
              <a:t>A</a:t>
            </a:r>
            <a:r>
              <a:rPr lang="en-US" sz="2000" dirty="0"/>
              <a:t>, if it exists, satisfies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Matrix inversion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60118-25D7-60A3-F11C-C0E6045D4CE6}"/>
              </a:ext>
            </a:extLst>
          </p:cNvPr>
          <p:cNvSpPr txBox="1"/>
          <p:nvPr/>
        </p:nvSpPr>
        <p:spPr>
          <a:xfrm>
            <a:off x="767980" y="4239093"/>
            <a:ext cx="909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Since the matrix </a:t>
            </a:r>
            <a:r>
              <a:rPr lang="en-US" sz="2000" b="1" dirty="0"/>
              <a:t>A</a:t>
            </a:r>
            <a:r>
              <a:rPr lang="en-US" sz="2000" dirty="0"/>
              <a:t> is always the same, these systems can be efficiently solved with LU-decomposition to find all </a:t>
            </a:r>
            <a:r>
              <a:rPr lang="en-US" sz="2000" b="1" dirty="0" err="1"/>
              <a:t>x</a:t>
            </a:r>
            <a:r>
              <a:rPr lang="en-US" sz="2000" baseline="-25000" dirty="0" err="1"/>
              <a:t>k</a:t>
            </a:r>
            <a:r>
              <a:rPr lang="en-US" sz="2000" baseline="-25000" dirty="0"/>
              <a:t> </a:t>
            </a:r>
            <a:r>
              <a:rPr lang="en-US" sz="2000" dirty="0"/>
              <a:t>and thus the inverse matrix </a:t>
            </a:r>
            <a:r>
              <a:rPr lang="en-US" sz="2000" b="1" dirty="0"/>
              <a:t>A</a:t>
            </a:r>
            <a:r>
              <a:rPr lang="en-US" sz="2000" baseline="30000" dirty="0"/>
              <a:t>-1</a:t>
            </a:r>
            <a:endParaRPr lang="en-US" sz="2000" b="1" i="1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80" y="2186673"/>
            <a:ext cx="8805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Let us denote the columns of the inverse matrix </a:t>
            </a:r>
            <a:r>
              <a:rPr lang="en-US" sz="2000" b="1" dirty="0"/>
              <a:t>A</a:t>
            </a:r>
            <a:r>
              <a:rPr lang="en-US" sz="2000" baseline="30000" dirty="0"/>
              <a:t>-1</a:t>
            </a:r>
            <a:r>
              <a:rPr lang="en-US" sz="2000" dirty="0"/>
              <a:t> by </a:t>
            </a:r>
            <a:r>
              <a:rPr lang="en-US" sz="2000" b="1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, i.e. </a:t>
            </a:r>
            <a:r>
              <a:rPr lang="en-US" sz="2000" b="1" dirty="0"/>
              <a:t>A</a:t>
            </a:r>
            <a:r>
              <a:rPr lang="en-US" sz="2000" baseline="30000" dirty="0"/>
              <a:t>-1</a:t>
            </a:r>
            <a:r>
              <a:rPr lang="en-US" sz="2000" dirty="0"/>
              <a:t>=(</a:t>
            </a:r>
            <a:r>
              <a:rPr lang="en-US" sz="2000" b="1" dirty="0"/>
              <a:t>x</a:t>
            </a:r>
            <a:r>
              <a:rPr lang="en-US" sz="2000" baseline="-25000" dirty="0"/>
              <a:t>1</a:t>
            </a:r>
            <a:r>
              <a:rPr lang="en-US" sz="2000" dirty="0"/>
              <a:t>,…,</a:t>
            </a:r>
            <a:r>
              <a:rPr lang="en-US" sz="2000" b="1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) </a:t>
            </a:r>
            <a:endParaRPr lang="en-US" sz="20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AE0BD-E84C-2A2B-255A-56775EDAC7A4}"/>
              </a:ext>
            </a:extLst>
          </p:cNvPr>
          <p:cNvSpPr txBox="1"/>
          <p:nvPr/>
        </p:nvSpPr>
        <p:spPr>
          <a:xfrm>
            <a:off x="767980" y="5319909"/>
            <a:ext cx="9499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Complexity:</a:t>
            </a:r>
            <a:r>
              <a:rPr lang="en-US" sz="2000" dirty="0"/>
              <a:t> 1 LU-decomposition O(N</a:t>
            </a:r>
            <a:r>
              <a:rPr lang="en-US" sz="2000" baseline="30000" dirty="0"/>
              <a:t>3</a:t>
            </a:r>
            <a:r>
              <a:rPr lang="en-US" sz="2000" dirty="0"/>
              <a:t>) </a:t>
            </a:r>
          </a:p>
          <a:p>
            <a:r>
              <a:rPr lang="en-US" sz="2000" dirty="0"/>
              <a:t>				+ N </a:t>
            </a:r>
            <a:r>
              <a:rPr lang="en-US" sz="2000" dirty="0" err="1"/>
              <a:t>backsubstitutions</a:t>
            </a:r>
            <a:r>
              <a:rPr lang="en-US" sz="2000" dirty="0"/>
              <a:t> [each one is O(N</a:t>
            </a:r>
            <a:r>
              <a:rPr lang="en-US" sz="2000" baseline="30000" dirty="0"/>
              <a:t>2</a:t>
            </a:r>
            <a:r>
              <a:rPr lang="en-US" sz="2000" dirty="0"/>
              <a:t>)] </a:t>
            </a:r>
          </a:p>
          <a:p>
            <a:r>
              <a:rPr lang="en-US" sz="2000" dirty="0"/>
              <a:t>				~ </a:t>
            </a:r>
            <a:r>
              <a:rPr lang="en-US" sz="2000" b="1" dirty="0"/>
              <a:t>O(N</a:t>
            </a:r>
            <a:r>
              <a:rPr lang="en-US" sz="2000" b="1" baseline="30000" dirty="0"/>
              <a:t>3</a:t>
            </a:r>
            <a:r>
              <a:rPr lang="en-US" sz="2000" b="1" dirty="0"/>
              <a:t>) overall</a:t>
            </a:r>
            <a:endParaRPr lang="en-US" sz="2000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506A2A-8BA8-2284-4F21-56A10C695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077" y="1651801"/>
            <a:ext cx="1105177" cy="44703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23822CC-3FF9-756A-EAC0-B89CBE1E5AF7}"/>
              </a:ext>
            </a:extLst>
          </p:cNvPr>
          <p:cNvSpPr/>
          <p:nvPr/>
        </p:nvSpPr>
        <p:spPr>
          <a:xfrm>
            <a:off x="767980" y="2715436"/>
            <a:ext cx="8805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vectors </a:t>
            </a:r>
            <a:r>
              <a:rPr lang="en-US" sz="2000" b="1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 satisfy the following </a:t>
            </a:r>
            <a:r>
              <a:rPr lang="en-US" sz="2000" i="1" dirty="0"/>
              <a:t>N</a:t>
            </a:r>
            <a:r>
              <a:rPr lang="en-US" sz="2000" dirty="0"/>
              <a:t> systems of non-linear equations</a:t>
            </a:r>
            <a:endParaRPr lang="en-US" sz="2000" baseline="-25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0A1792-BC3F-7B88-E6CF-6C4C995A7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130" y="3228792"/>
            <a:ext cx="2829739" cy="3254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26D4AF9-113E-3516-4503-305A49FA28BB}"/>
              </a:ext>
            </a:extLst>
          </p:cNvPr>
          <p:cNvSpPr/>
          <p:nvPr/>
        </p:nvSpPr>
        <p:spPr>
          <a:xfrm>
            <a:off x="767980" y="3638252"/>
            <a:ext cx="8805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where  </a:t>
            </a:r>
            <a:endParaRPr lang="en-US" sz="2000" baseline="-25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209B38-4549-F985-AF18-0415A2D83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960" y="3638252"/>
            <a:ext cx="1016382" cy="42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6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Matrix inversion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68F03-3302-D869-05A3-788559DC6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32" y="1987550"/>
            <a:ext cx="5918200" cy="288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202C5E-3EEF-7A74-5C1B-41CFA8336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404" y="2211904"/>
            <a:ext cx="4708864" cy="26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4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9753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Tridiagonal system of equation is a special case when the matrix </a:t>
            </a:r>
            <a:r>
              <a:rPr lang="en-US" sz="2000" b="1" dirty="0"/>
              <a:t>A</a:t>
            </a:r>
            <a:r>
              <a:rPr lang="en-US" sz="2000" dirty="0"/>
              <a:t> is tridiagonal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Tridiagonal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822CC-3FF9-756A-EAC0-B89CBE1E5AF7}"/>
              </a:ext>
            </a:extLst>
          </p:cNvPr>
          <p:cNvSpPr/>
          <p:nvPr/>
        </p:nvSpPr>
        <p:spPr>
          <a:xfrm>
            <a:off x="767980" y="3607465"/>
            <a:ext cx="88056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Tridiagonal systems of linear equations often appear in physics, e.g.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Nearest-neighbor interaction </a:t>
            </a:r>
            <a:r>
              <a:rPr lang="en-US" sz="2000" dirty="0"/>
              <a:t>(linear chain of springs)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Finite differences applied to partial differential equations </a:t>
            </a:r>
            <a:r>
              <a:rPr lang="en-US" sz="2000" dirty="0"/>
              <a:t>(heat equation)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832342-7610-6808-3232-698F5A89A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716" y="1738406"/>
            <a:ext cx="2788568" cy="16375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5289CE-D57D-6767-AC3E-A92345AB5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844" y="5246545"/>
            <a:ext cx="2222820" cy="719526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EBE53A37-501F-8A19-7380-CAB63CA19357}"/>
              </a:ext>
            </a:extLst>
          </p:cNvPr>
          <p:cNvSpPr/>
          <p:nvPr/>
        </p:nvSpPr>
        <p:spPr>
          <a:xfrm>
            <a:off x="4051835" y="5446667"/>
            <a:ext cx="757677" cy="3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68A62A-25BE-7487-869B-961F669C3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683" y="4924616"/>
            <a:ext cx="4113800" cy="1542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53A4C5-1962-E1E3-D332-B1E192AE7073}"/>
              </a:ext>
            </a:extLst>
          </p:cNvPr>
          <p:cNvSpPr txBox="1"/>
          <p:nvPr/>
        </p:nvSpPr>
        <p:spPr>
          <a:xfrm>
            <a:off x="6731306" y="1883318"/>
            <a:ext cx="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E09B2-7575-70D6-2BFD-9BC304455B15}"/>
              </a:ext>
            </a:extLst>
          </p:cNvPr>
          <p:cNvSpPr txBox="1"/>
          <p:nvPr/>
        </p:nvSpPr>
        <p:spPr>
          <a:xfrm>
            <a:off x="5494503" y="2790860"/>
            <a:ext cx="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15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79" y="3072585"/>
            <a:ext cx="110534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Tridiagonal system can be solved in linear time [O(</a:t>
            </a:r>
            <a:r>
              <a:rPr lang="en-US" sz="2000" i="1" dirty="0"/>
              <a:t>N</a:t>
            </a:r>
            <a:r>
              <a:rPr lang="en-US" sz="2000" dirty="0"/>
              <a:t>)] with Gaussian elimination an</a:t>
            </a:r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b="1" dirty="0"/>
              <a:t>Gaussian elimination: </a:t>
            </a:r>
            <a:r>
              <a:rPr lang="en-US" sz="2000" dirty="0"/>
              <a:t>at each step need to subtract only one row below the current one, and at most two elements</a:t>
            </a:r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b="1" dirty="0" err="1"/>
              <a:t>Backsubstitution</a:t>
            </a:r>
            <a:r>
              <a:rPr lang="en-US" sz="2000" b="1" dirty="0"/>
              <a:t>: </a:t>
            </a:r>
            <a:r>
              <a:rPr lang="en-US" sz="2000" dirty="0"/>
              <a:t>subtract only single element from the upper </a:t>
            </a:r>
            <a:r>
              <a:rPr lang="en-US" sz="2000" dirty="0" err="1"/>
              <a:t>superdiagonal</a:t>
            </a: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Solving tridiagonal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832342-7610-6808-3232-698F5A89A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716" y="1312685"/>
            <a:ext cx="2788568" cy="1637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D64DF5-B255-BE86-F81F-49C02FB07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550" y="4793058"/>
            <a:ext cx="3644900" cy="62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EA348A-57B2-B3CE-0964-A8F040BC508E}"/>
              </a:ext>
            </a:extLst>
          </p:cNvPr>
          <p:cNvSpPr txBox="1"/>
          <p:nvPr/>
        </p:nvSpPr>
        <p:spPr>
          <a:xfrm>
            <a:off x="6731306" y="1442642"/>
            <a:ext cx="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EC155-DCE7-6F34-D1D6-17DF41FC6B68}"/>
              </a:ext>
            </a:extLst>
          </p:cNvPr>
          <p:cNvSpPr txBox="1"/>
          <p:nvPr/>
        </p:nvSpPr>
        <p:spPr>
          <a:xfrm>
            <a:off x="5494503" y="2350184"/>
            <a:ext cx="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4390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Solving tridiagonal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58D2F1-B736-C7BD-94B1-F52901C40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68" y="1325602"/>
            <a:ext cx="4401904" cy="5030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C73F7A-4FC9-3623-269A-6F19E6791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213" y="1151033"/>
            <a:ext cx="5813638" cy="531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2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97531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Band-diagonal system: in each row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at most </a:t>
            </a:r>
            <a:r>
              <a:rPr lang="en-US" sz="2000" dirty="0" err="1"/>
              <a:t>m</a:t>
            </a:r>
            <a:r>
              <a:rPr lang="en-US" sz="2000" baseline="-25000" dirty="0" err="1"/>
              <a:t>lower</a:t>
            </a:r>
            <a:r>
              <a:rPr lang="en-US" sz="2000" dirty="0"/>
              <a:t> non-zero elements to the left of the main diagonal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at most </a:t>
            </a:r>
            <a:r>
              <a:rPr lang="en-US" sz="2000" dirty="0" err="1"/>
              <a:t>m</a:t>
            </a:r>
            <a:r>
              <a:rPr lang="en-US" sz="2000" baseline="-25000" dirty="0" err="1"/>
              <a:t>upper</a:t>
            </a:r>
            <a:r>
              <a:rPr lang="en-US" sz="2000" dirty="0"/>
              <a:t> non-zero elements to the right of the main diagonal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Band-diagonal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822CC-3FF9-756A-EAC0-B89CBE1E5AF7}"/>
              </a:ext>
            </a:extLst>
          </p:cNvPr>
          <p:cNvSpPr/>
          <p:nvPr/>
        </p:nvSpPr>
        <p:spPr>
          <a:xfrm>
            <a:off x="767979" y="4535514"/>
            <a:ext cx="932307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Generalization of tridiagonal systems (</a:t>
            </a:r>
            <a:r>
              <a:rPr lang="en-US" sz="2000" dirty="0" err="1"/>
              <a:t>m</a:t>
            </a:r>
            <a:r>
              <a:rPr lang="en-US" sz="2000" baseline="-25000" dirty="0" err="1"/>
              <a:t>lower</a:t>
            </a:r>
            <a:r>
              <a:rPr lang="en-US" sz="2000" baseline="-25000" dirty="0"/>
              <a:t> </a:t>
            </a:r>
            <a:r>
              <a:rPr lang="en-US" sz="2000" dirty="0"/>
              <a:t>= </a:t>
            </a:r>
            <a:r>
              <a:rPr lang="en-US" sz="2000" dirty="0" err="1"/>
              <a:t>m</a:t>
            </a:r>
            <a:r>
              <a:rPr lang="en-US" sz="2000" baseline="-25000" dirty="0" err="1"/>
              <a:t>upper</a:t>
            </a:r>
            <a:r>
              <a:rPr lang="en-US" sz="2000" baseline="-25000" dirty="0"/>
              <a:t> </a:t>
            </a:r>
            <a:r>
              <a:rPr lang="en-US" sz="2000" dirty="0"/>
              <a:t>=1)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i="1" dirty="0"/>
              <a:t>k</a:t>
            </a:r>
            <a:r>
              <a:rPr lang="en-US" sz="2000" dirty="0"/>
              <a:t>-nearest-neighbor interaction (linear chain of springs)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High-order finite difference applied to partial differential equations (heat equation)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1F9139-012B-4685-F080-3807A8D50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283" y="2507847"/>
            <a:ext cx="3617434" cy="19410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805FA-96FB-46F1-01E7-635A9AF11B22}"/>
              </a:ext>
            </a:extLst>
          </p:cNvPr>
          <p:cNvSpPr txBox="1"/>
          <p:nvPr/>
        </p:nvSpPr>
        <p:spPr>
          <a:xfrm>
            <a:off x="7072829" y="2698565"/>
            <a:ext cx="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F1D3C-9F94-C2A5-69A1-62C4D9AE04C6}"/>
              </a:ext>
            </a:extLst>
          </p:cNvPr>
          <p:cNvSpPr txBox="1"/>
          <p:nvPr/>
        </p:nvSpPr>
        <p:spPr>
          <a:xfrm>
            <a:off x="5129435" y="3799714"/>
            <a:ext cx="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7295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3351798"/>
            <a:ext cx="1105347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Solving band-diagonal system proceeds also through Gaussian elimination</a:t>
            </a:r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b="1" dirty="0"/>
              <a:t>Gaussian elimination: </a:t>
            </a:r>
            <a:r>
              <a:rPr lang="en-US" sz="2000" dirty="0"/>
              <a:t>At each step one has to normalize m</a:t>
            </a:r>
            <a:r>
              <a:rPr lang="en-US" sz="2000" baseline="-25000" dirty="0"/>
              <a:t>upper</a:t>
            </a:r>
            <a:r>
              <a:rPr lang="en-US" sz="2000" dirty="0"/>
              <a:t>+1 elements in the current row, then subtract the current row from at most </a:t>
            </a:r>
            <a:r>
              <a:rPr lang="en-US" sz="2000" dirty="0" err="1"/>
              <a:t>m</a:t>
            </a:r>
            <a:r>
              <a:rPr lang="en-US" sz="2000" baseline="-25000" dirty="0" err="1"/>
              <a:t>lower</a:t>
            </a:r>
            <a:r>
              <a:rPr lang="en-US" sz="2000" dirty="0"/>
              <a:t> rows below it.   </a:t>
            </a:r>
            <a:r>
              <a:rPr lang="en-US" sz="2000" b="1" i="1" dirty="0">
                <a:solidFill>
                  <a:srgbClr val="7030A0"/>
                </a:solidFill>
              </a:rPr>
              <a:t>O(N x </a:t>
            </a:r>
            <a:r>
              <a:rPr lang="en-US" sz="2000" b="1" i="1" dirty="0" err="1">
                <a:solidFill>
                  <a:srgbClr val="7030A0"/>
                </a:solidFill>
              </a:rPr>
              <a:t>m</a:t>
            </a:r>
            <a:r>
              <a:rPr lang="en-US" sz="2000" b="1" i="1" baseline="-25000" dirty="0" err="1">
                <a:solidFill>
                  <a:srgbClr val="7030A0"/>
                </a:solidFill>
              </a:rPr>
              <a:t>upper</a:t>
            </a:r>
            <a:r>
              <a:rPr lang="en-US" sz="2000" b="1" i="1" baseline="-25000" dirty="0">
                <a:solidFill>
                  <a:srgbClr val="7030A0"/>
                </a:solidFill>
              </a:rPr>
              <a:t> </a:t>
            </a:r>
            <a:r>
              <a:rPr lang="en-US" sz="2000" b="1" i="1" dirty="0">
                <a:solidFill>
                  <a:srgbClr val="7030A0"/>
                </a:solidFill>
              </a:rPr>
              <a:t>x </a:t>
            </a:r>
            <a:r>
              <a:rPr lang="en-US" sz="2000" b="1" i="1" dirty="0" err="1">
                <a:solidFill>
                  <a:srgbClr val="7030A0"/>
                </a:solidFill>
              </a:rPr>
              <a:t>m</a:t>
            </a:r>
            <a:r>
              <a:rPr lang="en-US" sz="2000" b="1" i="1" baseline="-25000" dirty="0" err="1">
                <a:solidFill>
                  <a:srgbClr val="7030A0"/>
                </a:solidFill>
              </a:rPr>
              <a:t>lower</a:t>
            </a:r>
            <a:r>
              <a:rPr lang="en-US" sz="2000" b="1" i="1" dirty="0">
                <a:solidFill>
                  <a:srgbClr val="7030A0"/>
                </a:solidFill>
              </a:rPr>
              <a:t>)</a:t>
            </a:r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b="1" dirty="0" err="1"/>
              <a:t>Backsubstitution</a:t>
            </a:r>
            <a:r>
              <a:rPr lang="en-US" sz="2000" b="1" dirty="0"/>
              <a:t>: in </a:t>
            </a:r>
            <a:r>
              <a:rPr lang="en-US" sz="2000" dirty="0"/>
              <a:t>each row subtract up to </a:t>
            </a:r>
            <a:r>
              <a:rPr lang="en-US" sz="2000" dirty="0" err="1"/>
              <a:t>m</a:t>
            </a:r>
            <a:r>
              <a:rPr lang="en-US" sz="2000" baseline="-25000" dirty="0" err="1"/>
              <a:t>upper</a:t>
            </a:r>
            <a:r>
              <a:rPr lang="en-US" sz="2000" dirty="0"/>
              <a:t> elements to the right from the main diagonal. </a:t>
            </a:r>
            <a:r>
              <a:rPr lang="en-US" sz="2000" b="1" i="1" dirty="0">
                <a:solidFill>
                  <a:srgbClr val="7030A0"/>
                </a:solidFill>
              </a:rPr>
              <a:t>O(N x </a:t>
            </a:r>
            <a:r>
              <a:rPr lang="en-US" sz="2000" b="1" i="1" dirty="0" err="1">
                <a:solidFill>
                  <a:srgbClr val="7030A0"/>
                </a:solidFill>
              </a:rPr>
              <a:t>m</a:t>
            </a:r>
            <a:r>
              <a:rPr lang="en-US" sz="2000" b="1" i="1" baseline="-25000" dirty="0" err="1">
                <a:solidFill>
                  <a:srgbClr val="7030A0"/>
                </a:solidFill>
              </a:rPr>
              <a:t>upper</a:t>
            </a:r>
            <a:r>
              <a:rPr lang="en-US" sz="2000" b="1" i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Solving band-diagonal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CB178-CB99-4F70-8F55-66441BD2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058" y="1279161"/>
            <a:ext cx="3535883" cy="1897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0D0B40-B501-7087-A58F-F5FFC3F2FCC4}"/>
              </a:ext>
            </a:extLst>
          </p:cNvPr>
          <p:cNvSpPr txBox="1"/>
          <p:nvPr/>
        </p:nvSpPr>
        <p:spPr>
          <a:xfrm>
            <a:off x="767980" y="5319909"/>
            <a:ext cx="9499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Overall complexity:</a:t>
            </a:r>
            <a:r>
              <a:rPr lang="en-US" sz="2000" dirty="0"/>
              <a:t> O(N x </a:t>
            </a:r>
            <a:r>
              <a:rPr lang="en-US" sz="2000" dirty="0" err="1"/>
              <a:t>m</a:t>
            </a:r>
            <a:r>
              <a:rPr lang="en-US" sz="2000" baseline="-25000" dirty="0" err="1"/>
              <a:t>upper</a:t>
            </a:r>
            <a:r>
              <a:rPr lang="en-US" sz="2000" baseline="-25000" dirty="0"/>
              <a:t> </a:t>
            </a:r>
            <a:r>
              <a:rPr lang="en-US" sz="2000" dirty="0"/>
              <a:t>x </a:t>
            </a:r>
            <a:r>
              <a:rPr lang="en-US" sz="2000" dirty="0" err="1"/>
              <a:t>m</a:t>
            </a:r>
            <a:r>
              <a:rPr lang="en-US" sz="2000" baseline="-25000" dirty="0" err="1"/>
              <a:t>lower</a:t>
            </a:r>
            <a:r>
              <a:rPr lang="en-US" sz="2000" dirty="0"/>
              <a:t>)</a:t>
            </a:r>
            <a:endParaRPr lang="en-US" sz="20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159985-E862-1A4C-8FA9-2C3EED16677F}"/>
              </a:ext>
            </a:extLst>
          </p:cNvPr>
          <p:cNvSpPr txBox="1"/>
          <p:nvPr/>
        </p:nvSpPr>
        <p:spPr>
          <a:xfrm>
            <a:off x="7072829" y="1431625"/>
            <a:ext cx="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A3366-A5EB-EC8F-B1D0-5E868F129955}"/>
              </a:ext>
            </a:extLst>
          </p:cNvPr>
          <p:cNvSpPr txBox="1"/>
          <p:nvPr/>
        </p:nvSpPr>
        <p:spPr>
          <a:xfrm>
            <a:off x="5129435" y="2532774"/>
            <a:ext cx="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1078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Solving band-diagonal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8F8D5-72E4-D4FE-D007-E153202DD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9" y="1151033"/>
            <a:ext cx="3916834" cy="5529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3A5A6B-161C-9027-0EED-1D28A0FC6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949" y="1471976"/>
            <a:ext cx="6567915" cy="499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887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1064</Words>
  <Application>Microsoft Macintosh PowerPoint</Application>
  <PresentationFormat>Widescreen</PresentationFormat>
  <Paragraphs>147</Paragraphs>
  <Slides>17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Consolas</vt:lpstr>
      <vt:lpstr>Gill Sans MT</vt:lpstr>
      <vt:lpstr>LM Sans 10</vt:lpstr>
      <vt:lpstr>Тема Office</vt:lpstr>
      <vt:lpstr>Computational Physics (PHYS6350)</vt:lpstr>
      <vt:lpstr>Matrix inversion</vt:lpstr>
      <vt:lpstr>Matrix inversion</vt:lpstr>
      <vt:lpstr>Tridiagonal systems</vt:lpstr>
      <vt:lpstr>Solving tridiagonal systems</vt:lpstr>
      <vt:lpstr>Solving tridiagonal systems</vt:lpstr>
      <vt:lpstr>Band-diagonal systems</vt:lpstr>
      <vt:lpstr>Solving band-diagonal systems</vt:lpstr>
      <vt:lpstr>Solving band-diagonal systems</vt:lpstr>
      <vt:lpstr>QR decomposition*</vt:lpstr>
      <vt:lpstr>QR decomposition and systems of linear equations</vt:lpstr>
      <vt:lpstr>Eigenvalue problem</vt:lpstr>
      <vt:lpstr>Eigenvalue problem</vt:lpstr>
      <vt:lpstr>QR algorithm</vt:lpstr>
      <vt:lpstr>QR algorithm</vt:lpstr>
      <vt:lpstr>QR algorithm</vt:lpstr>
      <vt:lpstr>Linear algebra: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1225</cp:revision>
  <cp:lastPrinted>2018-05-12T22:28:36Z</cp:lastPrinted>
  <dcterms:created xsi:type="dcterms:W3CDTF">2018-05-07T16:28:28Z</dcterms:created>
  <dcterms:modified xsi:type="dcterms:W3CDTF">2025-01-30T17:24:02Z</dcterms:modified>
</cp:coreProperties>
</file>