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7"/>
  </p:notesMasterIdLst>
  <p:sldIdLst>
    <p:sldId id="259" r:id="rId2"/>
    <p:sldId id="907" r:id="rId3"/>
    <p:sldId id="930" r:id="rId4"/>
    <p:sldId id="931" r:id="rId5"/>
    <p:sldId id="932" r:id="rId6"/>
    <p:sldId id="933" r:id="rId7"/>
    <p:sldId id="951" r:id="rId8"/>
    <p:sldId id="934" r:id="rId9"/>
    <p:sldId id="935" r:id="rId10"/>
    <p:sldId id="936" r:id="rId11"/>
    <p:sldId id="937" r:id="rId12"/>
    <p:sldId id="938" r:id="rId13"/>
    <p:sldId id="939" r:id="rId14"/>
    <p:sldId id="940" r:id="rId15"/>
    <p:sldId id="941" r:id="rId16"/>
    <p:sldId id="942" r:id="rId17"/>
    <p:sldId id="943" r:id="rId18"/>
    <p:sldId id="944" r:id="rId19"/>
    <p:sldId id="945" r:id="rId20"/>
    <p:sldId id="946" r:id="rId21"/>
    <p:sldId id="947" r:id="rId22"/>
    <p:sldId id="948" r:id="rId23"/>
    <p:sldId id="949" r:id="rId24"/>
    <p:sldId id="908" r:id="rId25"/>
    <p:sldId id="950" r:id="rId26"/>
  </p:sldIdLst>
  <p:sldSz cx="12192000" cy="6858000"/>
  <p:notesSz cx="7102475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A622845-6266-4D00-96BA-1436A2147006}">
          <p14:sldIdLst>
            <p14:sldId id="259"/>
            <p14:sldId id="907"/>
            <p14:sldId id="930"/>
            <p14:sldId id="931"/>
            <p14:sldId id="932"/>
            <p14:sldId id="933"/>
            <p14:sldId id="951"/>
            <p14:sldId id="934"/>
            <p14:sldId id="935"/>
            <p14:sldId id="936"/>
            <p14:sldId id="937"/>
            <p14:sldId id="938"/>
            <p14:sldId id="939"/>
            <p14:sldId id="940"/>
            <p14:sldId id="941"/>
            <p14:sldId id="942"/>
            <p14:sldId id="943"/>
            <p14:sldId id="944"/>
            <p14:sldId id="945"/>
            <p14:sldId id="946"/>
            <p14:sldId id="947"/>
            <p14:sldId id="948"/>
            <p14:sldId id="949"/>
            <p14:sldId id="908"/>
            <p14:sldId id="95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k36x6teoh@goetheuniversitaet.onmicrosoft.com" initials="j" lastIdx="1" clrIdx="0">
    <p:extLst>
      <p:ext uri="{19B8F6BF-5375-455C-9EA6-DF929625EA0E}">
        <p15:presenceInfo xmlns:p15="http://schemas.microsoft.com/office/powerpoint/2012/main" userId="jk36x6teoh@goetheuniversitaet.onmicrosoft.com" providerId="None"/>
      </p:ext>
    </p:extLst>
  </p:cmAuthor>
  <p:cmAuthor id="2" name="Vovchenko Volodymyr" initials="VV" lastIdx="3" clrIdx="1">
    <p:extLst>
      <p:ext uri="{19B8F6BF-5375-455C-9EA6-DF929625EA0E}">
        <p15:presenceInfo xmlns:p15="http://schemas.microsoft.com/office/powerpoint/2012/main" userId="9971ad54b2be893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2EA6"/>
    <a:srgbClr val="A4A3A3"/>
    <a:srgbClr val="0808FF"/>
    <a:srgbClr val="3B3838"/>
    <a:srgbClr val="206F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038" autoAdjust="0"/>
    <p:restoredTop sz="94984" autoAdjust="0"/>
  </p:normalViewPr>
  <p:slideViewPr>
    <p:cSldViewPr snapToGrid="0">
      <p:cViewPr varScale="1">
        <p:scale>
          <a:sx n="116" d="100"/>
          <a:sy n="116" d="100"/>
        </p:scale>
        <p:origin x="192" y="42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7739" cy="513508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l">
              <a:defRPr sz="13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4023093" y="0"/>
            <a:ext cx="3077739" cy="513508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r">
              <a:defRPr sz="1300"/>
            </a:lvl1pPr>
          </a:lstStyle>
          <a:p>
            <a:fld id="{961AF02B-09B0-4980-983D-27C0EDB561B5}" type="datetimeFigureOut">
              <a:rPr lang="uk-UA" smtClean="0"/>
              <a:t>10.05.25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37275" cy="34528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57" tIns="49528" rIns="99057" bIns="49528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710248" y="4925407"/>
            <a:ext cx="5681980" cy="4029879"/>
          </a:xfrm>
          <a:prstGeom prst="rect">
            <a:avLst/>
          </a:prstGeom>
        </p:spPr>
        <p:txBody>
          <a:bodyPr vert="horz" lIns="99057" tIns="49528" rIns="99057" bIns="49528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7739" cy="513507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l">
              <a:defRPr sz="13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4023093" y="9721107"/>
            <a:ext cx="3077739" cy="513507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r">
              <a:defRPr sz="1300"/>
            </a:lvl1pPr>
          </a:lstStyle>
          <a:p>
            <a:fld id="{2F0C5EC2-2CF5-460B-AE73-90022B24A426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364886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090274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60185" y="53790"/>
            <a:ext cx="11271623" cy="2034987"/>
          </a:xfrm>
        </p:spPr>
        <p:txBody>
          <a:bodyPr anchor="b">
            <a:normAutofit/>
          </a:bodyPr>
          <a:lstStyle>
            <a:lvl1pPr algn="ctr">
              <a:defRPr sz="4400" b="1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14398" y="2183414"/>
            <a:ext cx="10363199" cy="5559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Volodymyr Vovchenko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CBF37B5-78F5-4A7D-8B93-035842C50E8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80703" y="4582035"/>
            <a:ext cx="5630583" cy="555922"/>
          </a:xfrm>
        </p:spPr>
        <p:txBody>
          <a:bodyPr>
            <a:normAutofit/>
          </a:bodyPr>
          <a:lstStyle>
            <a:lvl1pPr marL="0" indent="0" algn="ctr">
              <a:buNone/>
              <a:defRPr sz="2400" i="1"/>
            </a:lvl1pPr>
          </a:lstStyle>
          <a:p>
            <a:pPr lvl="0"/>
            <a:r>
              <a:rPr lang="en-US" dirty="0"/>
              <a:t>Conference, City, Country</a:t>
            </a:r>
            <a:endParaRPr lang="uk-UA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4FFC172-0F22-4283-A11C-0DC5E0AE852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3001" y="5019584"/>
            <a:ext cx="3845984" cy="555922"/>
          </a:xfrm>
        </p:spPr>
        <p:txBody>
          <a:bodyPr>
            <a:normAutofit/>
          </a:bodyPr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lang="en-US" dirty="0"/>
              <a:t>January 1, 2018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678850A6-F8A6-4A0B-B3FD-B128F2AAAD0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14398" y="2651537"/>
            <a:ext cx="10363199" cy="415925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dirty="0"/>
              <a:t>Affiliation 1 &amp; Affiliation 2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00623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9EB41E-26C4-40E9-BDFE-31AA4607F9C9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1980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E0C373-8171-4426-B0B4-D377060F6819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2574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0542" y="1"/>
            <a:ext cx="11450917" cy="1165085"/>
          </a:xfrm>
        </p:spPr>
        <p:txBody>
          <a:bodyPr>
            <a:normAutofit/>
          </a:bodyPr>
          <a:lstStyle>
            <a:lvl1pPr>
              <a:defRPr sz="3000" b="1"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0542" y="1165086"/>
            <a:ext cx="11450917" cy="5065379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8589" y="6356351"/>
            <a:ext cx="1733177" cy="365125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r>
              <a:rPr lang="uk-UA" dirty="0"/>
              <a:t>16.05.2018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11295" y="6356351"/>
            <a:ext cx="7769411" cy="365125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r>
              <a:rPr lang="en-US" dirty="0"/>
              <a:t>Lattice-based QCD equation of state at finite baryon density</a:t>
            </a:r>
            <a:endParaRPr lang="uk-UA" dirty="0"/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E330716B-4A30-42ED-9EE2-313B727AF872}"/>
              </a:ext>
            </a:extLst>
          </p:cNvPr>
          <p:cNvCxnSpPr>
            <a:cxnSpLocks/>
          </p:cNvCxnSpPr>
          <p:nvPr userDrawn="1"/>
        </p:nvCxnSpPr>
        <p:spPr>
          <a:xfrm>
            <a:off x="525930" y="941290"/>
            <a:ext cx="11295529" cy="0"/>
          </a:xfrm>
          <a:prstGeom prst="line">
            <a:avLst/>
          </a:prstGeom>
          <a:ln w="38100" cap="rnd">
            <a:solidFill>
              <a:schemeClr val="accent1">
                <a:lumMod val="75000"/>
              </a:schemeClr>
            </a:solidFill>
            <a:miter lim="800000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AE6D348-82C6-4292-BBB3-9B6596DDBA2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679331" y="6467291"/>
            <a:ext cx="1142128" cy="340472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1/16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90397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8B6DC0-C439-4E9C-83A1-0864A66907B2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9267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CBFA41-6503-4670-A030-C4026C269157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5139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605502-1E5D-40B4-9172-D712644FEDD1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0415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863152-FD27-4939-832D-B860C6DB12A5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/16</a:t>
            </a:r>
            <a:endParaRPr lang="uk-UA" sz="1800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25027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12853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C18BA5-E72A-4B8B-9830-A8FD3E323A65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6116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6E4F29-ED37-4848-985D-7E7F13267723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8674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8589" y="365127"/>
            <a:ext cx="1148677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8589" y="1825625"/>
            <a:ext cx="1148677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Text sample</a:t>
            </a:r>
            <a:endParaRPr lang="ru-RU" dirty="0"/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8589" y="6356351"/>
            <a:ext cx="17690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uk-UA" dirty="0"/>
              <a:t>16.05.2018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45975" y="6356350"/>
            <a:ext cx="78530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Lattice-based QCD equation of state at finite baryon density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156810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vovchenko.net/computational-physics/" TargetMode="External"/><Relationship Id="rId3" Type="http://schemas.openxmlformats.org/officeDocument/2006/relationships/image" Target="../media/image1.png"/><Relationship Id="rId7" Type="http://schemas.openxmlformats.org/officeDocument/2006/relationships/hyperlink" Target="https://github.com/vlvovch/PHYS6350-ComputationalPhysic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vvovchenko@uh.edu" TargetMode="Externa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0.png"/><Relationship Id="rId4" Type="http://schemas.openxmlformats.org/officeDocument/2006/relationships/image" Target="../media/image4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svg"/><Relationship Id="rId7" Type="http://schemas.openxmlformats.org/officeDocument/2006/relationships/image" Target="../media/image64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9.png"/><Relationship Id="rId4" Type="http://schemas.openxmlformats.org/officeDocument/2006/relationships/image" Target="../media/image68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68.sv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916B3BB-760D-4483-898C-0AAFC2D2C5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8129" y="861587"/>
            <a:ext cx="9155737" cy="1403733"/>
          </a:xfrm>
        </p:spPr>
        <p:txBody>
          <a:bodyPr>
            <a:normAutofit/>
          </a:bodyPr>
          <a:lstStyle/>
          <a:p>
            <a:r>
              <a:rPr lang="en-US" sz="3200" dirty="0"/>
              <a:t>Computational Physics (PHYS6350)</a:t>
            </a:r>
            <a:endParaRPr lang="uk-UA" sz="3200" dirty="0">
              <a:latin typeface="+mn-lt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665EF24-B924-4E01-A6E6-6BC0EA434E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81487" y="2444101"/>
            <a:ext cx="8419909" cy="415925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LM Sans 10" panose="00000500000000000000" pitchFamily="50" charset="0"/>
              </a:rPr>
              <a:t>Lecture 12: Ordinary Differential Equations Part II</a:t>
            </a:r>
            <a:endParaRPr lang="uk-UA" sz="2200" dirty="0">
              <a:latin typeface="+mj-lt"/>
            </a:endParaRPr>
          </a:p>
        </p:txBody>
      </p:sp>
      <p:pic>
        <p:nvPicPr>
          <p:cNvPr id="11" name="Picture 4">
            <a:extLst>
              <a:ext uri="{FF2B5EF4-FFF2-40B4-BE49-F238E27FC236}">
                <a16:creationId xmlns:a16="http://schemas.microsoft.com/office/drawing/2014/main" id="{7D74D978-C625-42FF-9C54-2ECC393DA8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9212" y="656174"/>
            <a:ext cx="753572" cy="634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Graphic 1">
            <a:extLst>
              <a:ext uri="{FF2B5EF4-FFF2-40B4-BE49-F238E27FC236}">
                <a16:creationId xmlns:a16="http://schemas.microsoft.com/office/drawing/2014/main" id="{34141143-21CB-7E6D-DADA-52E3F27C9C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72451" y="3465933"/>
            <a:ext cx="1237980" cy="477138"/>
          </a:xfrm>
          <a:prstGeom prst="rect">
            <a:avLst/>
          </a:prstGeom>
        </p:spPr>
      </p:pic>
      <p:sp>
        <p:nvSpPr>
          <p:cNvPr id="13" name="Subtitle 4">
            <a:extLst>
              <a:ext uri="{FF2B5EF4-FFF2-40B4-BE49-F238E27FC236}">
                <a16:creationId xmlns:a16="http://schemas.microsoft.com/office/drawing/2014/main" id="{5C0AEB31-8F44-3E06-B213-B358554755C6}"/>
              </a:ext>
            </a:extLst>
          </p:cNvPr>
          <p:cNvSpPr txBox="1">
            <a:spLocks/>
          </p:cNvSpPr>
          <p:nvPr/>
        </p:nvSpPr>
        <p:spPr>
          <a:xfrm>
            <a:off x="2205245" y="5554232"/>
            <a:ext cx="7772399" cy="5559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>
                <a:latin typeface="LM Sans 10" panose="00000500000000000000" pitchFamily="50" charset="0"/>
              </a:rPr>
              <a:t>Instructor:</a:t>
            </a:r>
            <a:r>
              <a:rPr lang="en-US">
                <a:latin typeface="LM Sans 10" panose="00000500000000000000" pitchFamily="50" charset="0"/>
              </a:rPr>
              <a:t> Volodymyr Vovchenko (</a:t>
            </a:r>
            <a:r>
              <a:rPr lang="en-US">
                <a:latin typeface="LM Sans 10" panose="00000500000000000000" pitchFamily="50" charset="0"/>
                <a:hlinkClick r:id="rId6"/>
              </a:rPr>
              <a:t>vvovchenko@uh.edu</a:t>
            </a:r>
            <a:r>
              <a:rPr lang="en-US">
                <a:latin typeface="LM Sans 10" panose="00000500000000000000" pitchFamily="50" charset="0"/>
              </a:rPr>
              <a:t>)</a:t>
            </a:r>
            <a:endParaRPr lang="uk-UA" dirty="0">
              <a:latin typeface="+mj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D1A4193-C10E-83FF-E018-33A76EB84D95}"/>
              </a:ext>
            </a:extLst>
          </p:cNvPr>
          <p:cNvSpPr txBox="1"/>
          <p:nvPr/>
        </p:nvSpPr>
        <p:spPr>
          <a:xfrm>
            <a:off x="852517" y="6110154"/>
            <a:ext cx="81564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Course materials: </a:t>
            </a:r>
            <a:r>
              <a:rPr lang="en-US" dirty="0">
                <a:hlinkClick r:id="rId7"/>
              </a:rPr>
              <a:t>https://github.com/vlvovch/PHYS6350-ComputationalPhysics</a:t>
            </a:r>
            <a:endParaRPr lang="en-US" dirty="0"/>
          </a:p>
          <a:p>
            <a:r>
              <a:rPr lang="en-US" b="1" dirty="0"/>
              <a:t>Online textbook: </a:t>
            </a:r>
            <a:r>
              <a:rPr lang="en-US" dirty="0">
                <a:hlinkClick r:id="rId8"/>
              </a:rPr>
              <a:t>https://vovchenko.net/computational-physics/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2271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Leapfrog method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9BEACB-5B62-F12E-F396-0C9C544C07CB}"/>
              </a:ext>
            </a:extLst>
          </p:cNvPr>
          <p:cNvSpPr txBox="1"/>
          <p:nvPr/>
        </p:nvSpPr>
        <p:spPr>
          <a:xfrm>
            <a:off x="896201" y="1303415"/>
            <a:ext cx="97831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Recall the RK2 (midpoint) method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8E1797D-4B5F-4553-3679-7D66873C879A}"/>
              </a:ext>
            </a:extLst>
          </p:cNvPr>
          <p:cNvSpPr txBox="1"/>
          <p:nvPr/>
        </p:nvSpPr>
        <p:spPr>
          <a:xfrm>
            <a:off x="896200" y="2918445"/>
            <a:ext cx="1102739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Leapfrog method: given x(t) and x(</a:t>
            </a:r>
            <a:r>
              <a:rPr lang="en-US" sz="2000" kern="150" dirty="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t+h</a:t>
            </a:r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/2), estimate x(</a:t>
            </a:r>
            <a:r>
              <a:rPr lang="en-US" sz="2000" kern="150" dirty="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t+h</a:t>
            </a:r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) and x(t+3h/2) using first equation only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093A103-735A-FF2F-4B56-73143A134B40}"/>
              </a:ext>
            </a:extLst>
          </p:cNvPr>
          <p:cNvSpPr txBox="1"/>
          <p:nvPr/>
        </p:nvSpPr>
        <p:spPr>
          <a:xfrm>
            <a:off x="851402" y="4092773"/>
            <a:ext cx="97831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Euler’s half-step is used in the first iteration only.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DB48F97-FAEA-F9E3-669E-9EA635656B11}"/>
              </a:ext>
            </a:extLst>
          </p:cNvPr>
          <p:cNvSpPr txBox="1"/>
          <p:nvPr/>
        </p:nvSpPr>
        <p:spPr>
          <a:xfrm>
            <a:off x="7909971" y="3579722"/>
            <a:ext cx="23895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rgbClr val="122EA6"/>
                </a:solidFill>
              </a:rPr>
              <a:t>Leapfrog method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A06AAC8-8E2B-E4A3-7346-7970F64C6143}"/>
              </a:ext>
            </a:extLst>
          </p:cNvPr>
          <p:cNvSpPr txBox="1"/>
          <p:nvPr/>
        </p:nvSpPr>
        <p:spPr>
          <a:xfrm>
            <a:off x="851402" y="5460445"/>
            <a:ext cx="6096698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1800" b="1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Error: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Local (per time step): O(h</a:t>
            </a:r>
            <a:r>
              <a:rPr lang="en-US" kern="150" baseline="300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) + O(h</a:t>
            </a:r>
            <a:r>
              <a:rPr lang="en-US" kern="150" baseline="300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) + O(h</a:t>
            </a:r>
            <a:r>
              <a:rPr lang="en-US" kern="150" baseline="300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) + …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Global (N=</a:t>
            </a:r>
            <a:r>
              <a:rPr lang="en-US" sz="1800" i="1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800" i="1" kern="150" baseline="-250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en-US" sz="1800" i="1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/h</a:t>
            </a:r>
            <a:r>
              <a:rPr lang="en-US" sz="18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time steps): </a:t>
            </a:r>
            <a:r>
              <a:rPr lang="en-US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O(h</a:t>
            </a:r>
            <a:r>
              <a:rPr lang="en-US" kern="150" baseline="300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) + O(h</a:t>
            </a:r>
            <a:r>
              <a:rPr lang="en-US" kern="150" baseline="300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) + …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96E0448-82A9-0FAB-65E5-43F3B25C46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8575" y="1090271"/>
            <a:ext cx="3451981" cy="165803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D5CA581-09E0-2B76-A072-698B5E0308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2776" y="1813170"/>
            <a:ext cx="3355420" cy="27304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A4E6AD9-58F2-70B2-F343-D61D5F02EB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7752" y="2111816"/>
            <a:ext cx="2507806" cy="42393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3958C4F-CB2E-3E3B-E2B8-FC65A00E1F72}"/>
              </a:ext>
            </a:extLst>
          </p:cNvPr>
          <p:cNvSpPr txBox="1"/>
          <p:nvPr/>
        </p:nvSpPr>
        <p:spPr>
          <a:xfrm>
            <a:off x="8369476" y="1395748"/>
            <a:ext cx="5165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RK2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7DF424A-1B56-5D20-9B9E-841534C2592B}"/>
              </a:ext>
            </a:extLst>
          </p:cNvPr>
          <p:cNvSpPr txBox="1"/>
          <p:nvPr/>
        </p:nvSpPr>
        <p:spPr>
          <a:xfrm>
            <a:off x="8330807" y="1964781"/>
            <a:ext cx="5165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leapfrog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55C6780-4D9F-D4AE-04F3-F5558A0313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53273" y="3495610"/>
            <a:ext cx="3979390" cy="53605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3A49792-6406-2C3B-719C-5A129227DC39}"/>
                  </a:ext>
                </a:extLst>
              </p:cNvPr>
              <p:cNvSpPr txBox="1"/>
              <p:nvPr/>
            </p:nvSpPr>
            <p:spPr>
              <a:xfrm>
                <a:off x="851402" y="4575055"/>
                <a:ext cx="9783130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kern="150" dirty="0"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The method is </a:t>
                </a:r>
                <a:r>
                  <a:rPr lang="en-US" sz="2000" b="1" kern="150" dirty="0"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time reversible</a:t>
                </a:r>
                <a:r>
                  <a:rPr lang="en-US" sz="2000" kern="150" dirty="0"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r>
                  <a:rPr lang="en-US" sz="2000" kern="150" dirty="0"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By changing </a:t>
                </a:r>
                <a14:m>
                  <m:oMath xmlns:m="http://schemas.openxmlformats.org/officeDocument/2006/math">
                    <m:r>
                      <a:rPr lang="en-US" sz="2000" i="1" kern="150" dirty="0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h</m:t>
                    </m:r>
                    <m:r>
                      <a:rPr lang="en-US" sz="2000" b="0" i="1" kern="150" dirty="0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→</m:t>
                    </m:r>
                    <m:r>
                      <a:rPr lang="en-US" sz="2000" i="1" kern="150" dirty="0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sz="2000" i="1" kern="150" dirty="0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h</m:t>
                    </m:r>
                    <m:r>
                      <a:rPr lang="en-US" sz="2000" i="1" kern="150" dirty="0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000" kern="150" dirty="0"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one recovers </a:t>
                </a:r>
                <a:r>
                  <a:rPr lang="en-US" sz="2000" i="1" kern="150" dirty="0"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x(t)</a:t>
                </a:r>
                <a:r>
                  <a:rPr lang="en-US" sz="2000" kern="150" dirty="0"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:r>
                  <a:rPr lang="en-US" sz="2000" i="1" kern="150" dirty="0"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x(</a:t>
                </a:r>
                <a:r>
                  <a:rPr lang="en-US" sz="2000" i="1" kern="150" dirty="0" err="1"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t+h</a:t>
                </a:r>
                <a:r>
                  <a:rPr lang="en-US" sz="2000" i="1" kern="150" dirty="0"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/2) </a:t>
                </a:r>
                <a:r>
                  <a:rPr lang="en-US" sz="2000" kern="150" dirty="0"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from previous iteration.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3A49792-6406-2C3B-719C-5A129227DC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402" y="4575055"/>
                <a:ext cx="9783130" cy="707886"/>
              </a:xfrm>
              <a:prstGeom prst="rect">
                <a:avLst/>
              </a:prstGeom>
              <a:blipFill>
                <a:blip r:embed="rId6"/>
                <a:stretch>
                  <a:fillRect l="-778" t="-5263" b="-140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993FBBDA-32A6-EF84-51F1-CEBFB38254E5}"/>
              </a:ext>
            </a:extLst>
          </p:cNvPr>
          <p:cNvSpPr txBox="1"/>
          <p:nvPr/>
        </p:nvSpPr>
        <p:spPr>
          <a:xfrm>
            <a:off x="6352449" y="6233061"/>
            <a:ext cx="36468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Odd powers in the global error propagated from the Euler’s half-step at the 1</a:t>
            </a:r>
            <a:r>
              <a:rPr lang="en-US" sz="1400" baseline="30000" dirty="0"/>
              <a:t>st</a:t>
            </a:r>
            <a:r>
              <a:rPr lang="en-US" sz="1400" dirty="0"/>
              <a:t> iteration</a:t>
            </a:r>
          </a:p>
        </p:txBody>
      </p:sp>
    </p:spTree>
    <p:extLst>
      <p:ext uri="{BB962C8B-B14F-4D97-AF65-F5344CB8AC3E}">
        <p14:creationId xmlns:p14="http://schemas.microsoft.com/office/powerpoint/2010/main" val="35923674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Leapfrog method implementation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87470B3-BE25-EAB5-3785-FEE78199EF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426" y="1864990"/>
            <a:ext cx="5639439" cy="27661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10B97CA-EAC6-84C7-224F-4981849D5A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0183" y="1864990"/>
            <a:ext cx="5072876" cy="2530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8104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Leapfrog method and non-linear pendulum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9506B1-FE0A-AAA3-BD8C-BFC787C5B139}"/>
              </a:ext>
            </a:extLst>
          </p:cNvPr>
          <p:cNvSpPr txBox="1"/>
          <p:nvPr/>
        </p:nvSpPr>
        <p:spPr>
          <a:xfrm>
            <a:off x="710010" y="1223829"/>
            <a:ext cx="802033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Time-reversal symmetry implies average energy conservation</a:t>
            </a:r>
            <a:endParaRPr lang="en-US" sz="2000" kern="15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0B3835-50DE-7595-E8DE-16BAEC0BB7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4182" y="1304895"/>
            <a:ext cx="2149985" cy="177986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4B0238A-870B-5304-E6DF-695A5D1EC69C}"/>
              </a:ext>
            </a:extLst>
          </p:cNvPr>
          <p:cNvSpPr txBox="1"/>
          <p:nvPr/>
        </p:nvSpPr>
        <p:spPr>
          <a:xfrm>
            <a:off x="710010" y="1679641"/>
            <a:ext cx="802033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The pendulum energy is</a:t>
            </a:r>
            <a:endParaRPr lang="en-US" sz="2000" kern="15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7557F69-4E9C-A254-6C6F-3B8BE2FE2C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4297" y="2135453"/>
            <a:ext cx="2523024" cy="40879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61DC0E9-56AB-A91A-0241-1472EC763FD5}"/>
              </a:ext>
            </a:extLst>
          </p:cNvPr>
          <p:cNvSpPr txBox="1"/>
          <p:nvPr/>
        </p:nvSpPr>
        <p:spPr>
          <a:xfrm>
            <a:off x="710009" y="2554560"/>
            <a:ext cx="802033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Let us solve it with the leapfrog and RK2 methods and see how energy evolves with time </a:t>
            </a:r>
            <a:endParaRPr lang="en-US" sz="2000" kern="15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DBA1B55E-15E5-F3C6-7EA1-2DEF9FE56A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771" y="3469225"/>
            <a:ext cx="3883997" cy="2967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464DAACF-4428-E817-9DEF-D6E1843230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4802" y="3523817"/>
            <a:ext cx="3671480" cy="2861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E5804A3-E90C-A260-1E9D-325A3B86DB5F}"/>
              </a:ext>
            </a:extLst>
          </p:cNvPr>
          <p:cNvSpPr txBox="1"/>
          <p:nvPr/>
        </p:nvSpPr>
        <p:spPr>
          <a:xfrm>
            <a:off x="9551157" y="5553105"/>
            <a:ext cx="1194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h=0.1 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7586E7-FE6C-3DA6-1DBE-362F52E31330}"/>
              </a:ext>
            </a:extLst>
          </p:cNvPr>
          <p:cNvSpPr txBox="1"/>
          <p:nvPr/>
        </p:nvSpPr>
        <p:spPr>
          <a:xfrm>
            <a:off x="1674984" y="5634171"/>
            <a:ext cx="1194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h=0.02 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313F6B3-9703-800D-28CD-1EEA72A3D64E}"/>
              </a:ext>
            </a:extLst>
          </p:cNvPr>
          <p:cNvSpPr txBox="1"/>
          <p:nvPr/>
        </p:nvSpPr>
        <p:spPr>
          <a:xfrm>
            <a:off x="710008" y="6385593"/>
            <a:ext cx="802033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Energy is drifting in RK2 but conserved (on average) in leapfrog method</a:t>
            </a:r>
          </a:p>
        </p:txBody>
      </p:sp>
    </p:spTree>
    <p:extLst>
      <p:ext uri="{BB962C8B-B14F-4D97-AF65-F5344CB8AC3E}">
        <p14:creationId xmlns:p14="http://schemas.microsoft.com/office/powerpoint/2010/main" val="19442546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Modified midpoint method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A06AAC8-8E2B-E4A3-7346-7970F64C6143}"/>
              </a:ext>
            </a:extLst>
          </p:cNvPr>
          <p:cNvSpPr txBox="1"/>
          <p:nvPr/>
        </p:nvSpPr>
        <p:spPr>
          <a:xfrm>
            <a:off x="687629" y="1275132"/>
            <a:ext cx="9461756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18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Recall the error in the leapfrog method when integratin</a:t>
            </a:r>
            <a:r>
              <a:rPr lang="en-US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g from t to </a:t>
            </a:r>
            <a:r>
              <a:rPr lang="en-US" kern="150" dirty="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t+H</a:t>
            </a:r>
            <a:r>
              <a:rPr lang="en-US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in steps of h = H/N</a:t>
            </a:r>
            <a:endParaRPr lang="en-US" sz="1800" kern="15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Local (per time step): O(h</a:t>
            </a:r>
            <a:r>
              <a:rPr lang="en-US" kern="150" baseline="300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) + O(h</a:t>
            </a:r>
            <a:r>
              <a:rPr lang="en-US" kern="150" baseline="300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) + O(h</a:t>
            </a:r>
            <a:r>
              <a:rPr lang="en-US" kern="150" baseline="300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) + …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Global (N=</a:t>
            </a:r>
            <a:r>
              <a:rPr lang="en-US" sz="1800" i="1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H/h</a:t>
            </a:r>
            <a:r>
              <a:rPr lang="en-US" sz="18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time steps): </a:t>
            </a:r>
            <a:r>
              <a:rPr lang="en-US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O(h</a:t>
            </a:r>
            <a:r>
              <a:rPr lang="en-US" kern="150" baseline="300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) + O(h</a:t>
            </a:r>
            <a:r>
              <a:rPr lang="en-US" kern="150" baseline="300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) + …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93FBBDA-32A6-EF84-51F1-CEBFB38254E5}"/>
              </a:ext>
            </a:extLst>
          </p:cNvPr>
          <p:cNvSpPr txBox="1"/>
          <p:nvPr/>
        </p:nvSpPr>
        <p:spPr>
          <a:xfrm>
            <a:off x="687629" y="2557264"/>
            <a:ext cx="8442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Odd powers in the global error are propagated from Euler’s half-step at 1</a:t>
            </a:r>
            <a:r>
              <a:rPr lang="en-US" baseline="30000" dirty="0"/>
              <a:t>st</a:t>
            </a:r>
            <a:r>
              <a:rPr lang="en-US" dirty="0"/>
              <a:t> iteration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487999-5A7C-8CB7-CE9E-F720B8DC9F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6565" y="2529960"/>
            <a:ext cx="2507806" cy="42393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83C99AA-1E29-03AF-5770-8B3054CA2D11}"/>
              </a:ext>
            </a:extLst>
          </p:cNvPr>
          <p:cNvSpPr txBox="1"/>
          <p:nvPr/>
        </p:nvSpPr>
        <p:spPr>
          <a:xfrm>
            <a:off x="687629" y="3148172"/>
            <a:ext cx="8442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They can be canceled out with an additional Euler half-step at the end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C967A78-A343-4DC2-BD61-D4AF63BF65DA}"/>
                  </a:ext>
                </a:extLst>
              </p:cNvPr>
              <p:cNvSpPr txBox="1"/>
              <p:nvPr/>
            </p:nvSpPr>
            <p:spPr>
              <a:xfrm>
                <a:off x="687629" y="3697715"/>
                <a:ext cx="1094481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baseline="-25000" dirty="0" err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/2) </m:t>
                    </m:r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baseline="-25000" dirty="0" err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be the solution estimates resulting from the leapfrog method.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C967A78-A343-4DC2-BD61-D4AF63BF65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629" y="3697715"/>
                <a:ext cx="10944813" cy="369332"/>
              </a:xfrm>
              <a:prstGeom prst="rect">
                <a:avLst/>
              </a:prstGeom>
              <a:blipFill>
                <a:blip r:embed="rId3"/>
                <a:stretch>
                  <a:fillRect l="-580" t="-10000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Picture 20">
            <a:extLst>
              <a:ext uri="{FF2B5EF4-FFF2-40B4-BE49-F238E27FC236}">
                <a16:creationId xmlns:a16="http://schemas.microsoft.com/office/drawing/2014/main" id="{DE8A220B-9F0E-CF4D-DD2F-E643684D04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727" y="4192731"/>
            <a:ext cx="3339966" cy="555696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CFC0C90E-94C8-368F-2EC7-075FB2746E74}"/>
              </a:ext>
            </a:extLst>
          </p:cNvPr>
          <p:cNvSpPr txBox="1"/>
          <p:nvPr/>
        </p:nvSpPr>
        <p:spPr>
          <a:xfrm>
            <a:off x="4643607" y="4301302"/>
            <a:ext cx="27261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rgbClr val="122EA6"/>
                </a:solidFill>
              </a:rPr>
              <a:t>modified midpoint method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C2A973D-D940-F5A1-195C-EFDDE51703E2}"/>
              </a:ext>
            </a:extLst>
          </p:cNvPr>
          <p:cNvSpPr txBox="1"/>
          <p:nvPr/>
        </p:nvSpPr>
        <p:spPr>
          <a:xfrm>
            <a:off x="687629" y="4850845"/>
            <a:ext cx="46668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1800" b="1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Global error: </a:t>
            </a:r>
            <a:r>
              <a:rPr lang="en-US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O(h</a:t>
            </a:r>
            <a:r>
              <a:rPr lang="en-US" kern="150" baseline="300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) + O(h</a:t>
            </a:r>
            <a:r>
              <a:rPr lang="en-US" kern="150" baseline="300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) + O(h</a:t>
            </a:r>
            <a:r>
              <a:rPr lang="en-US" kern="150" baseline="300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) + … (even powers only)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31F3FF9C-FD33-82E9-C1CF-C5E540B13A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74234" y="4168303"/>
            <a:ext cx="3930137" cy="2298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2775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Bulirsch-Stoer</a:t>
            </a:r>
            <a:r>
              <a:rPr lang="en-US" dirty="0"/>
              <a:t> method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A06AAC8-8E2B-E4A3-7346-7970F64C6143}"/>
              </a:ext>
            </a:extLst>
          </p:cNvPr>
          <p:cNvSpPr txBox="1"/>
          <p:nvPr/>
        </p:nvSpPr>
        <p:spPr>
          <a:xfrm>
            <a:off x="687628" y="1084544"/>
            <a:ext cx="9953075" cy="7232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18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The error in the modified midpoint method when integratin</a:t>
            </a:r>
            <a:r>
              <a:rPr lang="en-US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g from </a:t>
            </a:r>
            <a:r>
              <a:rPr lang="en-US" i="1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i="1" kern="150" dirty="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t+H</a:t>
            </a:r>
            <a:r>
              <a:rPr lang="en-US" i="1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in steps of </a:t>
            </a:r>
            <a:r>
              <a:rPr lang="en-US" i="1" kern="150" dirty="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i="1" kern="150" baseline="-25000" dirty="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i="1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= H/n</a:t>
            </a:r>
            <a:endParaRPr lang="en-US" sz="1800" i="1" kern="15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en-US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i="1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O(h</a:t>
            </a:r>
            <a:r>
              <a:rPr lang="en-US" i="1" kern="150" baseline="300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i="1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) + O(h</a:t>
            </a:r>
            <a:r>
              <a:rPr lang="en-US" i="1" kern="150" baseline="300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i="1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) + O(h</a:t>
            </a:r>
            <a:r>
              <a:rPr lang="en-US" i="1" kern="150" baseline="300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i="1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) + … </a:t>
            </a:r>
            <a:r>
              <a:rPr lang="en-US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(even powers only)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93FBBDA-32A6-EF84-51F1-CEBFB38254E5}"/>
              </a:ext>
            </a:extLst>
          </p:cNvPr>
          <p:cNvSpPr txBox="1"/>
          <p:nvPr/>
        </p:nvSpPr>
        <p:spPr>
          <a:xfrm>
            <a:off x="687628" y="1989120"/>
            <a:ext cx="84427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Bulirsch-Stoer</a:t>
            </a:r>
            <a:r>
              <a:rPr lang="en-US" b="1" dirty="0"/>
              <a:t> method: </a:t>
            </a:r>
            <a:r>
              <a:rPr lang="en-US" dirty="0"/>
              <a:t>Use the modified midpoint method with various steps </a:t>
            </a:r>
            <a:r>
              <a:rPr lang="en-US" i="1" dirty="0"/>
              <a:t>n </a:t>
            </a:r>
            <a:r>
              <a:rPr lang="en-US" dirty="0"/>
              <a:t>to cancel error terms of higher and higher order (Richardson extrapolation, similar to Romberg method for numerical integration)</a:t>
            </a:r>
            <a:endParaRPr lang="en-US" i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3C99AA-1E29-03AF-5770-8B3054CA2D11}"/>
              </a:ext>
            </a:extLst>
          </p:cNvPr>
          <p:cNvSpPr txBox="1"/>
          <p:nvPr/>
        </p:nvSpPr>
        <p:spPr>
          <a:xfrm>
            <a:off x="687628" y="2957584"/>
            <a:ext cx="91569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 </a:t>
            </a:r>
            <a:r>
              <a:rPr lang="en-US" i="1" dirty="0"/>
              <a:t>R</a:t>
            </a:r>
            <a:r>
              <a:rPr lang="en-US" i="1" baseline="-25000" dirty="0"/>
              <a:t>n,1</a:t>
            </a:r>
            <a:r>
              <a:rPr lang="en-US" dirty="0"/>
              <a:t> be an estimate of </a:t>
            </a:r>
            <a:r>
              <a:rPr lang="en-US" i="1" dirty="0"/>
              <a:t>x(</a:t>
            </a:r>
            <a:r>
              <a:rPr lang="en-US" i="1" dirty="0" err="1"/>
              <a:t>t+H</a:t>
            </a:r>
            <a:r>
              <a:rPr lang="en-US" i="1" dirty="0"/>
              <a:t>)</a:t>
            </a:r>
            <a:r>
              <a:rPr lang="en-US" dirty="0"/>
              <a:t> from the n-step modified midpoint method (</a:t>
            </a:r>
            <a:r>
              <a:rPr lang="en-US" i="1" kern="150" dirty="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i="1" kern="150" baseline="-25000" dirty="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i="1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= H/n</a:t>
            </a:r>
            <a:r>
              <a:rPr lang="en-US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800" kern="15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F61DA81-2028-A16F-8DE4-18BC188247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0677" y="3457183"/>
            <a:ext cx="2466493" cy="29346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800C5AE-FE89-1366-C61A-F3D6068918C6}"/>
              </a:ext>
            </a:extLst>
          </p:cNvPr>
          <p:cNvSpPr txBox="1"/>
          <p:nvPr/>
        </p:nvSpPr>
        <p:spPr>
          <a:xfrm>
            <a:off x="687628" y="3867194"/>
            <a:ext cx="9156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One constructs high-order approximations </a:t>
            </a:r>
            <a:r>
              <a:rPr lang="en-US" i="1" dirty="0" err="1"/>
              <a:t>R</a:t>
            </a:r>
            <a:r>
              <a:rPr lang="en-US" i="1" baseline="-25000" dirty="0" err="1"/>
              <a:t>n,m</a:t>
            </a:r>
            <a:r>
              <a:rPr lang="en-US" dirty="0"/>
              <a:t> such that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65CDE0E-46CE-0FB0-9F1E-1D6143B873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0677" y="4274421"/>
            <a:ext cx="2581722" cy="34794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E8D78F8-9194-4206-50C4-8A646311EA6A}"/>
              </a:ext>
            </a:extLst>
          </p:cNvPr>
          <p:cNvSpPr txBox="1"/>
          <p:nvPr/>
        </p:nvSpPr>
        <p:spPr>
          <a:xfrm>
            <a:off x="687628" y="4660257"/>
            <a:ext cx="9156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Similar to Romberg integration one can derive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51C6D3C-ACCC-12D3-B8F6-5618815D03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5241" y="5067484"/>
            <a:ext cx="3057251" cy="63232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8ACC6D9-B3D7-8EC9-36A9-DF76C1FB14DA}"/>
              </a:ext>
            </a:extLst>
          </p:cNvPr>
          <p:cNvSpPr txBox="1"/>
          <p:nvPr/>
        </p:nvSpPr>
        <p:spPr>
          <a:xfrm>
            <a:off x="8314855" y="5214368"/>
            <a:ext cx="22212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err="1">
                <a:solidFill>
                  <a:srgbClr val="122EA6"/>
                </a:solidFill>
              </a:rPr>
              <a:t>Bulirsch-Stoer</a:t>
            </a:r>
            <a:r>
              <a:rPr lang="en-US" sz="1600" i="1" dirty="0">
                <a:solidFill>
                  <a:srgbClr val="122EA6"/>
                </a:solidFill>
              </a:rPr>
              <a:t>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CCBFB6A-52FD-98B0-457C-5B4077ACBBAB}"/>
                  </a:ext>
                </a:extLst>
              </p:cNvPr>
              <p:cNvSpPr txBox="1"/>
              <p:nvPr/>
            </p:nvSpPr>
            <p:spPr>
              <a:xfrm>
                <a:off x="687628" y="5737701"/>
                <a:ext cx="91569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The method stops when the desired accuracy is achieved, |</a:t>
                </a:r>
                <a:r>
                  <a:rPr lang="en-US" i="1" dirty="0"/>
                  <a:t>R</a:t>
                </a:r>
                <a:r>
                  <a:rPr lang="en-US" i="1" baseline="-25000" dirty="0"/>
                  <a:t>n,n</a:t>
                </a:r>
                <a:r>
                  <a:rPr lang="en-US" i="1" dirty="0"/>
                  <a:t>-R</a:t>
                </a:r>
                <a:r>
                  <a:rPr lang="en-US" i="1" baseline="-25000" dirty="0"/>
                  <a:t>n,n-1</a:t>
                </a:r>
                <a:r>
                  <a:rPr lang="en-US" dirty="0"/>
                  <a:t>|&lt;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CCBFB6A-52FD-98B0-457C-5B4077ACBB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628" y="5737701"/>
                <a:ext cx="9156956" cy="369332"/>
              </a:xfrm>
              <a:prstGeom prst="rect">
                <a:avLst/>
              </a:prstGeom>
              <a:blipFill>
                <a:blip r:embed="rId5"/>
                <a:stretch>
                  <a:fillRect l="-599" t="-6557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45254B3B-E03D-2C90-D713-B2B3DAB4711C}"/>
              </a:ext>
            </a:extLst>
          </p:cNvPr>
          <p:cNvSpPr txBox="1"/>
          <p:nvPr/>
        </p:nvSpPr>
        <p:spPr>
          <a:xfrm>
            <a:off x="687628" y="6161432"/>
            <a:ext cx="91569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</a:t>
            </a:r>
            <a:r>
              <a:rPr lang="en-US" i="1" dirty="0"/>
              <a:t>n</a:t>
            </a:r>
            <a:r>
              <a:rPr lang="en-US" dirty="0"/>
              <a:t> grows too large, it is better to split the </a:t>
            </a:r>
            <a:r>
              <a:rPr lang="en-US" i="1" dirty="0"/>
              <a:t>(</a:t>
            </a:r>
            <a:r>
              <a:rPr lang="en-US" i="1" dirty="0" err="1"/>
              <a:t>t,t+H</a:t>
            </a:r>
            <a:r>
              <a:rPr lang="en-US" i="1" dirty="0"/>
              <a:t>)</a:t>
            </a:r>
            <a:r>
              <a:rPr lang="en-US" dirty="0"/>
              <a:t> interval into two subintervals </a:t>
            </a:r>
            <a:r>
              <a:rPr lang="en-US" i="1" dirty="0"/>
              <a:t>(</a:t>
            </a:r>
            <a:r>
              <a:rPr lang="en-US" i="1" dirty="0" err="1"/>
              <a:t>t,t+H</a:t>
            </a:r>
            <a:r>
              <a:rPr lang="en-US" i="1" dirty="0"/>
              <a:t>/2)</a:t>
            </a:r>
            <a:r>
              <a:rPr lang="en-US" dirty="0"/>
              <a:t> &amp; </a:t>
            </a:r>
            <a:r>
              <a:rPr lang="en-US" i="1" dirty="0"/>
              <a:t>(</a:t>
            </a:r>
            <a:r>
              <a:rPr lang="en-US" i="1" dirty="0" err="1"/>
              <a:t>t+H</a:t>
            </a:r>
            <a:r>
              <a:rPr lang="en-US" i="1" dirty="0"/>
              <a:t>/2,t+H)</a:t>
            </a:r>
            <a:r>
              <a:rPr lang="en-US" dirty="0"/>
              <a:t> and apply the method recursively to each of them</a:t>
            </a:r>
          </a:p>
        </p:txBody>
      </p:sp>
    </p:spTree>
    <p:extLst>
      <p:ext uri="{BB962C8B-B14F-4D97-AF65-F5344CB8AC3E}">
        <p14:creationId xmlns:p14="http://schemas.microsoft.com/office/powerpoint/2010/main" val="40091033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Bulirsch-Stoer</a:t>
            </a:r>
            <a:r>
              <a:rPr lang="en-US" dirty="0"/>
              <a:t> method implementation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2C57AC-77AB-C912-5DDF-B700A7138C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896" y="1313862"/>
            <a:ext cx="10240207" cy="4745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0784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Bulirsch-Stoer</a:t>
            </a:r>
            <a:r>
              <a:rPr lang="en-US" dirty="0"/>
              <a:t> method implementation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52A58F-B29D-BF3E-CEBB-A8DA8A12D247}"/>
              </a:ext>
            </a:extLst>
          </p:cNvPr>
          <p:cNvSpPr txBox="1"/>
          <p:nvPr/>
        </p:nvSpPr>
        <p:spPr>
          <a:xfrm>
            <a:off x="687628" y="1084544"/>
            <a:ext cx="99530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1800" i="1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18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-step </a:t>
            </a:r>
            <a:r>
              <a:rPr lang="en-US" sz="1800" kern="150" dirty="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Bulirsch-Stoer</a:t>
            </a:r>
            <a:r>
              <a:rPr lang="en-US" sz="18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: apply the </a:t>
            </a:r>
            <a:r>
              <a:rPr lang="en-US" sz="1800" i="1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18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step </a:t>
            </a:r>
            <a:r>
              <a:rPr lang="en-US" sz="1800" i="1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18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times:</a:t>
            </a:r>
            <a:endParaRPr lang="en-US" kern="15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C90B1C-2DF8-DC78-E42A-E979A42722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009" y="1812928"/>
            <a:ext cx="9693982" cy="2340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2920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Bulirsch-Stoer</a:t>
            </a:r>
            <a:r>
              <a:rPr lang="en-US" dirty="0"/>
              <a:t> method and non-linear pendulum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9506B1-FE0A-AAA3-BD8C-BFC787C5B139}"/>
              </a:ext>
            </a:extLst>
          </p:cNvPr>
          <p:cNvSpPr txBox="1"/>
          <p:nvPr/>
        </p:nvSpPr>
        <p:spPr>
          <a:xfrm>
            <a:off x="710010" y="1223829"/>
            <a:ext cx="824292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Apply the method to non-linear pendulum with the initial H = 10 (single step) and a maximum of 10 </a:t>
            </a:r>
            <a:r>
              <a:rPr lang="en-US" sz="2000" kern="150" dirty="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substeps</a:t>
            </a:r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. The method will adjust H as needed.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0B3835-50DE-7595-E8DE-16BAEC0BB7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4182" y="1304895"/>
            <a:ext cx="2149985" cy="177986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175A8DC-4197-5950-3A3F-38DEB72875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919" y="2036627"/>
            <a:ext cx="5483854" cy="1382277"/>
          </a:xfrm>
          <a:prstGeom prst="rect">
            <a:avLst/>
          </a:prstGeom>
        </p:spPr>
      </p:pic>
      <p:pic>
        <p:nvPicPr>
          <p:cNvPr id="7170" name="Picture 2">
            <a:extLst>
              <a:ext uri="{FF2B5EF4-FFF2-40B4-BE49-F238E27FC236}">
                <a16:creationId xmlns:a16="http://schemas.microsoft.com/office/drawing/2014/main" id="{F56838E4-A33D-3E98-2CD1-4D29707A3F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341" y="3556496"/>
            <a:ext cx="5072419" cy="2626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205A7870-FA85-1A88-3CA9-0B974A66F0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1884" y="3556496"/>
            <a:ext cx="3362094" cy="2626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20539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Bulirsch-Stoer</a:t>
            </a:r>
            <a:r>
              <a:rPr lang="en-US" dirty="0"/>
              <a:t> method and the comet motion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9506B1-FE0A-AAA3-BD8C-BFC787C5B139}"/>
              </a:ext>
            </a:extLst>
          </p:cNvPr>
          <p:cNvSpPr txBox="1"/>
          <p:nvPr/>
        </p:nvSpPr>
        <p:spPr>
          <a:xfrm>
            <a:off x="710010" y="1223829"/>
            <a:ext cx="824292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Same for the comet motion. Accuracy: 1 km per day</a:t>
            </a:r>
          </a:p>
        </p:txBody>
      </p:sp>
      <p:pic>
        <p:nvPicPr>
          <p:cNvPr id="4" name="Picture 3" descr="A picture containing sky, line, colorful, smoke&#10;&#10;Description automatically generated">
            <a:extLst>
              <a:ext uri="{FF2B5EF4-FFF2-40B4-BE49-F238E27FC236}">
                <a16:creationId xmlns:a16="http://schemas.microsoft.com/office/drawing/2014/main" id="{600E52BD-A603-D0D3-0AA6-3E7C622D83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2202" y="1371245"/>
            <a:ext cx="3804016" cy="136536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0D63120-13C8-48F5-1C8D-E58114B8DB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782" y="1703494"/>
            <a:ext cx="5911097" cy="1083157"/>
          </a:xfrm>
          <a:prstGeom prst="rect">
            <a:avLst/>
          </a:prstGeom>
        </p:spPr>
      </p:pic>
      <p:pic>
        <p:nvPicPr>
          <p:cNvPr id="8194" name="Picture 2">
            <a:extLst>
              <a:ext uri="{FF2B5EF4-FFF2-40B4-BE49-F238E27FC236}">
                <a16:creationId xmlns:a16="http://schemas.microsoft.com/office/drawing/2014/main" id="{721A9DD6-4EDF-287D-0347-5B30B344DF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795" y="3163773"/>
            <a:ext cx="3612000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>
            <a:extLst>
              <a:ext uri="{FF2B5EF4-FFF2-40B4-BE49-F238E27FC236}">
                <a16:creationId xmlns:a16="http://schemas.microsoft.com/office/drawing/2014/main" id="{154BB6EF-8DA7-122B-4487-F5BC0DA2B9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9280" y="3239709"/>
            <a:ext cx="3485987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2" name="Picture 10">
            <a:extLst>
              <a:ext uri="{FF2B5EF4-FFF2-40B4-BE49-F238E27FC236}">
                <a16:creationId xmlns:a16="http://schemas.microsoft.com/office/drawing/2014/main" id="{2A75C894-1CB8-4C1D-9E34-00B54AD51F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5392" y="3239709"/>
            <a:ext cx="3885813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42703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SIR model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9506B1-FE0A-AAA3-BD8C-BFC787C5B139}"/>
              </a:ext>
            </a:extLst>
          </p:cNvPr>
          <p:cNvSpPr txBox="1"/>
          <p:nvPr/>
        </p:nvSpPr>
        <p:spPr>
          <a:xfrm>
            <a:off x="474474" y="1165086"/>
            <a:ext cx="8242921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The SIR model is the simplest model for infection disease dynamics in the population. The population is split into susceptible (</a:t>
            </a:r>
            <a:r>
              <a:rPr lang="en-US" sz="2000" i="1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), infected (</a:t>
            </a:r>
            <a:r>
              <a:rPr lang="en-US" sz="2000" i="1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), and recovered/immune (</a:t>
            </a:r>
            <a:r>
              <a:rPr lang="en-US" sz="2000" i="1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) parts.</a:t>
            </a:r>
          </a:p>
          <a:p>
            <a:endParaRPr lang="en-US" sz="2000" kern="15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The SIR equations read: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472448E2-15F5-2E59-2D65-7AB38BEE94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62321" y="3021927"/>
            <a:ext cx="1729146" cy="181706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988321C-CB6B-1B3F-04BB-FCFBB38D1C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5151" y="2980075"/>
            <a:ext cx="4969459" cy="185606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0010A9E-1C1B-B16C-3FB6-00AFD931FFA6}"/>
                  </a:ext>
                </a:extLst>
              </p:cNvPr>
              <p:cNvSpPr txBox="1"/>
              <p:nvPr/>
            </p:nvSpPr>
            <p:spPr>
              <a:xfrm>
                <a:off x="469693" y="5088731"/>
                <a:ext cx="6087398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kern="150" dirty="0"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Here </a:t>
                </a:r>
                <a14:m>
                  <m:oMath xmlns:m="http://schemas.openxmlformats.org/officeDocument/2006/math">
                    <m:r>
                      <a:rPr lang="en-US" sz="2000" i="1" kern="15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𝛽</m:t>
                    </m:r>
                  </m:oMath>
                </a14:m>
                <a:r>
                  <a:rPr lang="en-US" sz="2000" kern="150" dirty="0"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is the infection rate and </a:t>
                </a:r>
                <a14:m>
                  <m:oMath xmlns:m="http://schemas.openxmlformats.org/officeDocument/2006/math">
                    <m:r>
                      <a:rPr lang="en-US" sz="2000" i="1" kern="15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𝛾</m:t>
                    </m:r>
                  </m:oMath>
                </a14:m>
                <a:r>
                  <a:rPr lang="en-US" sz="2000" kern="150" dirty="0"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is the recovery rate.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0010A9E-1C1B-B16C-3FB6-00AFD931FF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693" y="5088731"/>
                <a:ext cx="6087398" cy="400110"/>
              </a:xfrm>
              <a:prstGeom prst="rect">
                <a:avLst/>
              </a:prstGeom>
              <a:blipFill>
                <a:blip r:embed="rId5"/>
                <a:stretch>
                  <a:fillRect l="-832" t="-9091" b="-24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41FD618-2838-BBA0-7CB4-11C476440AA4}"/>
                  </a:ext>
                </a:extLst>
              </p:cNvPr>
              <p:cNvSpPr txBox="1"/>
              <p:nvPr/>
            </p:nvSpPr>
            <p:spPr>
              <a:xfrm>
                <a:off x="469693" y="5491643"/>
                <a:ext cx="6984544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kern="150" dirty="0"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The ratio </a:t>
                </a:r>
                <a14:m>
                  <m:oMath xmlns:m="http://schemas.openxmlformats.org/officeDocument/2006/math">
                    <m:r>
                      <a:rPr lang="en-US" sz="2000" i="1" kern="150" dirty="0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𝑅</m:t>
                    </m:r>
                    <m:r>
                      <a:rPr lang="en-US" sz="2000" i="1" kern="150" baseline="-25000" dirty="0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0</m:t>
                    </m:r>
                    <m:r>
                      <a:rPr lang="en-US" sz="2000" i="1" kern="150" dirty="0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= </m:t>
                    </m:r>
                    <m:r>
                      <a:rPr lang="en-US" sz="2000" i="1" kern="15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𝛽</m:t>
                    </m:r>
                    <m:r>
                      <a:rPr lang="en-US" sz="2000" i="1" kern="150" dirty="0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/</m:t>
                    </m:r>
                    <m:r>
                      <a:rPr lang="en-US" sz="2000" i="1" kern="15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𝛾</m:t>
                    </m:r>
                  </m:oMath>
                </a14:m>
                <a:r>
                  <a:rPr lang="en-US" sz="2000" kern="150" dirty="0"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is basic reproduction number.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41FD618-2838-BBA0-7CB4-11C476440A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693" y="5491643"/>
                <a:ext cx="6984544" cy="400110"/>
              </a:xfrm>
              <a:prstGeom prst="rect">
                <a:avLst/>
              </a:prstGeom>
              <a:blipFill>
                <a:blip r:embed="rId6"/>
                <a:stretch>
                  <a:fillRect l="-725" t="-9375" b="-28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0B5F5AE-01AD-EF82-C8F0-E6D2B21EC11E}"/>
                  </a:ext>
                </a:extLst>
              </p:cNvPr>
              <p:cNvSpPr txBox="1"/>
              <p:nvPr/>
            </p:nvSpPr>
            <p:spPr>
              <a:xfrm>
                <a:off x="469693" y="5865173"/>
                <a:ext cx="11450916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kern="150" dirty="0"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Given that </a:t>
                </a:r>
                <a14:m>
                  <m:oMath xmlns:m="http://schemas.openxmlformats.org/officeDocument/2006/math">
                    <m:r>
                      <a:rPr lang="en-US" sz="2000" i="1" kern="150" dirty="0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𝑆</m:t>
                    </m:r>
                    <m:r>
                      <a:rPr lang="en-US" sz="2000" i="1" kern="150" dirty="0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000" i="1" kern="150" dirty="0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𝐼</m:t>
                    </m:r>
                    <m:r>
                      <a:rPr lang="en-US" sz="2000" i="1" kern="150" dirty="0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000" i="1" kern="150" dirty="0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𝑅</m:t>
                    </m:r>
                    <m:r>
                      <a:rPr lang="en-US" sz="2000" i="1" kern="150" dirty="0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=1=</m:t>
                    </m:r>
                    <m:r>
                      <a:rPr lang="en-US" sz="2000" i="1" kern="150" dirty="0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𝑐𝑜𝑛𝑠𝑡</m:t>
                    </m:r>
                    <m:r>
                      <a:rPr lang="en-US" sz="2000" i="1" kern="150" dirty="0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000" kern="150" dirty="0"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at all times, </a:t>
                </a:r>
              </a:p>
              <a:p>
                <a:r>
                  <a:rPr lang="en-US" sz="2000" kern="150" dirty="0"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one only needs to solve two ODEs, e.g. </a:t>
                </a:r>
                <a14:m>
                  <m:oMath xmlns:m="http://schemas.openxmlformats.org/officeDocument/2006/math">
                    <m:r>
                      <a:rPr lang="en-US" sz="2000" i="1" kern="150" dirty="0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𝑑𝑆</m:t>
                    </m:r>
                    <m:r>
                      <a:rPr lang="en-US" sz="2000" i="1" kern="150" dirty="0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/</m:t>
                    </m:r>
                    <m:r>
                      <a:rPr lang="en-US" sz="2000" i="1" kern="150" dirty="0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𝑑𝑡</m:t>
                    </m:r>
                    <m:r>
                      <a:rPr lang="en-US" sz="2000" i="1" kern="150" dirty="0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000" kern="150" dirty="0"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sz="2000" i="1" kern="150" dirty="0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𝑑𝐼</m:t>
                    </m:r>
                    <m:r>
                      <a:rPr lang="en-US" sz="2000" i="1" kern="150" dirty="0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/</m:t>
                    </m:r>
                    <m:r>
                      <a:rPr lang="en-US" sz="2000" i="1" kern="150" dirty="0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𝑑𝑡</m:t>
                    </m:r>
                  </m:oMath>
                </a14:m>
                <a:r>
                  <a:rPr lang="en-US" sz="2000" kern="150" dirty="0"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0B5F5AE-01AD-EF82-C8F0-E6D2B21EC1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693" y="5865173"/>
                <a:ext cx="11450916" cy="707886"/>
              </a:xfrm>
              <a:prstGeom prst="rect">
                <a:avLst/>
              </a:prstGeom>
              <a:blipFill>
                <a:blip r:embed="rId7"/>
                <a:stretch>
                  <a:fillRect l="-443" t="-3509" b="-140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0239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Adaptive time step for systems of ODEs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AA9FCA-0C53-118B-3308-4BC636CD7B49}"/>
              </a:ext>
            </a:extLst>
          </p:cNvPr>
          <p:cNvSpPr txBox="1"/>
          <p:nvPr/>
        </p:nvSpPr>
        <p:spPr>
          <a:xfrm>
            <a:off x="851403" y="1134822"/>
            <a:ext cx="97831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For a single ODE we devised an adaptive RK4 scheme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862E3793-2D08-39C0-4563-CA1FFBAD6F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35009" y="1688048"/>
            <a:ext cx="1237980" cy="4771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B9BEACB-5B62-F12E-F396-0C9C544C07CB}"/>
              </a:ext>
            </a:extLst>
          </p:cNvPr>
          <p:cNvSpPr txBox="1"/>
          <p:nvPr/>
        </p:nvSpPr>
        <p:spPr>
          <a:xfrm>
            <a:off x="851403" y="2275096"/>
            <a:ext cx="97831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Time step is adjusted as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91A629A-0627-8879-1F81-B101033DDF67}"/>
                  </a:ext>
                </a:extLst>
              </p:cNvPr>
              <p:cNvSpPr txBox="1"/>
              <p:nvPr/>
            </p:nvSpPr>
            <p:spPr>
              <a:xfrm>
                <a:off x="851403" y="3133796"/>
                <a:ext cx="9783130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kern="150" dirty="0"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kern="15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0" i="1" kern="15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kern="15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kern="15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000" b="0" i="1" kern="15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𝑅𝐾</m:t>
                    </m:r>
                    <m:r>
                      <a:rPr lang="en-US" sz="2000" b="0" i="1" kern="15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4(</m:t>
                    </m:r>
                    <m:r>
                      <a:rPr lang="en-US" sz="2000" b="0" i="1" kern="15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𝑅𝐾</m:t>
                    </m:r>
                    <m:r>
                      <a:rPr lang="en-US" sz="2000" b="0" i="1" kern="15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4</m:t>
                    </m:r>
                    <m:d>
                      <m:dPr>
                        <m:ctrlPr>
                          <a:rPr lang="en-US" sz="2000" b="0" i="1" kern="15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b="0" i="1" kern="15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sz="2000" b="0" i="1" kern="15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2000" b="0" i="1" kern="15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sz="2000" b="0" i="1" kern="15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2000" b="0" i="1" kern="15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  <m:r>
                          <a:rPr lang="en-US" sz="2000" b="0" i="1" kern="15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d>
                    <m:r>
                      <a:rPr lang="en-US" sz="2000" b="0" i="1" kern="15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2000" b="0" i="1" kern="15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sz="2000" b="0" i="1" kern="15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000" b="0" i="1" kern="15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h</m:t>
                    </m:r>
                    <m:r>
                      <a:rPr lang="en-US" sz="2000" b="0" i="1" kern="15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2000" b="0" i="1" kern="15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h</m:t>
                    </m:r>
                    <m:r>
                      <a:rPr lang="en-US" sz="2000" b="0" i="1" kern="15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000" kern="150" dirty="0"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kern="15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 kern="15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kern="15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 kern="15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000" i="1" kern="15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𝑅𝐾</m:t>
                    </m:r>
                    <m:r>
                      <a:rPr lang="en-US" sz="2000" i="1" kern="15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4(</m:t>
                    </m:r>
                    <m:r>
                      <a:rPr lang="en-US" sz="2000" b="0" i="1" kern="15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000" i="1" kern="15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2000" i="1" kern="15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sz="2000" i="1" kern="15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+2</m:t>
                    </m:r>
                    <m:r>
                      <a:rPr lang="en-US" sz="2000" b="0" i="1" kern="15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h</m:t>
                    </m:r>
                    <m:r>
                      <a:rPr lang="en-US" sz="2000" i="1" kern="15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2000" b="0" i="1" kern="15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sz="2000" b="0" i="1" kern="15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h</m:t>
                    </m:r>
                    <m:r>
                      <a:rPr lang="en-US" sz="2000" i="1" kern="15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000" kern="150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2000" kern="150" dirty="0">
                  <a:latin typeface="+mj-lt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91A629A-0627-8879-1F81-B101033DDF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403" y="3133796"/>
                <a:ext cx="9783130" cy="400110"/>
              </a:xfrm>
              <a:prstGeom prst="rect">
                <a:avLst/>
              </a:prstGeom>
              <a:blipFill>
                <a:blip r:embed="rId4"/>
                <a:stretch>
                  <a:fillRect l="-685"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8E1797D-4B5F-4553-3679-7D66873C879A}"/>
                  </a:ext>
                </a:extLst>
              </p:cNvPr>
              <p:cNvSpPr txBox="1"/>
              <p:nvPr/>
            </p:nvSpPr>
            <p:spPr>
              <a:xfrm>
                <a:off x="851403" y="3616133"/>
                <a:ext cx="9783130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kern="150" dirty="0"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How to generalize </a:t>
                </a:r>
                <a14:m>
                  <m:oMath xmlns:m="http://schemas.openxmlformats.org/officeDocument/2006/math">
                    <m:r>
                      <a:rPr lang="en-US" sz="2000" i="1" kern="15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𝜀</m:t>
                    </m:r>
                  </m:oMath>
                </a14:m>
                <a:r>
                  <a:rPr lang="en-US" sz="2000" kern="150" dirty="0"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=|x</a:t>
                </a:r>
                <a:r>
                  <a:rPr lang="en-US" sz="2000" kern="150" baseline="-25000" dirty="0"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2000" kern="150" dirty="0"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-x</a:t>
                </a:r>
                <a:r>
                  <a:rPr lang="en-US" sz="2000" kern="150" baseline="-25000" dirty="0"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000" kern="150" dirty="0"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| to a system of ODEs where we have a state vector </a:t>
                </a:r>
                <a:r>
                  <a:rPr lang="en-US" sz="2000" b="1" kern="150" dirty="0"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000" kern="150" dirty="0"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?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8E1797D-4B5F-4553-3679-7D66873C87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403" y="3616133"/>
                <a:ext cx="9783130" cy="400110"/>
              </a:xfrm>
              <a:prstGeom prst="rect">
                <a:avLst/>
              </a:prstGeom>
              <a:blipFill>
                <a:blip r:embed="rId5"/>
                <a:stretch>
                  <a:fillRect l="-778" t="-6061" b="-24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Graphic 9">
            <a:extLst>
              <a:ext uri="{FF2B5EF4-FFF2-40B4-BE49-F238E27FC236}">
                <a16:creationId xmlns:a16="http://schemas.microsoft.com/office/drawing/2014/main" id="{524F8023-FC09-F6A4-B5F0-F71BD18BA64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220692" y="2563689"/>
            <a:ext cx="1657350" cy="44767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373D04F-0B90-525A-7DCB-F7C77F990A3B}"/>
              </a:ext>
            </a:extLst>
          </p:cNvPr>
          <p:cNvSpPr txBox="1"/>
          <p:nvPr/>
        </p:nvSpPr>
        <p:spPr>
          <a:xfrm>
            <a:off x="851403" y="4098470"/>
            <a:ext cx="97831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The answer depends on the physical problem at hand. One could take for example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63AEFFC7-1DF4-B72F-D00A-5BA4A675427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458608" y="4617065"/>
            <a:ext cx="1274784" cy="24153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9959951-7762-4C0A-6567-F6C9D0054467}"/>
                  </a:ext>
                </a:extLst>
              </p:cNvPr>
              <p:cNvSpPr txBox="1"/>
              <p:nvPr/>
            </p:nvSpPr>
            <p:spPr>
              <a:xfrm>
                <a:off x="851403" y="5097031"/>
                <a:ext cx="9783130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kern="150" dirty="0"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Alternatively, if the accuracy of only one variable matters (e.g. the position but not the velocity), one can use just this one coordinate to define </a:t>
                </a:r>
                <a14:m>
                  <m:oMath xmlns:m="http://schemas.openxmlformats.org/officeDocument/2006/math">
                    <m:r>
                      <a:rPr lang="en-US" sz="2000" i="1" kern="15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𝜀</m:t>
                    </m:r>
                  </m:oMath>
                </a14:m>
                <a:endParaRPr lang="en-US" sz="2000" kern="150" dirty="0">
                  <a:latin typeface="+mj-lt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9959951-7762-4C0A-6567-F6C9D00544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403" y="5097031"/>
                <a:ext cx="9783130" cy="707886"/>
              </a:xfrm>
              <a:prstGeom prst="rect">
                <a:avLst/>
              </a:prstGeom>
              <a:blipFill>
                <a:blip r:embed="rId10"/>
                <a:stretch>
                  <a:fillRect l="-778" t="-5357" b="-160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143270D3-FD25-15A9-7379-7183AC6C92C6}"/>
              </a:ext>
            </a:extLst>
          </p:cNvPr>
          <p:cNvSpPr txBox="1"/>
          <p:nvPr/>
        </p:nvSpPr>
        <p:spPr>
          <a:xfrm>
            <a:off x="851403" y="5929641"/>
            <a:ext cx="978313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The implementation of the adaptive step in systems of ODEs should thus allow for flexibility to define the accuracy</a:t>
            </a:r>
          </a:p>
        </p:txBody>
      </p:sp>
    </p:spTree>
    <p:extLst>
      <p:ext uri="{BB962C8B-B14F-4D97-AF65-F5344CB8AC3E}">
        <p14:creationId xmlns:p14="http://schemas.microsoft.com/office/powerpoint/2010/main" val="36813847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SIR model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9506B1-FE0A-AAA3-BD8C-BFC787C5B139}"/>
              </a:ext>
            </a:extLst>
          </p:cNvPr>
          <p:cNvSpPr txBox="1"/>
          <p:nvPr/>
        </p:nvSpPr>
        <p:spPr>
          <a:xfrm>
            <a:off x="710010" y="1223829"/>
            <a:ext cx="824292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Solve the SIR model equations using e.g. </a:t>
            </a:r>
            <a:r>
              <a:rPr lang="en-US" sz="2000" kern="150" dirty="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Bulirsch-Stoer</a:t>
            </a:r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method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D32EF03-53BD-4332-36ED-6C619CE9D5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764" y="2321778"/>
            <a:ext cx="4196553" cy="1681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6274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SIR model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9506B1-FE0A-AAA3-BD8C-BFC787C5B139}"/>
              </a:ext>
            </a:extLst>
          </p:cNvPr>
          <p:cNvSpPr txBox="1"/>
          <p:nvPr/>
        </p:nvSpPr>
        <p:spPr>
          <a:xfrm>
            <a:off x="710010" y="1223829"/>
            <a:ext cx="824292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Solve the SIR model equations using e.g. </a:t>
            </a:r>
            <a:r>
              <a:rPr lang="en-US" sz="2000" kern="150" dirty="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Bulirsch-Stoer</a:t>
            </a:r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method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69D1FED4-055F-E2BF-71EB-7A99B5B5DF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0259" y="1831635"/>
            <a:ext cx="4825344" cy="3802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D32EF03-53BD-4332-36ED-6C619CE9D5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764" y="2321778"/>
            <a:ext cx="4196553" cy="168188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71B2899-D1E5-57B3-957A-ADC389E313F4}"/>
              </a:ext>
            </a:extLst>
          </p:cNvPr>
          <p:cNvSpPr txBox="1"/>
          <p:nvPr/>
        </p:nvSpPr>
        <p:spPr>
          <a:xfrm>
            <a:off x="710010" y="5431894"/>
            <a:ext cx="6096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One can clearly see the initial exponential phase of the epidemic, and its end once a sufficient fraction of the population obtained immunity.</a:t>
            </a:r>
          </a:p>
        </p:txBody>
      </p:sp>
    </p:spTree>
    <p:extLst>
      <p:ext uri="{BB962C8B-B14F-4D97-AF65-F5344CB8AC3E}">
        <p14:creationId xmlns:p14="http://schemas.microsoft.com/office/powerpoint/2010/main" val="4514800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Modified SIR model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39506B1-FE0A-AAA3-BD8C-BFC787C5B139}"/>
                  </a:ext>
                </a:extLst>
              </p:cNvPr>
              <p:cNvSpPr txBox="1"/>
              <p:nvPr/>
            </p:nvSpPr>
            <p:spPr>
              <a:xfrm>
                <a:off x="710010" y="1223829"/>
                <a:ext cx="9530360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kern="150" dirty="0"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What if the immunity disappears with time? </a:t>
                </a:r>
              </a:p>
              <a:p>
                <a:r>
                  <a:rPr lang="en-US" sz="2000" kern="150" dirty="0"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Introduce the loss of immunity rate </a:t>
                </a:r>
                <a14:m>
                  <m:oMath xmlns:m="http://schemas.openxmlformats.org/officeDocument/2006/math">
                    <m:r>
                      <a:rPr lang="en-US" sz="2000" i="1" kern="15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𝜅</m:t>
                    </m:r>
                  </m:oMath>
                </a14:m>
                <a:endParaRPr lang="en-US" sz="2000" kern="150" dirty="0">
                  <a:latin typeface="+mj-lt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39506B1-FE0A-AAA3-BD8C-BFC787C5B1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010" y="1223829"/>
                <a:ext cx="9530360" cy="707886"/>
              </a:xfrm>
              <a:prstGeom prst="rect">
                <a:avLst/>
              </a:prstGeom>
              <a:blipFill>
                <a:blip r:embed="rId2"/>
                <a:stretch>
                  <a:fillRect l="-639" t="-5172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Graphic 5">
            <a:extLst>
              <a:ext uri="{FF2B5EF4-FFF2-40B4-BE49-F238E27FC236}">
                <a16:creationId xmlns:a16="http://schemas.microsoft.com/office/drawing/2014/main" id="{C1883D8D-C175-0C78-AFDD-C6906B78B5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33935" y="2035466"/>
            <a:ext cx="1634251" cy="14791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1169B50-58B9-5B5F-C00C-C5F93FA06F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0010" y="3655514"/>
            <a:ext cx="5041148" cy="2857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2181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Modified SIR model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39506B1-FE0A-AAA3-BD8C-BFC787C5B139}"/>
                  </a:ext>
                </a:extLst>
              </p:cNvPr>
              <p:cNvSpPr txBox="1"/>
              <p:nvPr/>
            </p:nvSpPr>
            <p:spPr>
              <a:xfrm>
                <a:off x="710010" y="1223829"/>
                <a:ext cx="9530360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kern="150" dirty="0"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What if the immunity disappears with time? </a:t>
                </a:r>
              </a:p>
              <a:p>
                <a:r>
                  <a:rPr lang="en-US" sz="2000" kern="150" dirty="0"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Introduce the loss of immunity rate </a:t>
                </a:r>
                <a14:m>
                  <m:oMath xmlns:m="http://schemas.openxmlformats.org/officeDocument/2006/math">
                    <m:r>
                      <a:rPr lang="en-US" sz="2000" i="1" kern="15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𝜅</m:t>
                    </m:r>
                  </m:oMath>
                </a14:m>
                <a:endParaRPr lang="en-US" sz="2000" kern="150" dirty="0">
                  <a:latin typeface="+mj-lt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39506B1-FE0A-AAA3-BD8C-BFC787C5B1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010" y="1223829"/>
                <a:ext cx="9530360" cy="707886"/>
              </a:xfrm>
              <a:prstGeom prst="rect">
                <a:avLst/>
              </a:prstGeom>
              <a:blipFill>
                <a:blip r:embed="rId2"/>
                <a:stretch>
                  <a:fillRect l="-639" t="-5172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Graphic 5">
            <a:extLst>
              <a:ext uri="{FF2B5EF4-FFF2-40B4-BE49-F238E27FC236}">
                <a16:creationId xmlns:a16="http://schemas.microsoft.com/office/drawing/2014/main" id="{C1883D8D-C175-0C78-AFDD-C6906B78B5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33935" y="2035466"/>
            <a:ext cx="1634251" cy="14791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1169B50-58B9-5B5F-C00C-C5F93FA06F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0010" y="3655514"/>
            <a:ext cx="5041148" cy="2857198"/>
          </a:xfrm>
          <a:prstGeom prst="rect">
            <a:avLst/>
          </a:prstGeom>
        </p:spPr>
      </p:pic>
      <p:pic>
        <p:nvPicPr>
          <p:cNvPr id="11266" name="Picture 2">
            <a:extLst>
              <a:ext uri="{FF2B5EF4-FFF2-40B4-BE49-F238E27FC236}">
                <a16:creationId xmlns:a16="http://schemas.microsoft.com/office/drawing/2014/main" id="{A8190331-218A-FCF1-48DF-8EDC2A3125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562193"/>
            <a:ext cx="5572125" cy="439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82617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Boundary value problems and the shooting method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AA9FCA-0C53-118B-3308-4BC636CD7B49}"/>
              </a:ext>
            </a:extLst>
          </p:cNvPr>
          <p:cNvSpPr txBox="1"/>
          <p:nvPr/>
        </p:nvSpPr>
        <p:spPr>
          <a:xfrm>
            <a:off x="851403" y="1339473"/>
            <a:ext cx="97831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Sometimes we have equations, such as vertically thrown object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9BEACB-5B62-F12E-F396-0C9C544C07CB}"/>
              </a:ext>
            </a:extLst>
          </p:cNvPr>
          <p:cNvSpPr txBox="1"/>
          <p:nvPr/>
        </p:nvSpPr>
        <p:spPr>
          <a:xfrm>
            <a:off x="851403" y="2620087"/>
            <a:ext cx="598612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and boundary conditions, e.g. x(0) = 0 and x(10) = 0 instead of initial conditions v(0) = v</a:t>
            </a:r>
            <a:r>
              <a:rPr lang="en-US" sz="2000" kern="150" baseline="-250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8E1797D-4B5F-4553-3679-7D66873C879A}"/>
              </a:ext>
            </a:extLst>
          </p:cNvPr>
          <p:cNvSpPr txBox="1"/>
          <p:nvPr/>
        </p:nvSpPr>
        <p:spPr>
          <a:xfrm>
            <a:off x="851403" y="3639312"/>
            <a:ext cx="97831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How to solve this problem?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093A103-735A-FF2F-4B56-73143A134B40}"/>
              </a:ext>
            </a:extLst>
          </p:cNvPr>
          <p:cNvSpPr txBox="1"/>
          <p:nvPr/>
        </p:nvSpPr>
        <p:spPr>
          <a:xfrm>
            <a:off x="851403" y="4247705"/>
            <a:ext cx="762385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In the shooting method one takes trial values of v</a:t>
            </a:r>
            <a:r>
              <a:rPr lang="en-US" sz="2000" kern="150" baseline="-250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until finding the one where the solution satisfies the boundary condition x(10) = 0.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11FA7C0-88C5-4450-7A51-FA5DD492BC63}"/>
              </a:ext>
            </a:extLst>
          </p:cNvPr>
          <p:cNvSpPr txBox="1"/>
          <p:nvPr/>
        </p:nvSpPr>
        <p:spPr>
          <a:xfrm>
            <a:off x="851402" y="5163874"/>
            <a:ext cx="734180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To find v</a:t>
            </a:r>
            <a:r>
              <a:rPr lang="en-US" sz="2000" kern="150" baseline="-250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efficiently one combines numerical ODE method (e.g. RK4) with non-linear equation solver (e.g. bisection method).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893B574-7975-8478-979F-DE4E3A4D0B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2527" y="1729970"/>
            <a:ext cx="914424" cy="930753"/>
          </a:xfrm>
          <a:prstGeom prst="rect">
            <a:avLst/>
          </a:prstGeom>
        </p:spPr>
      </p:pic>
      <p:pic>
        <p:nvPicPr>
          <p:cNvPr id="13314" name="Picture 2">
            <a:extLst>
              <a:ext uri="{FF2B5EF4-FFF2-40B4-BE49-F238E27FC236}">
                <a16:creationId xmlns:a16="http://schemas.microsoft.com/office/drawing/2014/main" id="{062502A1-A019-0508-91D3-33AD4BF575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5785" y="1849310"/>
            <a:ext cx="3524317" cy="2190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38450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Shooting method for vertically thrown object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F4EAEC-9BDC-6CB0-EBBC-9F5DD5F26B39}"/>
              </a:ext>
            </a:extLst>
          </p:cNvPr>
          <p:cNvSpPr txBox="1"/>
          <p:nvPr/>
        </p:nvSpPr>
        <p:spPr>
          <a:xfrm>
            <a:off x="771449" y="1165086"/>
            <a:ext cx="97831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Search for </a:t>
            </a:r>
            <a:r>
              <a:rPr lang="en-US" sz="2000" i="1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000" i="1" kern="150" baseline="-250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using bisection method and solve the intermediate ODEs using RK4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130A729-541D-8953-8B46-938A715D6E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1906" y="1594289"/>
            <a:ext cx="6528187" cy="494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490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Multi-dimensional RK4 with adaptive time step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7642637-C7BA-49A8-1A23-D9A3284999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4669" y="2087534"/>
            <a:ext cx="3227353" cy="38438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34F941A-7AC3-9E7E-5DEE-9C3B06B053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183" y="1333244"/>
            <a:ext cx="6724800" cy="2936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898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Adaptive time step RK4 for non-linear pendulum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AEF5268-07C9-5BF8-EB2F-70682ACF5698}"/>
                  </a:ext>
                </a:extLst>
              </p:cNvPr>
              <p:cNvSpPr txBox="1"/>
              <p:nvPr/>
            </p:nvSpPr>
            <p:spPr>
              <a:xfrm>
                <a:off x="600828" y="1340023"/>
                <a:ext cx="802033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kern="150" dirty="0"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Initially at rest at angle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kern="15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 kern="15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000" b="0" i="1" kern="15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kern="15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=179</m:t>
                    </m:r>
                    <m:r>
                      <a:rPr lang="en-US" sz="2000" b="0" i="1" kern="15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°≈0.994</m:t>
                    </m:r>
                    <m:r>
                      <a:rPr lang="en-US" sz="2000" b="0" i="1" kern="15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𝜋</m:t>
                    </m:r>
                  </m:oMath>
                </a14:m>
                <a:endParaRPr lang="en-US" sz="2000" i="1" kern="150" dirty="0">
                  <a:effectLst/>
                  <a:latin typeface="+mj-lt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AEF5268-07C9-5BF8-EB2F-70682ACF56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828" y="1340023"/>
                <a:ext cx="8020337" cy="400110"/>
              </a:xfrm>
              <a:prstGeom prst="rect">
                <a:avLst/>
              </a:prstGeom>
              <a:blipFill>
                <a:blip r:embed="rId2"/>
                <a:stretch>
                  <a:fillRect l="-837" t="-9231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3193B8D4-A8EC-1569-6C74-96EF198008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9716" y="1331342"/>
            <a:ext cx="2149985" cy="177986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F17CDE9-C7B6-A9A2-FE64-8516E2247DDB}"/>
              </a:ext>
            </a:extLst>
          </p:cNvPr>
          <p:cNvSpPr txBox="1"/>
          <p:nvPr/>
        </p:nvSpPr>
        <p:spPr>
          <a:xfrm>
            <a:off x="5790818" y="1347845"/>
            <a:ext cx="271687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i="1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0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=0.1 m, </a:t>
            </a:r>
            <a:r>
              <a:rPr lang="en-US" sz="2000" i="1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20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=9.81 m/s</a:t>
            </a:r>
            <a:r>
              <a:rPr lang="en-US" sz="2000" kern="150" baseline="300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2000" i="1" kern="150" baseline="300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39506B1-FE0A-AAA3-BD8C-BFC787C5B139}"/>
                  </a:ext>
                </a:extLst>
              </p:cNvPr>
              <p:cNvSpPr txBox="1"/>
              <p:nvPr/>
            </p:nvSpPr>
            <p:spPr>
              <a:xfrm>
                <a:off x="600828" y="1878922"/>
                <a:ext cx="802033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kern="150" dirty="0"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Accuracy: only the angle </a:t>
                </a:r>
                <a14:m>
                  <m:oMath xmlns:m="http://schemas.openxmlformats.org/officeDocument/2006/math">
                    <m:r>
                      <a:rPr lang="en-US" sz="2000" i="1" kern="15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𝜃</m:t>
                    </m:r>
                  </m:oMath>
                </a14:m>
                <a:r>
                  <a:rPr lang="en-US" sz="2000" kern="150" dirty="0"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matters</a:t>
                </a:r>
                <a:endParaRPr lang="en-US" sz="2000" kern="150" dirty="0">
                  <a:effectLst/>
                  <a:latin typeface="+mj-lt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39506B1-FE0A-AAA3-BD8C-BFC787C5B1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828" y="1878922"/>
                <a:ext cx="8020337" cy="400110"/>
              </a:xfrm>
              <a:prstGeom prst="rect">
                <a:avLst/>
              </a:prstGeom>
              <a:blipFill>
                <a:blip r:embed="rId4"/>
                <a:stretch>
                  <a:fillRect l="-837"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8" name="Picture 4">
            <a:extLst>
              <a:ext uri="{FF2B5EF4-FFF2-40B4-BE49-F238E27FC236}">
                <a16:creationId xmlns:a16="http://schemas.microsoft.com/office/drawing/2014/main" id="{114A8A19-2E90-94F5-C530-1C9AD27D7B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010" y="3456513"/>
            <a:ext cx="6094080" cy="3181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398660D-1B1F-F30F-4EE0-0DA8238851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0010" y="2286825"/>
            <a:ext cx="6950710" cy="107227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64CFCF3-EF23-7E49-745D-5152B834646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31060" y="2010875"/>
            <a:ext cx="3178712" cy="473541"/>
          </a:xfrm>
          <a:prstGeom prst="rect">
            <a:avLst/>
          </a:prstGeom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8AC65772-DDA2-FF46-5B2A-6E8C272746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4374" y="3498905"/>
            <a:ext cx="4188786" cy="3272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26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Comet motion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4" name="Picture 13" descr="A picture containing sky, line, colorful, smoke&#10;&#10;Description automatically generated">
            <a:extLst>
              <a:ext uri="{FF2B5EF4-FFF2-40B4-BE49-F238E27FC236}">
                <a16:creationId xmlns:a16="http://schemas.microsoft.com/office/drawing/2014/main" id="{4C46B572-8CA4-B1E4-5001-53E5E56C43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3546" y="1623774"/>
            <a:ext cx="4479678" cy="160787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4DFFF36-77D6-20C4-6DE6-12D70769249B}"/>
              </a:ext>
            </a:extLst>
          </p:cNvPr>
          <p:cNvSpPr txBox="1"/>
          <p:nvPr/>
        </p:nvSpPr>
        <p:spPr>
          <a:xfrm>
            <a:off x="682715" y="1165086"/>
            <a:ext cx="43032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Exercise 8.10 (M. Newman, </a:t>
            </a:r>
            <a:r>
              <a:rPr lang="en-US" sz="1400" i="1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Computational Physics</a:t>
            </a:r>
            <a:r>
              <a:rPr lang="en-US" sz="14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400" kern="15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B2D9A88-93DD-CD97-B020-B186BD6E72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9982" y="1958487"/>
            <a:ext cx="1908472" cy="51943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B6054E5-7EA9-4F6F-C1A2-DA21168597DB}"/>
              </a:ext>
            </a:extLst>
          </p:cNvPr>
          <p:cNvSpPr txBox="1"/>
          <p:nvPr/>
        </p:nvSpPr>
        <p:spPr>
          <a:xfrm>
            <a:off x="682716" y="3231651"/>
            <a:ext cx="712835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Angular momentum is conserved, the motion is in the plane (z=0), thus only two equations needed</a:t>
            </a:r>
            <a:endParaRPr lang="en-US" sz="2000" kern="15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92F9FD6-84C2-63BF-57B2-255F5759A4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1543" y="3984038"/>
            <a:ext cx="1776965" cy="129409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B5DB5C8-D300-ED2E-DFB5-74CEC2F9F4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09115" y="4321503"/>
            <a:ext cx="2205895" cy="51943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FB1A566-1518-6632-FC86-DCC96A06E8F2}"/>
                  </a:ext>
                </a:extLst>
              </p:cNvPr>
              <p:cNvSpPr txBox="1"/>
              <p:nvPr/>
            </p:nvSpPr>
            <p:spPr>
              <a:xfrm>
                <a:off x="682715" y="5338971"/>
                <a:ext cx="7128354" cy="10156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kern="150" dirty="0"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Initial conditions: </a:t>
                </a:r>
                <a:endParaRPr lang="en-US" sz="2000" b="0" i="1" kern="150" dirty="0">
                  <a:latin typeface="Cambria Math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000" b="0" i="1" kern="150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𝑥</m:t>
                    </m:r>
                    <m:d>
                      <m:dPr>
                        <m:ctrlPr>
                          <a:rPr lang="en-US" sz="2000" b="0" i="1" kern="150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b="0" i="1" kern="150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e>
                    </m:d>
                    <m:r>
                      <a:rPr lang="en-US" sz="2000" b="0" i="1" kern="150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=4</m:t>
                    </m:r>
                    <m:r>
                      <a:rPr lang="en-US" sz="2000" b="0" i="1" kern="15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  <m:sSup>
                      <m:sSupPr>
                        <m:ctrlPr>
                          <a:rPr lang="en-US" sz="2000" b="0" i="1" kern="15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b="0" i="1" kern="15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000" b="0" i="1" kern="15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12</m:t>
                        </m:r>
                      </m:sup>
                    </m:sSup>
                  </m:oMath>
                </a14:m>
                <a:r>
                  <a:rPr lang="en-US" sz="2000" kern="150" dirty="0"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m, y(0) = 0</a:t>
                </a:r>
              </a:p>
              <a:p>
                <a:r>
                  <a:rPr lang="en-US" sz="2000" kern="150" dirty="0" err="1"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sz="2000" kern="150" baseline="-25000" dirty="0" err="1"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000" kern="150" dirty="0"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(0) = 0, </a:t>
                </a:r>
                <a:r>
                  <a:rPr lang="en-US" sz="2000" kern="150" dirty="0" err="1"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sz="2000" kern="150" baseline="-25000" dirty="0" err="1"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sz="2000" kern="150" dirty="0"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(0) = 500 m/s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FB1A566-1518-6632-FC86-DCC96A06E8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715" y="5338971"/>
                <a:ext cx="7128354" cy="1015663"/>
              </a:xfrm>
              <a:prstGeom prst="rect">
                <a:avLst/>
              </a:prstGeom>
              <a:blipFill>
                <a:blip r:embed="rId6"/>
                <a:stretch>
                  <a:fillRect l="-941" t="-3012" b="-10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" name="Picture 21">
            <a:extLst>
              <a:ext uri="{FF2B5EF4-FFF2-40B4-BE49-F238E27FC236}">
                <a16:creationId xmlns:a16="http://schemas.microsoft.com/office/drawing/2014/main" id="{8D51FCA1-05FC-7025-B225-A3402A867F8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11102" y="3942594"/>
            <a:ext cx="4893257" cy="217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012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Comet motion: RK4 with fixed time step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17B834A-31A6-5EB1-E6D0-98FE43D400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087" y="1234906"/>
            <a:ext cx="5513759" cy="93075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6AB28D1-22DB-809E-459B-072FDED45A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499" y="2364998"/>
            <a:ext cx="4583759" cy="371280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7F42261-8FA5-D623-3DA6-0C7BCAC13513}"/>
              </a:ext>
            </a:extLst>
          </p:cNvPr>
          <p:cNvSpPr txBox="1"/>
          <p:nvPr/>
        </p:nvSpPr>
        <p:spPr>
          <a:xfrm>
            <a:off x="796087" y="6277142"/>
            <a:ext cx="964445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Nice elliptic shape but are we wasting computational resources (time step very small)</a:t>
            </a:r>
            <a:endParaRPr lang="en-US" sz="2000" kern="15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6320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Comet motion: RK4 with fixed time step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17B834A-31A6-5EB1-E6D0-98FE43D400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087" y="1234906"/>
            <a:ext cx="5513759" cy="93075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6AB28D1-22DB-809E-459B-072FDED45A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499" y="2364998"/>
            <a:ext cx="4583759" cy="371280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7F42261-8FA5-D623-3DA6-0C7BCAC13513}"/>
              </a:ext>
            </a:extLst>
          </p:cNvPr>
          <p:cNvSpPr txBox="1"/>
          <p:nvPr/>
        </p:nvSpPr>
        <p:spPr>
          <a:xfrm>
            <a:off x="796087" y="6277142"/>
            <a:ext cx="964445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Nice elliptic shape but are we wasting computational resources (time step very small)</a:t>
            </a:r>
            <a:endParaRPr lang="en-US" sz="2000" kern="15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0E302E9C-7078-29E1-9316-6EC5F2BA88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2082" y="2366203"/>
            <a:ext cx="4438455" cy="371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6901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Comet motion: RK4 with adaptive time step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71FEAE-D849-71ED-52D1-38933209A3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1875" y="1165086"/>
            <a:ext cx="6705775" cy="1856063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FCF5DEBF-AC4D-0D76-C61B-546B4463A7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815" y="3128249"/>
            <a:ext cx="4371976" cy="3509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>
            <a:extLst>
              <a:ext uri="{FF2B5EF4-FFF2-40B4-BE49-F238E27FC236}">
                <a16:creationId xmlns:a16="http://schemas.microsoft.com/office/drawing/2014/main" id="{4A52D542-4F63-F03B-4F71-95699D1FD6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8926" y="3128249"/>
            <a:ext cx="4393210" cy="35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41079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Comet motion: RK4 with adaptive time step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7D892759-CF91-8132-C8C8-AF218C49EA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480" y="2320760"/>
            <a:ext cx="4357484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CD8E6DF0-2E88-0609-C820-3285B9C8D9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9107" y="2320760"/>
            <a:ext cx="4857268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246436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Latin Modern (Beamer-like)">
      <a:majorFont>
        <a:latin typeface="LM Sans 10"/>
        <a:ea typeface=""/>
        <a:cs typeface=""/>
      </a:majorFont>
      <a:minorFont>
        <a:latin typeface="LM Sans 10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cienceStandard.potx" id="{68DB5CD3-6005-4466-AA38-EBD4F9E1AFDA}" vid="{31E8EE0F-63EF-41D6-BECB-9725E0583DB1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</TotalTime>
  <Words>1309</Words>
  <Application>Microsoft Macintosh PowerPoint</Application>
  <PresentationFormat>Widescreen</PresentationFormat>
  <Paragraphs>105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Calibri</vt:lpstr>
      <vt:lpstr>Cambria Math</vt:lpstr>
      <vt:lpstr>Gill Sans MT</vt:lpstr>
      <vt:lpstr>LM Sans 10</vt:lpstr>
      <vt:lpstr>Times New Roman</vt:lpstr>
      <vt:lpstr>Тема Office</vt:lpstr>
      <vt:lpstr>Computational Physics (PHYS6350)</vt:lpstr>
      <vt:lpstr>Adaptive time step for systems of ODEs</vt:lpstr>
      <vt:lpstr>Multi-dimensional RK4 with adaptive time step</vt:lpstr>
      <vt:lpstr>Adaptive time step RK4 for non-linear pendulum</vt:lpstr>
      <vt:lpstr>Comet motion</vt:lpstr>
      <vt:lpstr>Comet motion: RK4 with fixed time step</vt:lpstr>
      <vt:lpstr>Comet motion: RK4 with fixed time step</vt:lpstr>
      <vt:lpstr>Comet motion: RK4 with adaptive time step</vt:lpstr>
      <vt:lpstr>Comet motion: RK4 with adaptive time step</vt:lpstr>
      <vt:lpstr>Leapfrog method</vt:lpstr>
      <vt:lpstr>Leapfrog method implementation</vt:lpstr>
      <vt:lpstr>Leapfrog method and non-linear pendulum</vt:lpstr>
      <vt:lpstr>Modified midpoint method</vt:lpstr>
      <vt:lpstr>Bulirsch-Stoer method</vt:lpstr>
      <vt:lpstr>Bulirsch-Stoer method implementation</vt:lpstr>
      <vt:lpstr>Bulirsch-Stoer method implementation</vt:lpstr>
      <vt:lpstr>Bulirsch-Stoer method and non-linear pendulum</vt:lpstr>
      <vt:lpstr>Bulirsch-Stoer method and the comet motion</vt:lpstr>
      <vt:lpstr>SIR model</vt:lpstr>
      <vt:lpstr>SIR model</vt:lpstr>
      <vt:lpstr>SIR model</vt:lpstr>
      <vt:lpstr>Modified SIR model</vt:lpstr>
      <vt:lpstr>Modified SIR model</vt:lpstr>
      <vt:lpstr>Boundary value problems and the shooting method</vt:lpstr>
      <vt:lpstr>Shooting method for vertically thrown object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Computational Physics (PHYS6350)</dc:title>
  <dc:creator>Vovchenko Volodymyr</dc:creator>
  <cp:lastModifiedBy>Vovchenko Volodymyr</cp:lastModifiedBy>
  <cp:revision>1204</cp:revision>
  <cp:lastPrinted>2018-05-12T22:28:36Z</cp:lastPrinted>
  <dcterms:created xsi:type="dcterms:W3CDTF">2018-05-07T16:28:28Z</dcterms:created>
  <dcterms:modified xsi:type="dcterms:W3CDTF">2025-05-10T20:12:18Z</dcterms:modified>
</cp:coreProperties>
</file>