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9" r:id="rId2"/>
    <p:sldId id="1064" r:id="rId3"/>
    <p:sldId id="1065" r:id="rId4"/>
    <p:sldId id="1066" r:id="rId5"/>
    <p:sldId id="1086" r:id="rId6"/>
    <p:sldId id="1087" r:id="rId7"/>
    <p:sldId id="1067" r:id="rId8"/>
    <p:sldId id="1016" r:id="rId9"/>
    <p:sldId id="1068" r:id="rId10"/>
    <p:sldId id="1069" r:id="rId11"/>
    <p:sldId id="1089" r:id="rId12"/>
    <p:sldId id="1088" r:id="rId13"/>
    <p:sldId id="1071" r:id="rId14"/>
    <p:sldId id="1091" r:id="rId15"/>
    <p:sldId id="1070" r:id="rId16"/>
    <p:sldId id="1090" r:id="rId17"/>
    <p:sldId id="1072" r:id="rId18"/>
    <p:sldId id="1073" r:id="rId19"/>
    <p:sldId id="1092" r:id="rId20"/>
    <p:sldId id="1074" r:id="rId21"/>
    <p:sldId id="1075" r:id="rId22"/>
    <p:sldId id="1093" r:id="rId23"/>
    <p:sldId id="1076" r:id="rId24"/>
    <p:sldId id="1077" r:id="rId25"/>
    <p:sldId id="1078" r:id="rId26"/>
    <p:sldId id="1094" r:id="rId27"/>
    <p:sldId id="1079" r:id="rId28"/>
    <p:sldId id="1080" r:id="rId29"/>
    <p:sldId id="1095" r:id="rId30"/>
    <p:sldId id="1101" r:id="rId31"/>
    <p:sldId id="1102" r:id="rId32"/>
    <p:sldId id="1103" r:id="rId33"/>
    <p:sldId id="1104" r:id="rId34"/>
    <p:sldId id="1105" r:id="rId35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1064"/>
            <p14:sldId id="1065"/>
            <p14:sldId id="1066"/>
            <p14:sldId id="1086"/>
            <p14:sldId id="1087"/>
            <p14:sldId id="1067"/>
            <p14:sldId id="1016"/>
            <p14:sldId id="1068"/>
            <p14:sldId id="1069"/>
            <p14:sldId id="1089"/>
            <p14:sldId id="1088"/>
            <p14:sldId id="1071"/>
            <p14:sldId id="1091"/>
            <p14:sldId id="1070"/>
            <p14:sldId id="1090"/>
            <p14:sldId id="1072"/>
            <p14:sldId id="1073"/>
            <p14:sldId id="1092"/>
            <p14:sldId id="1074"/>
            <p14:sldId id="1075"/>
            <p14:sldId id="1093"/>
            <p14:sldId id="1076"/>
            <p14:sldId id="1077"/>
            <p14:sldId id="1078"/>
            <p14:sldId id="1094"/>
            <p14:sldId id="1079"/>
            <p14:sldId id="1080"/>
            <p14:sldId id="1095"/>
            <p14:sldId id="1101"/>
            <p14:sldId id="1102"/>
            <p14:sldId id="1103"/>
            <p14:sldId id="1104"/>
            <p14:sldId id="11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0" autoAdjust="0"/>
    <p:restoredTop sz="96245" autoAdjust="0"/>
  </p:normalViewPr>
  <p:slideViewPr>
    <p:cSldViewPr snapToGrid="0">
      <p:cViewPr varScale="1">
        <p:scale>
          <a:sx n="100" d="100"/>
          <a:sy n="100" d="100"/>
        </p:scale>
        <p:origin x="168" y="360"/>
      </p:cViewPr>
      <p:guideLst/>
    </p:cSldViewPr>
  </p:slideViewPr>
  <p:outlineViewPr>
    <p:cViewPr>
      <p:scale>
        <a:sx n="33" d="100"/>
        <a:sy n="33" d="100"/>
      </p:scale>
      <p:origin x="0" y="-63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10.05.25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4530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22D5F-5ED9-10D9-635F-4767C4181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524B0C-7A7D-05CC-D4C1-51B7C363F6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F3D254-2173-7009-DB3B-A49CE442E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4CE3B-85A5-DE80-5B18-0CE1385A2C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905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BA56A-4E7F-83F0-4EDA-FCE94E622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879666-7658-A722-7297-1CAE323DD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717C8C-9B50-2418-6030-D442E1BA2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0E5E8-951A-3E47-6787-D8D7F324E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1424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4690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9400D-3D95-FE3A-833C-8F4FCB7C7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48C4AB-9D03-F676-8E4C-5A1084C9C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2986D3-F462-AEC3-236D-AA634C4A0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F14AC-E004-649D-D539-9F4621A52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9312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9261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D2115-BD80-DE0F-1AA4-E2616E330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B76006-63CE-FA99-E2AC-EC9AB03AD0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EC6898-387D-9649-1142-CEBDD58C4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2ABED-B6D0-BE57-26BB-6AFB5F893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7249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4205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1643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D4CAF-CC25-4390-C870-4CE23375A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96812F-29F1-F163-4B6B-39E04CBA7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2F342A-5A1C-658C-50AA-4A2BE8F79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3C508-4E69-D952-F427-41B0BF996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650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0158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8959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1730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5C2E9-EA3E-D504-33AC-DAB5C9FFB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7A6F4F-6C26-9EAC-4862-D8E02267A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632E45-19DB-2263-B055-10E33B2B6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6BED9-525F-11F3-52AF-8E76A9532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758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9735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1153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3485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E32ED-321C-C9EE-1F1E-D37352910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1DDDA6-ECF4-8510-7362-41562EE7C4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C25C01-C182-BC0F-39B5-E9CCD84BD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D33-C756-3F2B-9B46-A04ADCB82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3211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6755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7060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E103D-2187-25B8-766E-57A61CAC7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604DF-17B1-A02E-33CD-8F9EEB6C3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61AE94-DA76-81D9-D3A2-8FE3BBCDD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BD0B7-558B-E244-E615-BE1005AD1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3729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92999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3481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18770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05503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1424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9134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016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B4EA4-427B-7F11-482F-6D1D9DD6C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2FCE88-D58B-CB13-6BA0-98EDC88470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4F5DA-CB4E-D7DC-1C84-37FB9A106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EACF2-488B-C9BB-65A8-A2D12A7FD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3590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2F1C4-65EF-CB36-1832-587C80A02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FC717C-E47C-AD3C-2B6C-CC244E500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857C5B-21DD-D34B-F5C9-9810782C2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76568-7229-FD31-F39B-ADCFBB30C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4552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7551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125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453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ovchenko.net/computational-physics/" TargetMode="Externa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hyperlink" Target="mailto:vvovchenko@uh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5.png"/><Relationship Id="rId10" Type="http://schemas.openxmlformats.org/officeDocument/2006/relationships/image" Target="../media/image98.png"/><Relationship Id="rId4" Type="http://schemas.openxmlformats.org/officeDocument/2006/relationships/image" Target="../media/image24.png"/><Relationship Id="rId9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29.png"/><Relationship Id="rId3" Type="http://schemas.openxmlformats.org/officeDocument/2006/relationships/image" Target="../media/image103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8.png"/><Relationship Id="rId5" Type="http://schemas.openxmlformats.org/officeDocument/2006/relationships/image" Target="../media/image107.png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25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5" Type="http://schemas.openxmlformats.org/officeDocument/2006/relationships/image" Target="../media/image57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18: Random numbers: Part II</a:t>
            </a:r>
            <a:endParaRPr lang="uk-UA" sz="2200" dirty="0">
              <a:latin typeface="+mj-lt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F00903-81C7-3F30-9345-C6F873CBF235}"/>
              </a:ext>
            </a:extLst>
          </p:cNvPr>
          <p:cNvSpPr txBox="1"/>
          <p:nvPr/>
        </p:nvSpPr>
        <p:spPr>
          <a:xfrm>
            <a:off x="1269231" y="4312565"/>
            <a:ext cx="9644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Reference: Chapter 10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A0E7B-F10B-2F18-4907-F0E97ED79C77}"/>
              </a:ext>
            </a:extLst>
          </p:cNvPr>
          <p:cNvSpPr txBox="1"/>
          <p:nvPr/>
        </p:nvSpPr>
        <p:spPr>
          <a:xfrm>
            <a:off x="3776543" y="2990033"/>
            <a:ext cx="4629794" cy="877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Non-uniformly distributed random numbers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Importance sampling</a:t>
            </a: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629F4C5D-34E7-5D43-A204-F968FADC0269}"/>
              </a:ext>
            </a:extLst>
          </p:cNvPr>
          <p:cNvSpPr txBox="1">
            <a:spLocks/>
          </p:cNvSpPr>
          <p:nvPr/>
        </p:nvSpPr>
        <p:spPr>
          <a:xfrm>
            <a:off x="2205245" y="5554232"/>
            <a:ext cx="7772399" cy="55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LM Sans 10" panose="00000500000000000000" pitchFamily="50" charset="0"/>
              </a:rPr>
              <a:t>Instructor:</a:t>
            </a:r>
            <a:r>
              <a:rPr lang="en-US">
                <a:latin typeface="LM Sans 10" panose="00000500000000000000" pitchFamily="50" charset="0"/>
              </a:rPr>
              <a:t> Volodymyr Vovchenko (</a:t>
            </a:r>
            <a:r>
              <a:rPr lang="en-US">
                <a:latin typeface="LM Sans 10" panose="00000500000000000000" pitchFamily="50" charset="0"/>
                <a:hlinkClick r:id="rId4"/>
              </a:rPr>
              <a:t>vvovchenko@uh.edu</a:t>
            </a:r>
            <a:r>
              <a:rPr lang="en-US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625D36-8761-D6EA-2D95-07979C539763}"/>
              </a:ext>
            </a:extLst>
          </p:cNvPr>
          <p:cNvSpPr txBox="1"/>
          <p:nvPr/>
        </p:nvSpPr>
        <p:spPr>
          <a:xfrm>
            <a:off x="852517" y="6110154"/>
            <a:ext cx="8156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Course materials: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  <a:p>
            <a:r>
              <a:rPr lang="en-US" b="1" dirty="0"/>
              <a:t>Online textbook: </a:t>
            </a:r>
            <a:r>
              <a:rPr lang="en-US" dirty="0">
                <a:hlinkClick r:id="rId6"/>
              </a:rPr>
              <a:t>https://vovchenko.net/computational-physics/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10791-3BC8-EE6C-2154-9A852EAFD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883" y="3024368"/>
            <a:ext cx="3229482" cy="2466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B27860-E862-7F46-9831-A89EF69D45F2}"/>
              </a:ext>
            </a:extLst>
          </p:cNvPr>
          <p:cNvSpPr txBox="1"/>
          <p:nvPr/>
        </p:nvSpPr>
        <p:spPr>
          <a:xfrm>
            <a:off x="1090819" y="1165086"/>
            <a:ext cx="8311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way to sample points inside a unit circle is by switching to </a:t>
            </a:r>
            <a:r>
              <a:rPr lang="en-US" b="1" dirty="0"/>
              <a:t>polar coordinates</a:t>
            </a:r>
            <a:r>
              <a:rPr lang="en-US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B00874-3B91-85B6-386A-168EB2E6D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528" y="1559706"/>
            <a:ext cx="2711507" cy="303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AC2AD2-F02A-C032-55B2-E9657D0925D3}"/>
                  </a:ext>
                </a:extLst>
              </p:cNvPr>
              <p:cNvSpPr txBox="1"/>
              <p:nvPr/>
            </p:nvSpPr>
            <p:spPr>
              <a:xfrm>
                <a:off x="1090819" y="1775228"/>
                <a:ext cx="6097656" cy="369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where we sample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[0,1) 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[0, 2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en-US"/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AC2AD2-F02A-C032-55B2-E9657D092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19" y="1775228"/>
                <a:ext cx="6097656" cy="369397"/>
              </a:xfrm>
              <a:prstGeom prst="rect">
                <a:avLst/>
              </a:prstGeom>
              <a:blipFill>
                <a:blip r:embed="rId5"/>
                <a:stretch>
                  <a:fillRect l="-624" t="-1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E246EB-AA63-FC04-0D62-1D55E2E6C66F}"/>
                  </a:ext>
                </a:extLst>
              </p:cNvPr>
              <p:cNvSpPr txBox="1"/>
              <p:nvPr/>
            </p:nvSpPr>
            <p:spPr>
              <a:xfrm>
                <a:off x="1090819" y="2230883"/>
                <a:ext cx="106274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Naively, one could sample r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independently from two uniform distributions. Let’s see what happens!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E246EB-AA63-FC04-0D62-1D55E2E6C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19" y="2230883"/>
                <a:ext cx="10627416" cy="369332"/>
              </a:xfrm>
              <a:prstGeom prst="rect">
                <a:avLst/>
              </a:prstGeom>
              <a:blipFill>
                <a:blip r:embed="rId6"/>
                <a:stretch>
                  <a:fillRect l="-35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75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462D7-A24F-5769-D6CD-A478ABB15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06B0-7FE1-49E7-D8EC-B9623F58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F7019-DFBF-2D11-2786-4847A27705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66EDB-878C-AD6A-AC7C-B403C43C2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883" y="3024368"/>
            <a:ext cx="3229482" cy="246683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CA7B59C7-D406-ED22-4AE5-B557E2D9A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580" y="2699503"/>
            <a:ext cx="4421815" cy="32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B40027-5A8C-5583-0CCE-87B69E305784}"/>
              </a:ext>
            </a:extLst>
          </p:cNvPr>
          <p:cNvSpPr txBox="1"/>
          <p:nvPr/>
        </p:nvSpPr>
        <p:spPr>
          <a:xfrm>
            <a:off x="1090819" y="6268195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points clump more in the center!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38013-482A-B7BF-B73D-FF28629F1AE1}"/>
              </a:ext>
            </a:extLst>
          </p:cNvPr>
          <p:cNvSpPr txBox="1"/>
          <p:nvPr/>
        </p:nvSpPr>
        <p:spPr>
          <a:xfrm>
            <a:off x="1090819" y="1165086"/>
            <a:ext cx="8311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way to sample points inside a unit circle is by switching to </a:t>
            </a:r>
            <a:r>
              <a:rPr lang="en-US" b="1" dirty="0"/>
              <a:t>polar coordinates</a:t>
            </a:r>
            <a:r>
              <a:rPr lang="en-US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AF12C5-DFD4-16F2-D34B-296C0309D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528" y="1559706"/>
            <a:ext cx="2711507" cy="303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B5FE9D-A129-2E95-19FF-DEE7A17885C8}"/>
                  </a:ext>
                </a:extLst>
              </p:cNvPr>
              <p:cNvSpPr txBox="1"/>
              <p:nvPr/>
            </p:nvSpPr>
            <p:spPr>
              <a:xfrm>
                <a:off x="1090819" y="1775228"/>
                <a:ext cx="6097656" cy="369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where we sample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[0,1) 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[0, 2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en-US"/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B5FE9D-A129-2E95-19FF-DEE7A1788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19" y="1775228"/>
                <a:ext cx="6097656" cy="369397"/>
              </a:xfrm>
              <a:prstGeom prst="rect">
                <a:avLst/>
              </a:prstGeom>
              <a:blipFill>
                <a:blip r:embed="rId6"/>
                <a:stretch>
                  <a:fillRect l="-624" t="-1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2956BF-1963-B7B9-3637-65F02C0459EE}"/>
                  </a:ext>
                </a:extLst>
              </p:cNvPr>
              <p:cNvSpPr txBox="1"/>
              <p:nvPr/>
            </p:nvSpPr>
            <p:spPr>
              <a:xfrm>
                <a:off x="1090819" y="2230883"/>
                <a:ext cx="106274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Naively, one could sample r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independently from two uniform distributions. Let’s see what happens!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2956BF-1963-B7B9-3637-65F02C045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19" y="2230883"/>
                <a:ext cx="10627416" cy="369332"/>
              </a:xfrm>
              <a:prstGeom prst="rect">
                <a:avLst/>
              </a:prstGeom>
              <a:blipFill>
                <a:blip r:embed="rId7"/>
                <a:stretch>
                  <a:fillRect l="-35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62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87B408A-D1A5-1493-6278-D35C67EAC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F4A0-B72B-6D8B-940E-D9B40F89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FB166-6FE8-7390-2B31-AEC5EAD677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E7479-8181-3A5C-748E-84AFCC169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296" y="1165086"/>
            <a:ext cx="8989652" cy="1435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C93771-0F73-9FF8-18DD-F0A1A9F4E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413" y="2886213"/>
            <a:ext cx="3229482" cy="246683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C6C19358-DAA6-4BBC-E833-4C3BA57B7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41" y="2600215"/>
            <a:ext cx="4421815" cy="32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C0DAF8-46E3-2568-2821-8D72AD5CF95F}"/>
              </a:ext>
            </a:extLst>
          </p:cNvPr>
          <p:cNvSpPr txBox="1"/>
          <p:nvPr/>
        </p:nvSpPr>
        <p:spPr>
          <a:xfrm>
            <a:off x="1958273" y="6268195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points clump more in the center!</a:t>
            </a:r>
          </a:p>
        </p:txBody>
      </p:sp>
    </p:spTree>
    <p:extLst>
      <p:ext uri="{BB962C8B-B14F-4D97-AF65-F5344CB8AC3E}">
        <p14:creationId xmlns:p14="http://schemas.microsoft.com/office/powerpoint/2010/main" val="350295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93CD1-5A13-CD04-FBF9-0043F8033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301" y="1165087"/>
            <a:ext cx="6390011" cy="25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9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BE740-23FD-4145-0479-08F4BCAAE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D8BE-90CF-493A-C915-6A8E8E7F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03274-5EC2-938F-FD22-AFFF6F2957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C5910-81E7-4154-4E7F-196C79C485F1}"/>
              </a:ext>
            </a:extLst>
          </p:cNvPr>
          <p:cNvSpPr txBox="1"/>
          <p:nvPr/>
        </p:nvSpPr>
        <p:spPr>
          <a:xfrm>
            <a:off x="718730" y="1172111"/>
            <a:ext cx="865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points </a:t>
            </a:r>
            <a:r>
              <a:rPr lang="en-US" b="1" dirty="0"/>
              <a:t>clump more in the center</a:t>
            </a:r>
            <a:r>
              <a:rPr lang="en-US" dirty="0"/>
              <a:t> because r is </a:t>
            </a:r>
            <a:r>
              <a:rPr lang="en-US" b="1" dirty="0"/>
              <a:t>not uniformly distributed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33C2F-8334-D71E-0D3D-CD5191C2357B}"/>
              </a:ext>
            </a:extLst>
          </p:cNvPr>
          <p:cNvSpPr txBox="1"/>
          <p:nvPr/>
        </p:nvSpPr>
        <p:spPr>
          <a:xfrm>
            <a:off x="718730" y="163347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the </a:t>
            </a:r>
            <a:r>
              <a:rPr lang="en-US" b="1" dirty="0"/>
              <a:t>differential area element</a:t>
            </a:r>
            <a:r>
              <a:rPr lang="en-US" dirty="0"/>
              <a:t> in polar coordinates: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5A3632-7D38-8A49-7738-7D42124B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941" y="1689681"/>
            <a:ext cx="1498600" cy="317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878467-0DEC-38FF-64C5-8D1B66AD9A20}"/>
              </a:ext>
            </a:extLst>
          </p:cNvPr>
          <p:cNvSpPr txBox="1"/>
          <p:nvPr/>
        </p:nvSpPr>
        <p:spPr>
          <a:xfrm>
            <a:off x="718730" y="206919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leads to the probability density functions: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08E806-2276-548D-3981-3DECFDFD0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741" y="1967782"/>
            <a:ext cx="2617304" cy="6383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56A495-A5A5-03E6-0EA8-DCA536AFB3DE}"/>
              </a:ext>
            </a:extLst>
          </p:cNvPr>
          <p:cNvSpPr txBox="1"/>
          <p:nvPr/>
        </p:nvSpPr>
        <p:spPr>
          <a:xfrm>
            <a:off x="718730" y="254559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Cumulative Distribution Function (CDF)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B5956B-C558-B31C-2657-CB8C822D3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665" y="2914931"/>
            <a:ext cx="2091541" cy="551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9960C5-2881-B51C-4BF8-975797E58F6A}"/>
                  </a:ext>
                </a:extLst>
              </p:cNvPr>
              <p:cNvSpPr txBox="1"/>
              <p:nvPr/>
            </p:nvSpPr>
            <p:spPr>
              <a:xfrm>
                <a:off x="718730" y="3466865"/>
                <a:ext cx="7053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obtain a properly distributed r, we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which gives: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9960C5-2881-B51C-4BF8-975797E58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30" y="3466865"/>
                <a:ext cx="7053670" cy="369332"/>
              </a:xfrm>
              <a:prstGeom prst="rect">
                <a:avLst/>
              </a:prstGeom>
              <a:blipFill>
                <a:blip r:embed="rId6"/>
                <a:stretch>
                  <a:fillRect l="-540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EA37C6-69C2-EB20-F395-2808D1B7A9BA}"/>
                  </a:ext>
                </a:extLst>
              </p:cNvPr>
              <p:cNvSpPr txBox="1"/>
              <p:nvPr/>
            </p:nvSpPr>
            <p:spPr>
              <a:xfrm>
                <a:off x="7772400" y="3445766"/>
                <a:ext cx="957185" cy="370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EA37C6-69C2-EB20-F395-2808D1B7A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445766"/>
                <a:ext cx="957185" cy="37042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32D3BAA-8F18-1B42-F51C-A6CF90F41B6F}"/>
              </a:ext>
            </a:extLst>
          </p:cNvPr>
          <p:cNvSpPr/>
          <p:nvPr/>
        </p:nvSpPr>
        <p:spPr>
          <a:xfrm>
            <a:off x="7772400" y="3391135"/>
            <a:ext cx="1073426" cy="5054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15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C4022-0390-F096-A789-6757A4183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30" y="4855195"/>
            <a:ext cx="3464852" cy="1001402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0337FB7E-E83F-2C3D-ABAB-5850105B3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72" y="3986662"/>
            <a:ext cx="3554948" cy="25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FC6ED61D-B2E9-7831-25DC-046FDFD6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12" y="3986662"/>
            <a:ext cx="3641415" cy="273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57F5F0-3394-5938-9022-DDAA6E9D270B}"/>
              </a:ext>
            </a:extLst>
          </p:cNvPr>
          <p:cNvSpPr txBox="1"/>
          <p:nvPr/>
        </p:nvSpPr>
        <p:spPr>
          <a:xfrm>
            <a:off x="718730" y="1172111"/>
            <a:ext cx="865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points </a:t>
            </a:r>
            <a:r>
              <a:rPr lang="en-US" b="1" dirty="0"/>
              <a:t>clump more in the center</a:t>
            </a:r>
            <a:r>
              <a:rPr lang="en-US" dirty="0"/>
              <a:t> because r is </a:t>
            </a:r>
            <a:r>
              <a:rPr lang="en-US" b="1" dirty="0"/>
              <a:t>not uniformly distributed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61525-3295-CFD6-AAD9-EE7676E16BCE}"/>
              </a:ext>
            </a:extLst>
          </p:cNvPr>
          <p:cNvSpPr txBox="1"/>
          <p:nvPr/>
        </p:nvSpPr>
        <p:spPr>
          <a:xfrm>
            <a:off x="718730" y="163347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the </a:t>
            </a:r>
            <a:r>
              <a:rPr lang="en-US" b="1" dirty="0"/>
              <a:t>differential area element</a:t>
            </a:r>
            <a:r>
              <a:rPr lang="en-US" dirty="0"/>
              <a:t> in polar coordinates: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FB9DDA-0FC5-4D6C-BD76-01CDE6633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2941" y="1689681"/>
            <a:ext cx="1498600" cy="317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9A2983-C657-5F2C-2A56-037255975063}"/>
              </a:ext>
            </a:extLst>
          </p:cNvPr>
          <p:cNvSpPr txBox="1"/>
          <p:nvPr/>
        </p:nvSpPr>
        <p:spPr>
          <a:xfrm>
            <a:off x="718730" y="206919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leads to the probability density functions: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BB67BA-F89A-F0B1-1C29-0B19A464E1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3741" y="1967782"/>
            <a:ext cx="2617304" cy="6383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6B38B5-E253-AED2-ECE5-F34E3B4094A7}"/>
              </a:ext>
            </a:extLst>
          </p:cNvPr>
          <p:cNvSpPr txBox="1"/>
          <p:nvPr/>
        </p:nvSpPr>
        <p:spPr>
          <a:xfrm>
            <a:off x="718730" y="254559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Cumulative Distribution Function (CDF)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CC698-1495-F37D-0553-4D033B5E10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5665" y="2914931"/>
            <a:ext cx="2091541" cy="551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D14D70-8E21-226C-E5DD-4DA25D4F267F}"/>
                  </a:ext>
                </a:extLst>
              </p:cNvPr>
              <p:cNvSpPr txBox="1"/>
              <p:nvPr/>
            </p:nvSpPr>
            <p:spPr>
              <a:xfrm>
                <a:off x="718730" y="3466865"/>
                <a:ext cx="7053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obtain a properly distributed r, we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which gives: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D14D70-8E21-226C-E5DD-4DA25D4F2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30" y="3466865"/>
                <a:ext cx="7053670" cy="369332"/>
              </a:xfrm>
              <a:prstGeom prst="rect">
                <a:avLst/>
              </a:prstGeom>
              <a:blipFill>
                <a:blip r:embed="rId9"/>
                <a:stretch>
                  <a:fillRect l="-540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5D0E94-166D-DB47-A2AC-673D51C9FF42}"/>
                  </a:ext>
                </a:extLst>
              </p:cNvPr>
              <p:cNvSpPr txBox="1"/>
              <p:nvPr/>
            </p:nvSpPr>
            <p:spPr>
              <a:xfrm>
                <a:off x="7772400" y="3445766"/>
                <a:ext cx="957185" cy="370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5D0E94-166D-DB47-A2AC-673D51C9F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445766"/>
                <a:ext cx="957185" cy="37042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40FEDEF-46A7-72AC-5D87-161D17EB0816}"/>
              </a:ext>
            </a:extLst>
          </p:cNvPr>
          <p:cNvSpPr/>
          <p:nvPr/>
        </p:nvSpPr>
        <p:spPr>
          <a:xfrm>
            <a:off x="7772400" y="3391135"/>
            <a:ext cx="1073426" cy="5054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2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F533FD7-764A-3487-9171-73DE35FF4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E42E-56E2-BE04-8EEE-0D330844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432CF-0C62-97C4-43DD-FF717AEB96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92C64-069F-C6B4-5FE2-54FF64C20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301" y="1165087"/>
            <a:ext cx="6390011" cy="2584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27234-2435-5327-A3D4-57E8F2407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30" y="4855195"/>
            <a:ext cx="3464852" cy="1001402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B15DFB8C-87FD-30DA-2BE0-8739C8E2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72" y="3986662"/>
            <a:ext cx="3554948" cy="25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F598123D-A21C-832E-E92C-64D20A57F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12" y="3986662"/>
            <a:ext cx="3641415" cy="273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33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Sampling of an Isotropic Direction in 3D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0E922-78DE-6288-826F-79A67A6F726E}"/>
              </a:ext>
            </a:extLst>
          </p:cNvPr>
          <p:cNvSpPr txBox="1"/>
          <p:nvPr/>
        </p:nvSpPr>
        <p:spPr>
          <a:xfrm>
            <a:off x="911914" y="1165086"/>
            <a:ext cx="8579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common problem in </a:t>
            </a:r>
            <a:r>
              <a:rPr lang="en-US" b="1" dirty="0"/>
              <a:t>Monte Carlo simulations</a:t>
            </a:r>
            <a:r>
              <a:rPr lang="en-US" dirty="0"/>
              <a:t> is the </a:t>
            </a:r>
            <a:r>
              <a:rPr lang="en-US" b="1" dirty="0"/>
              <a:t>random sampling of an isotropic direction in 3D space</a:t>
            </a:r>
            <a:r>
              <a:rPr lang="en-US" dirty="0"/>
              <a:t>. This issue arises in various contexts, such as: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572E4-57C5-AD63-9D60-319B6F43AEDB}"/>
              </a:ext>
            </a:extLst>
          </p:cNvPr>
          <p:cNvSpPr txBox="1"/>
          <p:nvPr/>
        </p:nvSpPr>
        <p:spPr>
          <a:xfrm>
            <a:off x="911914" y="1909988"/>
            <a:ext cx="8073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• Sampling a random orientation of an </a:t>
            </a:r>
            <a:r>
              <a:rPr lang="en-US" b="1" dirty="0"/>
              <a:t>axially symmetric object</a:t>
            </a:r>
            <a:r>
              <a:rPr lang="en-US" dirty="0"/>
              <a:t> (e.g., a rod).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• Sampling the </a:t>
            </a:r>
            <a:r>
              <a:rPr lang="en-US" b="1" dirty="0"/>
              <a:t>momentum direction</a:t>
            </a:r>
            <a:r>
              <a:rPr lang="en-US" dirty="0"/>
              <a:t> of a particle.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09EA4-967E-516B-679E-75937CC5B03F}"/>
              </a:ext>
            </a:extLst>
          </p:cNvPr>
          <p:cNvSpPr txBox="1"/>
          <p:nvPr/>
        </p:nvSpPr>
        <p:spPr>
          <a:xfrm>
            <a:off x="911913" y="3030516"/>
            <a:ext cx="8878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problem is equivalent to </a:t>
            </a:r>
            <a:r>
              <a:rPr lang="en-US" b="1" dirty="0"/>
              <a:t>choosing a random point on a unit sphere</a:t>
            </a:r>
            <a:r>
              <a:rPr lang="en-US" dirty="0"/>
              <a:t>. The coordinates x, y, z on the sphere can be parametrized using </a:t>
            </a:r>
            <a:r>
              <a:rPr lang="en-US" b="1" dirty="0"/>
              <a:t>azimuthal</a:t>
            </a:r>
            <a:r>
              <a:rPr lang="en-US" dirty="0"/>
              <a:t> and </a:t>
            </a:r>
            <a:r>
              <a:rPr lang="en-US" b="1" dirty="0"/>
              <a:t>polar angles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859ED7-CA42-C607-371D-32D832BC6408}"/>
                  </a:ext>
                </a:extLst>
              </p:cNvPr>
              <p:cNvSpPr txBox="1"/>
              <p:nvPr/>
            </p:nvSpPr>
            <p:spPr>
              <a:xfrm>
                <a:off x="911913" y="3729251"/>
                <a:ext cx="349112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dirty="0"/>
                  <a:t>•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(azimuthal angle)</a:t>
                </a:r>
              </a:p>
              <a:p>
                <a:r>
                  <a:rPr lang="en-US" dirty="0"/>
                  <a:t>•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(polar angle)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859ED7-CA42-C607-371D-32D832BC6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13" y="3729251"/>
                <a:ext cx="3491122" cy="646331"/>
              </a:xfrm>
              <a:prstGeom prst="rect">
                <a:avLst/>
              </a:prstGeom>
              <a:blipFill>
                <a:blip r:embed="rId3"/>
                <a:stretch>
                  <a:fillRect l="-1818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477B8EE-FD65-0DCF-1904-62B5F4B4B6EE}"/>
              </a:ext>
            </a:extLst>
          </p:cNvPr>
          <p:cNvSpPr txBox="1"/>
          <p:nvPr/>
        </p:nvSpPr>
        <p:spPr>
          <a:xfrm>
            <a:off x="911913" y="4612709"/>
            <a:ext cx="6395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these angles, the Cartesian coordinates are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CF03D7-3A2D-9648-EF49-845FBB7BF52B}"/>
                  </a:ext>
                </a:extLst>
              </p:cNvPr>
              <p:cNvSpPr txBox="1"/>
              <p:nvPr/>
            </p:nvSpPr>
            <p:spPr>
              <a:xfrm>
                <a:off x="5210533" y="5172945"/>
                <a:ext cx="17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CF03D7-3A2D-9648-EF49-845FBB7BF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33" y="5172945"/>
                <a:ext cx="177093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1EFBDB-0F62-CBBC-7280-36D241404283}"/>
                  </a:ext>
                </a:extLst>
              </p:cNvPr>
              <p:cNvSpPr txBox="1"/>
              <p:nvPr/>
            </p:nvSpPr>
            <p:spPr>
              <a:xfrm>
                <a:off x="5210533" y="5554752"/>
                <a:ext cx="1694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1EFBDB-0F62-CBBC-7280-36D241404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33" y="5554752"/>
                <a:ext cx="169431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91130-211E-6C64-4359-D3E1812A6582}"/>
                  </a:ext>
                </a:extLst>
              </p:cNvPr>
              <p:cNvSpPr txBox="1"/>
              <p:nvPr/>
            </p:nvSpPr>
            <p:spPr>
              <a:xfrm>
                <a:off x="5201891" y="5917903"/>
                <a:ext cx="1189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91130-211E-6C64-4359-D3E1812A6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91" y="5917903"/>
                <a:ext cx="11891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622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Sampling of an Isotropic Direction in 3D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9E444-5197-89B3-35A5-A52706D05CC3}"/>
              </a:ext>
            </a:extLst>
          </p:cNvPr>
          <p:cNvSpPr txBox="1"/>
          <p:nvPr/>
        </p:nvSpPr>
        <p:spPr>
          <a:xfrm>
            <a:off x="613741" y="229185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solid angle element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B3FF58-7899-F406-AF3D-B994ABDB86DC}"/>
                  </a:ext>
                </a:extLst>
              </p:cNvPr>
              <p:cNvSpPr txBox="1"/>
              <p:nvPr/>
            </p:nvSpPr>
            <p:spPr>
              <a:xfrm>
                <a:off x="5210533" y="1165086"/>
                <a:ext cx="17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B3FF58-7899-F406-AF3D-B994ABDB8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33" y="1165086"/>
                <a:ext cx="177093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5A17EC-0FA7-4F6A-0F13-3D90B38B1D91}"/>
                  </a:ext>
                </a:extLst>
              </p:cNvPr>
              <p:cNvSpPr txBox="1"/>
              <p:nvPr/>
            </p:nvSpPr>
            <p:spPr>
              <a:xfrm>
                <a:off x="5210533" y="1546893"/>
                <a:ext cx="1694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5A17EC-0FA7-4F6A-0F13-3D90B38B1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33" y="1546893"/>
                <a:ext cx="169431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280ACB-6027-1D39-8911-B2EE5AC2C366}"/>
                  </a:ext>
                </a:extLst>
              </p:cNvPr>
              <p:cNvSpPr txBox="1"/>
              <p:nvPr/>
            </p:nvSpPr>
            <p:spPr>
              <a:xfrm>
                <a:off x="5201891" y="1910044"/>
                <a:ext cx="1189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280ACB-6027-1D39-8911-B2EE5AC2C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91" y="1910044"/>
                <a:ext cx="11891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7666E1D8-D70F-0B96-172F-A91B67617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8387" y="2655034"/>
            <a:ext cx="1673030" cy="284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E61DF1-73AC-3007-AC81-65971E6A4097}"/>
                  </a:ext>
                </a:extLst>
              </p:cNvPr>
              <p:cNvSpPr txBox="1"/>
              <p:nvPr/>
            </p:nvSpPr>
            <p:spPr>
              <a:xfrm>
                <a:off x="613741" y="3117857"/>
                <a:ext cx="6097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random variables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E61DF1-73AC-3007-AC81-65971E6A4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1" y="3117857"/>
                <a:ext cx="6097656" cy="369332"/>
              </a:xfrm>
              <a:prstGeom prst="rect">
                <a:avLst/>
              </a:prstGeom>
              <a:blipFill>
                <a:blip r:embed="rId7"/>
                <a:stretch>
                  <a:fillRect l="-62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C8068E-A730-865D-2D8D-0C3A90728E07}"/>
                  </a:ext>
                </a:extLst>
              </p:cNvPr>
              <p:cNvSpPr txBox="1"/>
              <p:nvPr/>
            </p:nvSpPr>
            <p:spPr>
              <a:xfrm>
                <a:off x="643761" y="3678149"/>
                <a:ext cx="76454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uniformly distributed in [0, 2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], making its sampling straightforward.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C8068E-A730-865D-2D8D-0C3A90728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61" y="3678149"/>
                <a:ext cx="7645474" cy="369332"/>
              </a:xfrm>
              <a:prstGeom prst="rect">
                <a:avLst/>
              </a:prstGeom>
              <a:blipFill>
                <a:blip r:embed="rId8"/>
                <a:stretch>
                  <a:fillRect l="-49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A50F72-013E-49E9-4284-213F2F9856E3}"/>
                  </a:ext>
                </a:extLst>
              </p:cNvPr>
              <p:cNvSpPr txBox="1"/>
              <p:nvPr/>
            </p:nvSpPr>
            <p:spPr>
              <a:xfrm>
                <a:off x="643761" y="4225998"/>
                <a:ext cx="67807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a </a:t>
                </a:r>
                <a:r>
                  <a:rPr lang="en-US" b="1" dirty="0"/>
                  <a:t>weighted probability density function</a:t>
                </a:r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A50F72-013E-49E9-4284-213F2F98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61" y="4225998"/>
                <a:ext cx="6780769" cy="369332"/>
              </a:xfrm>
              <a:prstGeom prst="rect">
                <a:avLst/>
              </a:prstGeom>
              <a:blipFill>
                <a:blip r:embed="rId9"/>
                <a:stretch>
                  <a:fillRect l="-56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73F029C4-6886-B466-1EB6-16C2C7911E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4843" y="4156238"/>
            <a:ext cx="18161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6EA370-C92F-8F97-19AA-6565D6FA9322}"/>
              </a:ext>
            </a:extLst>
          </p:cNvPr>
          <p:cNvSpPr txBox="1"/>
          <p:nvPr/>
        </p:nvSpPr>
        <p:spPr>
          <a:xfrm>
            <a:off x="613741" y="477384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cumulative distribution function is: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18BABC9-92B1-6496-653E-E120012A63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8246" y="5174246"/>
            <a:ext cx="2861917" cy="5343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D14499-333A-AE95-6BF1-10DFE39C7234}"/>
                  </a:ext>
                </a:extLst>
              </p:cNvPr>
              <p:cNvSpPr txBox="1"/>
              <p:nvPr/>
            </p:nvSpPr>
            <p:spPr>
              <a:xfrm>
                <a:off x="643761" y="5688696"/>
                <a:ext cx="6097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Solving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, we obtain: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D14499-333A-AE95-6BF1-10DFE39C7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61" y="5688696"/>
                <a:ext cx="6097656" cy="369332"/>
              </a:xfrm>
              <a:prstGeom prst="rect">
                <a:avLst/>
              </a:prstGeom>
              <a:blipFill>
                <a:blip r:embed="rId12"/>
                <a:stretch>
                  <a:fillRect l="-83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CBE4D799-AFD2-1FED-E9B2-E51E382072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9565" y="6160604"/>
            <a:ext cx="1802655" cy="371798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6183A73-AC8B-A519-C996-6C352ED9CFFF}"/>
              </a:ext>
            </a:extLst>
          </p:cNvPr>
          <p:cNvSpPr/>
          <p:nvPr/>
        </p:nvSpPr>
        <p:spPr>
          <a:xfrm>
            <a:off x="3521592" y="6106781"/>
            <a:ext cx="1913080" cy="5054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736365-B62D-81BA-6213-855C8045A119}"/>
                  </a:ext>
                </a:extLst>
              </p:cNvPr>
              <p:cNvSpPr txBox="1"/>
              <p:nvPr/>
            </p:nvSpPr>
            <p:spPr>
              <a:xfrm>
                <a:off x="6981467" y="5504030"/>
                <a:ext cx="47001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practice, work directly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co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fNam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736365-B62D-81BA-6213-855C8045A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67" y="5504030"/>
                <a:ext cx="4700105" cy="369332"/>
              </a:xfrm>
              <a:prstGeom prst="rect">
                <a:avLst/>
              </a:prstGeom>
              <a:blipFill>
                <a:blip r:embed="rId14"/>
                <a:stretch>
                  <a:fillRect l="-107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F913810A-8AA8-BC5B-89EE-AF376890E4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3401" y="6106781"/>
            <a:ext cx="1545395" cy="2840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CF377E2-E090-815A-5779-CDEA88910B8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61316" y="5948820"/>
            <a:ext cx="2419367" cy="57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3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9080278-A628-4230-2B1F-CE29CEE5C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74CE-CF4B-A056-8422-81E61D8C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an isotropic direction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52D10-9388-185B-E6CD-29A88D49AD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D85492-369A-82E9-4E15-68B5C8B89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810" y="1408980"/>
            <a:ext cx="8824379" cy="47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5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Nonuniformly distributed random numbers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D9C1FF-6029-93DC-F4D6-26F5CAEE829B}"/>
                  </a:ext>
                </a:extLst>
              </p:cNvPr>
              <p:cNvSpPr txBox="1"/>
              <p:nvPr/>
            </p:nvSpPr>
            <p:spPr>
              <a:xfrm>
                <a:off x="839548" y="1295242"/>
                <a:ext cx="9283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many cases we deal with random numbers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that are distributed non-uniformly.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D9C1FF-6029-93DC-F4D6-26F5CAEE8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48" y="1295242"/>
                <a:ext cx="9283588" cy="369332"/>
              </a:xfrm>
              <a:prstGeom prst="rect">
                <a:avLst/>
              </a:prstGeom>
              <a:blipFill>
                <a:blip r:embed="rId3"/>
                <a:stretch>
                  <a:fillRect l="-683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2708E5D-8BD3-5267-46C3-7EC1EEB332EB}"/>
              </a:ext>
            </a:extLst>
          </p:cNvPr>
          <p:cNvSpPr txBox="1"/>
          <p:nvPr/>
        </p:nvSpPr>
        <p:spPr>
          <a:xfrm>
            <a:off x="839548" y="1885444"/>
            <a:ext cx="242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examples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DE6CAB-2131-3FCA-922D-6A178F796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777" y="2208609"/>
            <a:ext cx="3429000" cy="137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99E3AC-0E04-BA9F-A699-A5A7B8F3AD73}"/>
              </a:ext>
            </a:extLst>
          </p:cNvPr>
          <p:cNvSpPr txBox="1"/>
          <p:nvPr/>
        </p:nvSpPr>
        <p:spPr>
          <a:xfrm>
            <a:off x="839547" y="4061783"/>
            <a:ext cx="75923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two common methods for generating nonuniform random variates. They both make use of uniformly distributed variates.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Inverse transform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Rejection sampling</a:t>
            </a:r>
          </a:p>
        </p:txBody>
      </p:sp>
    </p:spTree>
    <p:extLst>
      <p:ext uri="{BB962C8B-B14F-4D97-AF65-F5344CB8AC3E}">
        <p14:creationId xmlns:p14="http://schemas.microsoft.com/office/powerpoint/2010/main" val="1101267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an isotropic direction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F59A3-8046-1245-FB8C-B49C695C8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82" y="1395146"/>
            <a:ext cx="5375818" cy="4714340"/>
          </a:xfrm>
          <a:prstGeom prst="rect">
            <a:avLst/>
          </a:prstGeom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75453FAE-898C-CF6E-3B2A-158E08B67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58" y="1165086"/>
            <a:ext cx="54356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989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normally distributed variables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91B59-3637-DF47-5C55-2FB7C6030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60" y="3595319"/>
            <a:ext cx="9277772" cy="2871972"/>
          </a:xfrm>
          <a:prstGeom prst="rect">
            <a:avLst/>
          </a:prstGeom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3AB93C06-E4DB-13FB-13E3-6800A41CF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480" y="1051965"/>
            <a:ext cx="4131040" cy="263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274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112EC-F0FF-6893-DC02-B27523260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A0F7-D5FF-67BB-199A-28CE7793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normally distributed variables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7F194-5EB6-B7F3-8234-86DEFB3E1D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CD248870-93E6-6CFA-55C7-005215A86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480" y="1051965"/>
            <a:ext cx="4131040" cy="263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4184C-E885-23A8-BD24-41751EE1DE44}"/>
              </a:ext>
            </a:extLst>
          </p:cNvPr>
          <p:cNvSpPr txBox="1"/>
          <p:nvPr/>
        </p:nvSpPr>
        <p:spPr>
          <a:xfrm>
            <a:off x="370541" y="3689968"/>
            <a:ext cx="10308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of the most common probability distributions is the </a:t>
            </a:r>
            <a:r>
              <a:rPr lang="en-US" b="1" dirty="0"/>
              <a:t>normal (or Gaussian) distribution</a:t>
            </a:r>
            <a:r>
              <a:rPr lang="en-US" dirty="0"/>
              <a:t>, given by: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DE522-E193-CA02-D9A8-1E974A968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306" y="4097185"/>
            <a:ext cx="1787387" cy="558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8A54E6-95AC-A4F6-241E-620666DE5935}"/>
              </a:ext>
            </a:extLst>
          </p:cNvPr>
          <p:cNvSpPr txBox="1"/>
          <p:nvPr/>
        </p:nvSpPr>
        <p:spPr>
          <a:xfrm>
            <a:off x="370539" y="5295022"/>
            <a:ext cx="11450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this transformation, the new variable follows a </a:t>
            </a:r>
            <a:r>
              <a:rPr lang="en-US" b="1" dirty="0"/>
              <a:t>standard normal distribution</a:t>
            </a:r>
            <a:r>
              <a:rPr lang="en-US" dirty="0"/>
              <a:t> with </a:t>
            </a:r>
            <a:r>
              <a:rPr lang="en-US" b="1" dirty="0"/>
              <a:t>zero mean</a:t>
            </a:r>
            <a:r>
              <a:rPr lang="en-US" dirty="0"/>
              <a:t> and </a:t>
            </a:r>
            <a:r>
              <a:rPr lang="en-US" b="1" dirty="0"/>
              <a:t>unit standard deviation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642AA7-1F58-AD01-4C90-9125D6D699C6}"/>
                  </a:ext>
                </a:extLst>
              </p:cNvPr>
              <p:cNvSpPr txBox="1"/>
              <p:nvPr/>
            </p:nvSpPr>
            <p:spPr>
              <a:xfrm>
                <a:off x="370539" y="4648691"/>
                <a:ext cx="1018481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There are many standard methods for sampling from this distribution. One common approach is to </a:t>
                </a:r>
                <a:r>
                  <a:rPr lang="en-US" b="1" dirty="0"/>
                  <a:t>standardize the variable</a:t>
                </a:r>
                <a:r>
                  <a:rPr lang="en-US" dirty="0"/>
                  <a:t> by making the transformation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642AA7-1F58-AD01-4C90-9125D6D69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39" y="4648691"/>
                <a:ext cx="10184817" cy="646331"/>
              </a:xfrm>
              <a:prstGeom prst="rect">
                <a:avLst/>
              </a:prstGeom>
              <a:blipFill>
                <a:blip r:embed="rId5"/>
                <a:stretch>
                  <a:fillRect l="-623" t="-576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C66A432-1528-F113-80E0-91695FF87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2306" y="5716582"/>
            <a:ext cx="1483416" cy="591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F73A67-84A1-53AD-7EEE-8DE3C94FB3CE}"/>
                  </a:ext>
                </a:extLst>
              </p:cNvPr>
              <p:cNvSpPr txBox="1"/>
              <p:nvPr/>
            </p:nvSpPr>
            <p:spPr>
              <a:xfrm>
                <a:off x="370539" y="6314361"/>
                <a:ext cx="11745261" cy="721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Calculating the cumulative distribution function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not straightforward</a:t>
                </a:r>
                <a:r>
                  <a:rPr lang="en-US" dirty="0"/>
                  <a:t>, use numerical methods.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F73A67-84A1-53AD-7EEE-8DE3C94FB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39" y="6314361"/>
                <a:ext cx="11745261" cy="721223"/>
              </a:xfrm>
              <a:prstGeom prst="rect">
                <a:avLst/>
              </a:prstGeom>
              <a:blipFill>
                <a:blip r:embed="rId7"/>
                <a:stretch>
                  <a:fillRect l="-540" t="-68421" b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036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normally distributed variables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2308BB-D239-03C1-35D3-0F33AEE4C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5" y="1165086"/>
            <a:ext cx="10208650" cy="506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50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normally distributed variables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6124A-1CF9-836E-945C-8D47FDA86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60" y="2359464"/>
            <a:ext cx="4800600" cy="2768600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A7D5EC85-0098-FCDE-1F30-3DACFB126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123" y="1993036"/>
            <a:ext cx="4382617" cy="350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08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Rejection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14D3847F-CF55-AE1D-1F2E-1A9B9DCFC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835" y="2423264"/>
            <a:ext cx="2907168" cy="222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2B4529-5F76-400E-17FC-CEA97B5E7706}"/>
                  </a:ext>
                </a:extLst>
              </p:cNvPr>
              <p:cNvSpPr txBox="1"/>
              <p:nvPr/>
            </p:nvSpPr>
            <p:spPr>
              <a:xfrm>
                <a:off x="852279" y="1109309"/>
                <a:ext cx="903715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rejection sampling method</a:t>
                </a:r>
                <a:r>
                  <a:rPr lang="en-US" dirty="0"/>
                  <a:t> allows one to sample a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an </a:t>
                </a:r>
                <a:r>
                  <a:rPr lang="en-US" b="1" dirty="0"/>
                  <a:t>envelope distribution</a:t>
                </a:r>
                <a:r>
                  <a:rPr lang="en-US" dirty="0"/>
                  <a:t> and accept or reject it with a certain probability.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2B4529-5F76-400E-17FC-CEA97B5E7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79" y="1109309"/>
                <a:ext cx="9037155" cy="646331"/>
              </a:xfrm>
              <a:prstGeom prst="rect">
                <a:avLst/>
              </a:prstGeom>
              <a:blipFill>
                <a:blip r:embed="rId4"/>
                <a:stretch>
                  <a:fillRect l="-702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333724D-55ED-E45C-6343-3CC11D9DCCAA}"/>
              </a:ext>
            </a:extLst>
          </p:cNvPr>
          <p:cNvSpPr txBox="1"/>
          <p:nvPr/>
        </p:nvSpPr>
        <p:spPr>
          <a:xfrm>
            <a:off x="852278" y="1773918"/>
            <a:ext cx="6761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Consider again the probability density function for the polar angle: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1EF8C0-44B6-B497-2DCF-B58447694BEA}"/>
                  </a:ext>
                </a:extLst>
              </p:cNvPr>
              <p:cNvSpPr txBox="1"/>
              <p:nvPr/>
            </p:nvSpPr>
            <p:spPr>
              <a:xfrm>
                <a:off x="852278" y="2680282"/>
                <a:ext cx="6097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is bounded from above, we define: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1EF8C0-44B6-B497-2DCF-B58447694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78" y="2680282"/>
                <a:ext cx="6097656" cy="369332"/>
              </a:xfrm>
              <a:prstGeom prst="rect">
                <a:avLst/>
              </a:prstGeom>
              <a:blipFill>
                <a:blip r:embed="rId5"/>
                <a:stretch>
                  <a:fillRect l="-1040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6557A6C-BBD4-BA98-3F0E-EB0474C86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5829" y="2654736"/>
            <a:ext cx="1181100" cy="36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81CF1D-D938-27AD-F435-58F6FA59478A}"/>
                  </a:ext>
                </a:extLst>
              </p:cNvPr>
              <p:cNvSpPr txBox="1"/>
              <p:nvPr/>
            </p:nvSpPr>
            <p:spPr>
              <a:xfrm>
                <a:off x="849240" y="3185810"/>
                <a:ext cx="74300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1. Sample a candidate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a uniform distribution over (0,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81CF1D-D938-27AD-F435-58F6FA594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40" y="3185810"/>
                <a:ext cx="7430055" cy="369332"/>
              </a:xfrm>
              <a:prstGeom prst="rect">
                <a:avLst/>
              </a:prstGeom>
              <a:blipFill>
                <a:blip r:embed="rId7"/>
                <a:stretch>
                  <a:fillRect l="-683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27C7C6-77B8-8C77-875E-8BE1C58D2675}"/>
                  </a:ext>
                </a:extLst>
              </p:cNvPr>
              <p:cNvSpPr txBox="1"/>
              <p:nvPr/>
            </p:nvSpPr>
            <p:spPr>
              <a:xfrm>
                <a:off x="847995" y="3591339"/>
                <a:ext cx="36941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2.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probability: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27C7C6-77B8-8C77-875E-8BE1C58D2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95" y="3591339"/>
                <a:ext cx="3694188" cy="369332"/>
              </a:xfrm>
              <a:prstGeom prst="rect">
                <a:avLst/>
              </a:prstGeom>
              <a:blipFill>
                <a:blip r:embed="rId8"/>
                <a:stretch>
                  <a:fillRect l="-137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60FCC6-3E89-0971-302B-9A7743BAEFF7}"/>
                  </a:ext>
                </a:extLst>
              </p:cNvPr>
              <p:cNvSpPr txBox="1"/>
              <p:nvPr/>
            </p:nvSpPr>
            <p:spPr>
              <a:xfrm>
                <a:off x="847995" y="4018119"/>
                <a:ext cx="7659899" cy="648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dirty="0"/>
                  <a:t>3. This step can be performed by sampling y </a:t>
                </a:r>
                <a:r>
                  <a:rPr lang="en-US" b="1" dirty="0"/>
                  <a:t>from a uniform distribution</a:t>
                </a:r>
                <a:r>
                  <a:rPr lang="en-US" dirty="0"/>
                  <a:t> over 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dirty="0"/>
                  <a:t>) and accepting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60FCC6-3E89-0971-302B-9A7743BA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95" y="4018119"/>
                <a:ext cx="7659899" cy="648960"/>
              </a:xfrm>
              <a:prstGeom prst="rect">
                <a:avLst/>
              </a:prstGeom>
              <a:blipFill>
                <a:blip r:embed="rId9"/>
                <a:stretch>
                  <a:fillRect l="-661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2A91E5-8411-48C5-8E4B-81C9D325DD56}"/>
                  </a:ext>
                </a:extLst>
              </p:cNvPr>
              <p:cNvSpPr txBox="1"/>
              <p:nvPr/>
            </p:nvSpPr>
            <p:spPr>
              <a:xfrm>
                <a:off x="847995" y="4817396"/>
                <a:ext cx="1066200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Geometric Interpretation: </a:t>
                </a:r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 as the </a:t>
                </a:r>
                <a:r>
                  <a:rPr lang="en-US" b="1" dirty="0"/>
                  <a:t>coordinates of a point</a:t>
                </a:r>
                <a:r>
                  <a:rPr lang="en-US" dirty="0"/>
                  <a:t> in a plane, we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if it lies below the curve</a:t>
                </a:r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. This ensures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values are accepted at a rate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as desired.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2A91E5-8411-48C5-8E4B-81C9D325D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95" y="4817396"/>
                <a:ext cx="10662007" cy="923330"/>
              </a:xfrm>
              <a:prstGeom prst="rect">
                <a:avLst/>
              </a:prstGeom>
              <a:blipFill>
                <a:blip r:embed="rId10"/>
                <a:stretch>
                  <a:fillRect l="-476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4648CD65-7510-8996-4351-1D5AACCDF7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2379" y="3620851"/>
            <a:ext cx="1866900" cy="368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540869-CF19-3118-6F35-6229B7CA78B9}"/>
              </a:ext>
            </a:extLst>
          </p:cNvPr>
          <p:cNvSpPr txBox="1"/>
          <p:nvPr/>
        </p:nvSpPr>
        <p:spPr>
          <a:xfrm>
            <a:off x="847995" y="588280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Advantages of Rejection Sampling: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56EE65-423B-7E73-9256-BEC6D42FDC8F}"/>
                  </a:ext>
                </a:extLst>
              </p:cNvPr>
              <p:cNvSpPr txBox="1"/>
              <p:nvPr/>
            </p:nvSpPr>
            <p:spPr>
              <a:xfrm>
                <a:off x="847995" y="6268195"/>
                <a:ext cx="101745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does not need to be a normalized distribution</a:t>
                </a:r>
                <a:r>
                  <a:rPr lang="en-US" dirty="0"/>
                  <a:t> for the method to work.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56EE65-423B-7E73-9256-BEC6D42FD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95" y="6268195"/>
                <a:ext cx="10174501" cy="369332"/>
              </a:xfrm>
              <a:prstGeom prst="rect">
                <a:avLst/>
              </a:prstGeom>
              <a:blipFill>
                <a:blip r:embed="rId1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F03A5A67-14FD-9E53-98BD-4170F103C1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19999" y="2124629"/>
            <a:ext cx="1350617" cy="5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00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5DEFB58-ED6C-77B0-C5A8-26C1426FD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B03C-9559-1840-33DE-DE391945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Rejection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5A2D-10E4-D3A4-BC14-6C51212F4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31154-AE47-3D47-03B8-65F33A5B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09" y="1237967"/>
            <a:ext cx="8848692" cy="1424313"/>
          </a:xfrm>
          <a:prstGeom prst="rect">
            <a:avLst/>
          </a:prstGeom>
        </p:spPr>
      </p:pic>
      <p:pic>
        <p:nvPicPr>
          <p:cNvPr id="24578" name="Picture 2">
            <a:extLst>
              <a:ext uri="{FF2B5EF4-FFF2-40B4-BE49-F238E27FC236}">
                <a16:creationId xmlns:a16="http://schemas.microsoft.com/office/drawing/2014/main" id="{AB59CF76-4EFA-3936-ABC8-F5DAB9B6A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835" y="2423264"/>
            <a:ext cx="2907168" cy="222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9959B-B3E4-FD3F-7C01-50DB458E5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109" y="2900193"/>
            <a:ext cx="7029410" cy="34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68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Rejection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6288B-B4D2-34EA-1405-EE212FA42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7" y="1909439"/>
            <a:ext cx="6083300" cy="3670300"/>
          </a:xfrm>
          <a:prstGeom prst="rect">
            <a:avLst/>
          </a:prstGeom>
        </p:spPr>
      </p:pic>
      <p:pic>
        <p:nvPicPr>
          <p:cNvPr id="25602" name="Picture 2">
            <a:extLst>
              <a:ext uri="{FF2B5EF4-FFF2-40B4-BE49-F238E27FC236}">
                <a16:creationId xmlns:a16="http://schemas.microsoft.com/office/drawing/2014/main" id="{A027A538-D044-2165-037E-4453BB29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61" y="1909439"/>
            <a:ext cx="4714651" cy="377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81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Pros and Cons of Rejection Sampling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8C9C00-A61C-7E70-7165-2B4E98A1DB46}"/>
                  </a:ext>
                </a:extLst>
              </p:cNvPr>
              <p:cNvSpPr txBox="1"/>
              <p:nvPr/>
            </p:nvSpPr>
            <p:spPr>
              <a:xfrm>
                <a:off x="812521" y="1253948"/>
                <a:ext cx="8589893" cy="1708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  <a:buNone/>
                </a:pPr>
                <a:r>
                  <a:rPr lang="en-US" b="1" dirty="0"/>
                  <a:t>Pros:</a:t>
                </a:r>
                <a:endParaRPr lang="en-US" dirty="0"/>
              </a:p>
              <a:p>
                <a:pPr>
                  <a:spcAft>
                    <a:spcPts val="600"/>
                  </a:spcAft>
                  <a:buNone/>
                </a:pPr>
                <a:r>
                  <a:rPr lang="en-US" dirty="0"/>
                  <a:t>• Does not require the distribution to be normalized.</a:t>
                </a:r>
              </a:p>
              <a:p>
                <a:pPr>
                  <a:spcAft>
                    <a:spcPts val="600"/>
                  </a:spcAft>
                  <a:buNone/>
                </a:pPr>
                <a:r>
                  <a:rPr lang="en-US" dirty="0"/>
                  <a:t>• Works even if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max</a:t>
                </a:r>
                <a:r>
                  <a:rPr lang="en-US" dirty="0"/>
                  <a:t> is </a:t>
                </a:r>
                <a:r>
                  <a:rPr lang="en-US" b="1" dirty="0"/>
                  <a:t>larger than the true maximum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• Applicable to </a:t>
                </a:r>
                <a:r>
                  <a:rPr lang="en-US" b="1" dirty="0"/>
                  <a:t>generic distributions</a:t>
                </a:r>
                <a:r>
                  <a:rPr lang="en-US" dirty="0"/>
                  <a:t> and does not require the evaluation of the cumulative distribution function.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8C9C00-A61C-7E70-7165-2B4E98A1D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21" y="1253948"/>
                <a:ext cx="8589893" cy="1708160"/>
              </a:xfrm>
              <a:prstGeom prst="rect">
                <a:avLst/>
              </a:prstGeom>
              <a:blipFill>
                <a:blip r:embed="rId3"/>
                <a:stretch>
                  <a:fillRect l="-442" t="-1471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0C9B639-AB27-FB61-4676-6DFDFD846FA1}"/>
              </a:ext>
            </a:extLst>
          </p:cNvPr>
          <p:cNvSpPr txBox="1"/>
          <p:nvPr/>
        </p:nvSpPr>
        <p:spPr>
          <a:xfrm>
            <a:off x="812522" y="3040464"/>
            <a:ext cx="92259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b="1" dirty="0"/>
              <a:t>Cons:</a:t>
            </a:r>
            <a:endParaRPr lang="en-US" dirty="0"/>
          </a:p>
          <a:p>
            <a:pPr>
              <a:spcAft>
                <a:spcPts val="600"/>
              </a:spcAft>
              <a:buNone/>
            </a:pPr>
            <a:r>
              <a:rPr lang="en-US" dirty="0"/>
              <a:t>• Can be </a:t>
            </a:r>
            <a:r>
              <a:rPr lang="en-US" b="1" dirty="0"/>
              <a:t>inefficient</a:t>
            </a:r>
            <a:r>
              <a:rPr lang="en-US" dirty="0"/>
              <a:t> if the rejection rate is high (e.g., for highly peaked distributions).</a:t>
            </a:r>
          </a:p>
          <a:p>
            <a:pPr>
              <a:spcAft>
                <a:spcPts val="600"/>
              </a:spcAft>
            </a:pPr>
            <a:r>
              <a:rPr lang="en-US" dirty="0"/>
              <a:t>• Not directly applicable to distributions </a:t>
            </a:r>
            <a:r>
              <a:rPr lang="en-US" b="1" dirty="0"/>
              <a:t>over infinite ranges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FA47CC-019A-9F3D-C4F1-0F7E84F07151}"/>
              </a:ext>
            </a:extLst>
          </p:cNvPr>
          <p:cNvSpPr txBox="1"/>
          <p:nvPr/>
        </p:nvSpPr>
        <p:spPr>
          <a:xfrm>
            <a:off x="812521" y="4283802"/>
            <a:ext cx="9444661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Generalizations of Rejection Sampling</a:t>
            </a:r>
            <a:endParaRPr lang="en-US" dirty="0"/>
          </a:p>
          <a:p>
            <a:pPr>
              <a:spcAft>
                <a:spcPts val="600"/>
              </a:spcAft>
              <a:buNone/>
            </a:pPr>
            <a:r>
              <a:rPr lang="en-US" dirty="0"/>
              <a:t>To address some of its limitations, several generalizations of rejection sampling can be used, including:</a:t>
            </a:r>
          </a:p>
          <a:p>
            <a:pPr>
              <a:spcAft>
                <a:spcPts val="600"/>
              </a:spcAft>
              <a:buNone/>
            </a:pPr>
            <a:r>
              <a:rPr lang="en-US" dirty="0"/>
              <a:t>• </a:t>
            </a:r>
            <a:r>
              <a:rPr lang="en-US" b="1" dirty="0"/>
              <a:t>Adaptive rejection sampling</a:t>
            </a:r>
            <a:r>
              <a:rPr lang="en-US" dirty="0"/>
              <a:t> by considering multiple </a:t>
            </a:r>
            <a:r>
              <a:rPr lang="en-US" b="1" dirty="0"/>
              <a:t>enveloping rectangles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  <a:buNone/>
            </a:pPr>
            <a:r>
              <a:rPr lang="en-US" dirty="0"/>
              <a:t>• </a:t>
            </a:r>
            <a:r>
              <a:rPr lang="en-US" b="1" dirty="0"/>
              <a:t>Variable transformation</a:t>
            </a:r>
            <a:r>
              <a:rPr lang="en-US" dirty="0"/>
              <a:t> to map an </a:t>
            </a:r>
            <a:r>
              <a:rPr lang="en-US" b="1" dirty="0"/>
              <a:t>infinite interval</a:t>
            </a:r>
            <a:r>
              <a:rPr lang="en-US" dirty="0"/>
              <a:t> into a finite one.</a:t>
            </a:r>
          </a:p>
          <a:p>
            <a:pPr>
              <a:spcAft>
                <a:spcPts val="600"/>
              </a:spcAft>
            </a:pPr>
            <a:r>
              <a:rPr lang="en-US" dirty="0"/>
              <a:t>• </a:t>
            </a:r>
            <a:r>
              <a:rPr lang="en-US" b="1" dirty="0"/>
              <a:t>Sampling from a non-uniform enveloping distribution</a:t>
            </a:r>
            <a:r>
              <a:rPr lang="en-US" dirty="0"/>
              <a:t> for better efficiency.</a:t>
            </a:r>
          </a:p>
        </p:txBody>
      </p:sp>
    </p:spTree>
    <p:extLst>
      <p:ext uri="{BB962C8B-B14F-4D97-AF65-F5344CB8AC3E}">
        <p14:creationId xmlns:p14="http://schemas.microsoft.com/office/powerpoint/2010/main" val="1148460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40A28E6-8C87-AF13-1336-FE084C6DB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1C53-E753-912F-ECFC-F6EB2D39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Rejection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76E26-621C-D849-F8A6-D59F0B04F1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FB93C-304A-6D51-0521-324F296EF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40" y="1527979"/>
            <a:ext cx="9418320" cy="457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4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Inverse transform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1E1FB-881D-5B06-3F50-7BA296A6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50" y="1165086"/>
            <a:ext cx="10813100" cy="4955488"/>
          </a:xfrm>
          <a:prstGeom prst="rect">
            <a:avLst/>
          </a:prstGeom>
        </p:spPr>
      </p:pic>
      <p:pic>
        <p:nvPicPr>
          <p:cNvPr id="3" name="Picture 4" descr="Example of inverse transform sampling | Download Scientific Diagram">
            <a:extLst>
              <a:ext uri="{FF2B5EF4-FFF2-40B4-BE49-F238E27FC236}">
                <a16:creationId xmlns:a16="http://schemas.microsoft.com/office/drawing/2014/main" id="{82A85385-1166-625D-77BC-AD4C2A03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018" y="4263888"/>
            <a:ext cx="2689258" cy="17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201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Importance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43DB1-51BD-85AE-7566-4513B8984F92}"/>
              </a:ext>
            </a:extLst>
          </p:cNvPr>
          <p:cNvSpPr txBox="1"/>
          <p:nvPr/>
        </p:nvSpPr>
        <p:spPr>
          <a:xfrm>
            <a:off x="693683" y="12394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Recall the calculation of an integral as statistical average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E1FB47-C871-97C2-5B3E-47BABACDB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107" y="1683216"/>
            <a:ext cx="2474200" cy="618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14752B-5265-2CDF-368A-2E627E2AD6CE}"/>
              </a:ext>
            </a:extLst>
          </p:cNvPr>
          <p:cNvSpPr txBox="1"/>
          <p:nvPr/>
        </p:nvSpPr>
        <p:spPr>
          <a:xfrm>
            <a:off x="5044966" y="1807825"/>
            <a:ext cx="1114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2676C7-F36F-87D8-AA0C-9FF6F472C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721" y="1733367"/>
            <a:ext cx="1623904" cy="638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102192-A0C2-3B90-4ED3-7A62407F3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652" y="1830298"/>
            <a:ext cx="1257300" cy="444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9E1C73-272F-0A97-FE97-581C15E37FA5}"/>
              </a:ext>
            </a:extLst>
          </p:cNvPr>
          <p:cNvSpPr txBox="1"/>
          <p:nvPr/>
        </p:nvSpPr>
        <p:spPr>
          <a:xfrm>
            <a:off x="693683" y="242631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Some issues with the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unimportant regions (e.g. f is highly peaked)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Integrable singularities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E23F1-EFDA-8DB7-A24F-03ADA32524E2}"/>
              </a:ext>
            </a:extLst>
          </p:cNvPr>
          <p:cNvSpPr txBox="1"/>
          <p:nvPr/>
        </p:nvSpPr>
        <p:spPr>
          <a:xfrm>
            <a:off x="8252232" y="4410830"/>
            <a:ext cx="185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Normalization: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7F4191-001B-E8FE-7D7B-F93547CAE20F}"/>
                  </a:ext>
                </a:extLst>
              </p:cNvPr>
              <p:cNvSpPr txBox="1"/>
              <p:nvPr/>
            </p:nvSpPr>
            <p:spPr>
              <a:xfrm>
                <a:off x="693683" y="4043924"/>
                <a:ext cx="7020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a </a:t>
                </a:r>
                <a:r>
                  <a:rPr lang="en-US" i="1" dirty="0"/>
                  <a:t>non-uniform </a:t>
                </a:r>
                <a:r>
                  <a:rPr lang="en-US" dirty="0"/>
                  <a:t>distribution w(x) that resembles f(x).</a:t>
                </a:r>
                <a:endParaRPr lang="en-US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7F4191-001B-E8FE-7D7B-F93547CAE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3" y="4043924"/>
                <a:ext cx="7020910" cy="369332"/>
              </a:xfrm>
              <a:prstGeom prst="rect">
                <a:avLst/>
              </a:prstGeom>
              <a:blipFill>
                <a:blip r:embed="rId6"/>
                <a:stretch>
                  <a:fillRect l="-72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2C24007-B835-2D37-0941-CD9BAD85C7C6}"/>
              </a:ext>
            </a:extLst>
          </p:cNvPr>
          <p:cNvSpPr txBox="1"/>
          <p:nvPr/>
        </p:nvSpPr>
        <p:spPr>
          <a:xfrm>
            <a:off x="693683" y="4477572"/>
            <a:ext cx="7020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integrand is then calculated as</a:t>
            </a:r>
            <a:endParaRPr lang="en-US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A2D88B-FF85-9D69-1658-5AA1EC3650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7401" y="4859100"/>
            <a:ext cx="3057197" cy="5806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005CD4-F861-E7BE-D2AF-8E6BF274EC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6413" y="5618516"/>
            <a:ext cx="2624179" cy="9918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9491845-C7C4-C0DC-70E7-B4AFF7727A27}"/>
              </a:ext>
            </a:extLst>
          </p:cNvPr>
          <p:cNvSpPr txBox="1"/>
          <p:nvPr/>
        </p:nvSpPr>
        <p:spPr>
          <a:xfrm>
            <a:off x="3490310" y="5955267"/>
            <a:ext cx="1077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Error:</a:t>
            </a:r>
            <a:endParaRPr lang="en-US" i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AFDF200-A826-146E-F66A-D8E0B12716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7552" y="4868492"/>
            <a:ext cx="1499500" cy="5712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20D0DA7-673B-BEB0-19BC-AFED34F8E919}"/>
              </a:ext>
            </a:extLst>
          </p:cNvPr>
          <p:cNvSpPr txBox="1"/>
          <p:nvPr/>
        </p:nvSpPr>
        <p:spPr>
          <a:xfrm>
            <a:off x="693683" y="37193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Importance sampling:</a:t>
            </a:r>
          </a:p>
        </p:txBody>
      </p:sp>
    </p:spTree>
    <p:extLst>
      <p:ext uri="{BB962C8B-B14F-4D97-AF65-F5344CB8AC3E}">
        <p14:creationId xmlns:p14="http://schemas.microsoft.com/office/powerpoint/2010/main" val="967048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Importance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C61FE-0CDB-291F-7EE3-C3AEC911577C}"/>
              </a:ext>
            </a:extLst>
          </p:cNvPr>
          <p:cNvSpPr txBox="1"/>
          <p:nvPr/>
        </p:nvSpPr>
        <p:spPr>
          <a:xfrm>
            <a:off x="599089" y="21407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w(x)=1/(b-a) we recover the mean value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F48C0-A0BE-8C21-3C04-713881A23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325" y="1318502"/>
            <a:ext cx="3057197" cy="580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2BA9F2-DD48-2DBC-0D78-DCA5E6CBA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987" y="1072246"/>
            <a:ext cx="2421222" cy="915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FEA66B-07F3-7498-2AB2-3C6177BCF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389" y="2566453"/>
            <a:ext cx="2421222" cy="6167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0E6FB1-40D2-5619-EFC2-5CF7A569FA17}"/>
                  </a:ext>
                </a:extLst>
              </p:cNvPr>
              <p:cNvSpPr txBox="1"/>
              <p:nvPr/>
            </p:nvSpPr>
            <p:spPr>
              <a:xfrm>
                <a:off x="599089" y="3318650"/>
                <a:ext cx="6096000" cy="572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w(x)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f(x) one has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= const = I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0E6FB1-40D2-5619-EFC2-5CF7A569F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89" y="3318650"/>
                <a:ext cx="6096000" cy="572144"/>
              </a:xfrm>
              <a:prstGeom prst="rect">
                <a:avLst/>
              </a:prstGeom>
              <a:blipFill>
                <a:blip r:embed="rId6"/>
                <a:stretch>
                  <a:fillRect l="-624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024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Importance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C20033-1707-229A-15C3-BF7DDF58C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977" y="1617060"/>
            <a:ext cx="6664046" cy="36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09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Importance sampling: Example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559FB-CA29-F488-D789-5F41EF090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1248322"/>
            <a:ext cx="1498600" cy="85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58406-419B-0D40-4AF8-5C6467C4FA6F}"/>
              </a:ext>
            </a:extLst>
          </p:cNvPr>
          <p:cNvSpPr txBox="1"/>
          <p:nvPr/>
        </p:nvSpPr>
        <p:spPr>
          <a:xfrm>
            <a:off x="4586611" y="6282625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Integrable singularity at x=0 </a:t>
            </a: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667F5CD6-68D4-F70B-A33C-F7D54D9A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01" y="2099222"/>
            <a:ext cx="5393996" cy="40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10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Importance sampling: Example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559FB-CA29-F488-D789-5F41EF090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1248322"/>
            <a:ext cx="1498600" cy="85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58406-419B-0D40-4AF8-5C6467C4FA6F}"/>
              </a:ext>
            </a:extLst>
          </p:cNvPr>
          <p:cNvSpPr txBox="1"/>
          <p:nvPr/>
        </p:nvSpPr>
        <p:spPr>
          <a:xfrm>
            <a:off x="582169" y="2291449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Mean value 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51A28-2A9F-BB7F-E759-24BAE7286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03" y="3429000"/>
            <a:ext cx="4659097" cy="2191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939DE7-1A32-1B10-E2CE-67FF8A10390C}"/>
              </a:ext>
            </a:extLst>
          </p:cNvPr>
          <p:cNvSpPr txBox="1"/>
          <p:nvPr/>
        </p:nvSpPr>
        <p:spPr>
          <a:xfrm>
            <a:off x="7093327" y="229144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Importance sampling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98A20-A174-5884-D9C3-B03A734F5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051" y="2822640"/>
            <a:ext cx="1092200" cy="44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1703A7-DF70-17C7-4AEC-C9A4B816C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362" y="2822640"/>
            <a:ext cx="1092200" cy="504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51E851-5715-8EDE-5119-947E2CF89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3351" y="2712242"/>
            <a:ext cx="1270800" cy="670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494EDD-3782-84F0-7268-C9B3AA2CAE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4940" y="2811130"/>
            <a:ext cx="673100" cy="41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9B7B71-02DC-3E83-1299-A1C64CB9F6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1286" y="3429000"/>
            <a:ext cx="2673050" cy="10288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8E708F-2507-A42B-498E-671A87F988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1286" y="4614242"/>
            <a:ext cx="4501012" cy="102880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24514F-5671-F05C-EDA5-40B3818499A8}"/>
              </a:ext>
            </a:extLst>
          </p:cNvPr>
          <p:cNvCxnSpPr/>
          <p:nvPr/>
        </p:nvCxnSpPr>
        <p:spPr>
          <a:xfrm>
            <a:off x="8628751" y="5538952"/>
            <a:ext cx="8549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04E5E-3DC7-A702-8887-B6157738A44E}"/>
              </a:ext>
            </a:extLst>
          </p:cNvPr>
          <p:cNvCxnSpPr/>
          <p:nvPr/>
        </p:nvCxnSpPr>
        <p:spPr>
          <a:xfrm>
            <a:off x="3017151" y="5565228"/>
            <a:ext cx="8549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0E47B1-DEF1-7E28-0E4B-F6E580B9B99B}"/>
              </a:ext>
            </a:extLst>
          </p:cNvPr>
          <p:cNvSpPr txBox="1"/>
          <p:nvPr/>
        </p:nvSpPr>
        <p:spPr>
          <a:xfrm>
            <a:off x="582169" y="5908490"/>
            <a:ext cx="81256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Statistical error is more than x10 smaller than in the mean value method.</a:t>
            </a:r>
          </a:p>
          <a:p>
            <a:r>
              <a:rPr lang="en-US" dirty="0"/>
              <a:t>We would need more than x100 samples in the mean value method to reach the same accuracy as importance sampling in this case.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19EC727-DFCE-CAF8-98FB-0E82DD56A3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83725" y="3301857"/>
            <a:ext cx="1645919" cy="12344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75CB24F-3333-C4C6-19B7-F251BBC2AF52}"/>
              </a:ext>
            </a:extLst>
          </p:cNvPr>
          <p:cNvSpPr txBox="1"/>
          <p:nvPr/>
        </p:nvSpPr>
        <p:spPr>
          <a:xfrm>
            <a:off x="9856881" y="3943401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f(x)/w(x)</a:t>
            </a:r>
          </a:p>
        </p:txBody>
      </p:sp>
    </p:spTree>
    <p:extLst>
      <p:ext uri="{BB962C8B-B14F-4D97-AF65-F5344CB8AC3E}">
        <p14:creationId xmlns:p14="http://schemas.microsoft.com/office/powerpoint/2010/main" val="232029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Inverse transform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7EB3F-1D4E-2166-FA55-C8ED87ED0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69" y="1165086"/>
            <a:ext cx="8160583" cy="25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5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FDBB2-A077-4BE1-E5B1-DE72E3EDC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78A0-DC79-9FDF-C0CF-E22737D8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Inverse transform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B7DC6-2230-7FBB-9513-D772AEE34A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72DDA-30A4-3ACC-250A-A48F7393980E}"/>
              </a:ext>
            </a:extLst>
          </p:cNvPr>
          <p:cNvSpPr txBox="1"/>
          <p:nvPr/>
        </p:nvSpPr>
        <p:spPr>
          <a:xfrm>
            <a:off x="872159" y="11650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algorithm follows these steps: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06A7A-44E5-07C1-0FDC-C8132CEF3B56}"/>
              </a:ext>
            </a:extLst>
          </p:cNvPr>
          <p:cNvSpPr txBox="1"/>
          <p:nvPr/>
        </p:nvSpPr>
        <p:spPr>
          <a:xfrm>
            <a:off x="872159" y="153441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Calculate the cumulative distribution function (CDF)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C84EE0-7E89-609D-C14A-382F9C92B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487" y="1905144"/>
            <a:ext cx="1683026" cy="614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D23086-7CA5-FDAB-1C19-A0D11566AB7F}"/>
              </a:ext>
            </a:extLst>
          </p:cNvPr>
          <p:cNvSpPr txBox="1"/>
          <p:nvPr/>
        </p:nvSpPr>
        <p:spPr>
          <a:xfrm>
            <a:off x="872158" y="2566262"/>
            <a:ext cx="763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Find the inverse function G</a:t>
            </a:r>
            <a:r>
              <a:rPr lang="en-US" baseline="30000" dirty="0"/>
              <a:t>-1</a:t>
            </a:r>
            <a:r>
              <a:rPr lang="en-US" dirty="0"/>
              <a:t>(y) as the solution to the equation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CCC1DB-B818-A25F-A6F7-F5F6A9A6A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494" y="2981760"/>
            <a:ext cx="803689" cy="2818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24A429-D817-D2D2-9364-89EACACE0761}"/>
                  </a:ext>
                </a:extLst>
              </p:cNvPr>
              <p:cNvSpPr txBox="1"/>
              <p:nvPr/>
            </p:nvSpPr>
            <p:spPr>
              <a:xfrm>
                <a:off x="872158" y="3350051"/>
                <a:ext cx="96235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3. Sample uniformly distributed random variables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and compute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using the inverse function: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24A429-D817-D2D2-9364-89EACACE0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58" y="3350051"/>
                <a:ext cx="9623564" cy="646331"/>
              </a:xfrm>
              <a:prstGeom prst="rect">
                <a:avLst/>
              </a:prstGeom>
              <a:blipFill>
                <a:blip r:embed="rId5"/>
                <a:stretch>
                  <a:fillRect l="-527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15C937B-5D86-3B0A-11AD-C7399300699F}"/>
              </a:ext>
            </a:extLst>
          </p:cNvPr>
          <p:cNvSpPr txBox="1"/>
          <p:nvPr/>
        </p:nvSpPr>
        <p:spPr>
          <a:xfrm>
            <a:off x="872158" y="3759694"/>
            <a:ext cx="8391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Challenges: </a:t>
            </a:r>
            <a:r>
              <a:rPr lang="en-US" dirty="0"/>
              <a:t>Sometimes, evaluating G(x) and/or G</a:t>
            </a:r>
            <a:r>
              <a:rPr lang="en-US" baseline="30000" dirty="0"/>
              <a:t>-1</a:t>
            </a:r>
            <a:r>
              <a:rPr lang="en-US" dirty="0"/>
              <a:t>(y) explicitly is difficult. In such cases, numerical integration and/or non-linear equation solvers may be required.</a:t>
            </a:r>
          </a:p>
        </p:txBody>
      </p:sp>
      <p:pic>
        <p:nvPicPr>
          <p:cNvPr id="17" name="Picture 4" descr="Example of inverse transform sampling | Download Scientific Diagram">
            <a:extLst>
              <a:ext uri="{FF2B5EF4-FFF2-40B4-BE49-F238E27FC236}">
                <a16:creationId xmlns:a16="http://schemas.microsoft.com/office/drawing/2014/main" id="{C4C5CFAF-1A55-4C9B-6CD3-F0BCEC59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258" y="4478819"/>
            <a:ext cx="3600159" cy="232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04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7571C-2B8E-E5E0-D0E2-ADE38E054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7113-95E4-6A4D-12AC-4F209B88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Inverse transform sampling: Exponential distribution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FBC26-6968-652B-0F45-758C565558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65407-5643-EAA0-23E2-BF07220FE429}"/>
              </a:ext>
            </a:extLst>
          </p:cNvPr>
          <p:cNvSpPr txBox="1"/>
          <p:nvPr/>
        </p:nvSpPr>
        <p:spPr>
          <a:xfrm>
            <a:off x="633619" y="11650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Example: Exponential Distribution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3A22C-4A81-E59D-4FBA-57764DD9A92F}"/>
              </a:ext>
            </a:extLst>
          </p:cNvPr>
          <p:cNvSpPr txBox="1"/>
          <p:nvPr/>
        </p:nvSpPr>
        <p:spPr>
          <a:xfrm>
            <a:off x="633619" y="1683840"/>
            <a:ext cx="112933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Recall the radioactive decay process. The time of decay is distributed according to the probability density function: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883F76-AD51-C6C0-8A5E-50717479F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635" y="2132250"/>
            <a:ext cx="1179305" cy="5137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7CA89F-8DEF-AAAA-EE8F-F12B20EF1B00}"/>
              </a:ext>
            </a:extLst>
          </p:cNvPr>
          <p:cNvSpPr txBox="1"/>
          <p:nvPr/>
        </p:nvSpPr>
        <p:spPr>
          <a:xfrm>
            <a:off x="633619" y="278127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The cumulative distribution function is given by: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9F2638-2ABD-29C0-9747-12994B382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778" y="3199741"/>
            <a:ext cx="2581622" cy="5773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D56201-EC42-1B34-68B8-D9F371989DAE}"/>
              </a:ext>
            </a:extLst>
          </p:cNvPr>
          <p:cNvSpPr txBox="1"/>
          <p:nvPr/>
        </p:nvSpPr>
        <p:spPr>
          <a:xfrm>
            <a:off x="633619" y="3811127"/>
            <a:ext cx="713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To apply inverse transform sampling, we need to invert F(x) by solving: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5CF89E-FBBD-4FE2-F74E-DDCF680EF0BF}"/>
              </a:ext>
            </a:extLst>
          </p:cNvPr>
          <p:cNvSpPr txBox="1"/>
          <p:nvPr/>
        </p:nvSpPr>
        <p:spPr>
          <a:xfrm>
            <a:off x="633619" y="4907986"/>
            <a:ext cx="3421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Solving for </a:t>
            </a:r>
            <a:r>
              <a:rPr lang="en-US" i="1" dirty="0"/>
              <a:t>t</a:t>
            </a:r>
            <a:r>
              <a:rPr lang="en-US" dirty="0"/>
              <a:t>, we obtain: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F13D1B6-8AAC-1CD4-9F7E-E4882CE5D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1457" y="5375715"/>
            <a:ext cx="1879600" cy="393700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2CA899E-2356-E237-CA64-4A2FB25423CD}"/>
              </a:ext>
            </a:extLst>
          </p:cNvPr>
          <p:cNvSpPr/>
          <p:nvPr/>
        </p:nvSpPr>
        <p:spPr>
          <a:xfrm>
            <a:off x="5190778" y="5277318"/>
            <a:ext cx="2080591" cy="6350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E68D52E-DF4A-4B5D-CBF7-2FFE5FF88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937" y="4441289"/>
            <a:ext cx="12827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5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Inverse transform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7EB3F-1D4E-2166-FA55-C8ED87ED0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69" y="1165086"/>
            <a:ext cx="8160583" cy="2592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BEBDB-59DA-894C-B064-0202DDC97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169" y="3883198"/>
            <a:ext cx="7691868" cy="271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6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radioactive decay time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8FAD3B-1858-4F0E-F573-362AA87F8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07" y="2020649"/>
            <a:ext cx="6083300" cy="3124200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10B561AF-5B01-D76B-7C5E-3A17D8DFA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330" y="1826777"/>
            <a:ext cx="4847129" cy="363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9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EA5BE4-AD9A-BEB5-2B96-067B25021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296" y="1165086"/>
            <a:ext cx="8989652" cy="1435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7453F4-2C56-F9E9-979E-957BA0997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413" y="2886213"/>
            <a:ext cx="3229482" cy="24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764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1407</Words>
  <Application>Microsoft Macintosh PowerPoint</Application>
  <PresentationFormat>Widescreen</PresentationFormat>
  <Paragraphs>175</Paragraphs>
  <Slides>34</Slides>
  <Notes>34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Nonuniformly distributed random numbers</vt:lpstr>
      <vt:lpstr>Inverse transform sampling</vt:lpstr>
      <vt:lpstr>Inverse transform sampling</vt:lpstr>
      <vt:lpstr>Inverse transform sampling</vt:lpstr>
      <vt:lpstr>Inverse transform sampling: Exponential distribution</vt:lpstr>
      <vt:lpstr>Inverse transform sampling</vt:lpstr>
      <vt:lpstr>Sampling radioactive decay time</vt:lpstr>
      <vt:lpstr>Sampling points inside a circle</vt:lpstr>
      <vt:lpstr>Sampling points inside a circle</vt:lpstr>
      <vt:lpstr>Sampling points inside a circle</vt:lpstr>
      <vt:lpstr>Sampling points inside a circle</vt:lpstr>
      <vt:lpstr>Sampling points inside a circle</vt:lpstr>
      <vt:lpstr>Sampling points inside a circle</vt:lpstr>
      <vt:lpstr>Sampling points inside a circle</vt:lpstr>
      <vt:lpstr>Sampling points inside a circle</vt:lpstr>
      <vt:lpstr>Sampling of an Isotropic Direction in 3D</vt:lpstr>
      <vt:lpstr>Sampling of an Isotropic Direction in 3D</vt:lpstr>
      <vt:lpstr>Sampling an isotropic direction</vt:lpstr>
      <vt:lpstr>Sampling an isotropic direction</vt:lpstr>
      <vt:lpstr>Sampling normally distributed variables</vt:lpstr>
      <vt:lpstr>Sampling normally distributed variables</vt:lpstr>
      <vt:lpstr>Sampling normally distributed variables</vt:lpstr>
      <vt:lpstr>Sampling normally distributed variables</vt:lpstr>
      <vt:lpstr>Rejection sampling</vt:lpstr>
      <vt:lpstr>Rejection sampling</vt:lpstr>
      <vt:lpstr>Rejection sampling</vt:lpstr>
      <vt:lpstr>Pros and Cons of Rejection Sampling</vt:lpstr>
      <vt:lpstr>Rejection sampling</vt:lpstr>
      <vt:lpstr>Importance sampling</vt:lpstr>
      <vt:lpstr>Importance sampling</vt:lpstr>
      <vt:lpstr>Importance sampling</vt:lpstr>
      <vt:lpstr>Importance sampling: Example</vt:lpstr>
      <vt:lpstr>Importance sampling: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1232</cp:revision>
  <cp:lastPrinted>2018-05-12T22:28:36Z</cp:lastPrinted>
  <dcterms:created xsi:type="dcterms:W3CDTF">2018-05-07T16:28:28Z</dcterms:created>
  <dcterms:modified xsi:type="dcterms:W3CDTF">2025-05-10T20:14:30Z</dcterms:modified>
</cp:coreProperties>
</file>