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59" r:id="rId2"/>
    <p:sldId id="972" r:id="rId3"/>
    <p:sldId id="994" r:id="rId4"/>
    <p:sldId id="973" r:id="rId5"/>
    <p:sldId id="974" r:id="rId6"/>
    <p:sldId id="975" r:id="rId7"/>
    <p:sldId id="977" r:id="rId8"/>
    <p:sldId id="976" r:id="rId9"/>
    <p:sldId id="978" r:id="rId10"/>
    <p:sldId id="979" r:id="rId11"/>
    <p:sldId id="991" r:id="rId12"/>
    <p:sldId id="980" r:id="rId13"/>
    <p:sldId id="981" r:id="rId14"/>
    <p:sldId id="982" r:id="rId15"/>
    <p:sldId id="992" r:id="rId16"/>
    <p:sldId id="983" r:id="rId17"/>
    <p:sldId id="984" r:id="rId18"/>
    <p:sldId id="985" r:id="rId19"/>
    <p:sldId id="993" r:id="rId20"/>
    <p:sldId id="986" r:id="rId21"/>
    <p:sldId id="987" r:id="rId22"/>
    <p:sldId id="988" r:id="rId23"/>
    <p:sldId id="989" r:id="rId24"/>
    <p:sldId id="990" r:id="rId25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972"/>
            <p14:sldId id="994"/>
            <p14:sldId id="973"/>
            <p14:sldId id="974"/>
            <p14:sldId id="975"/>
            <p14:sldId id="977"/>
            <p14:sldId id="976"/>
            <p14:sldId id="978"/>
            <p14:sldId id="979"/>
            <p14:sldId id="991"/>
            <p14:sldId id="980"/>
            <p14:sldId id="981"/>
            <p14:sldId id="982"/>
            <p14:sldId id="992"/>
            <p14:sldId id="983"/>
            <p14:sldId id="984"/>
            <p14:sldId id="985"/>
            <p14:sldId id="993"/>
            <p14:sldId id="986"/>
            <p14:sldId id="987"/>
            <p14:sldId id="988"/>
            <p14:sldId id="989"/>
            <p14:sldId id="9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84" autoAdjust="0"/>
    <p:restoredTop sz="94650" autoAdjust="0"/>
  </p:normalViewPr>
  <p:slideViewPr>
    <p:cSldViewPr snapToGrid="0">
      <p:cViewPr varScale="1">
        <p:scale>
          <a:sx n="118" d="100"/>
          <a:sy n="118" d="100"/>
        </p:scale>
        <p:origin x="216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10.05.25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1242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9797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8168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49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5680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1465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9414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77516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9976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8394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2511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7226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8225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9758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24432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376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3FACC-455E-3FD6-A8E3-BD2427B1D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63D8A7-BA65-5B57-CA78-82388BF2C4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3A26C7-718E-06E0-8BEF-4E9E5DD9F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D2BAB-B255-D5A6-C64F-1751B40693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3100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4968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6789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6976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815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8634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3144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ovchenko.net/computational-physics/" TargetMode="External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hyperlink" Target="mailto:vvovchenko@uh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4: Linear algebra and matrices</a:t>
            </a:r>
            <a:endParaRPr lang="uk-UA" sz="2200" dirty="0">
              <a:latin typeface="+mj-lt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1402D0-2E7B-F0A2-0E5D-5EFCBFF23E69}"/>
              </a:ext>
            </a:extLst>
          </p:cNvPr>
          <p:cNvSpPr txBox="1"/>
          <p:nvPr/>
        </p:nvSpPr>
        <p:spPr>
          <a:xfrm>
            <a:off x="2150363" y="3108574"/>
            <a:ext cx="915573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Linear systems of equations</a:t>
            </a:r>
            <a:endParaRPr lang="en-US" sz="2200" dirty="0">
              <a:effectLst/>
              <a:latin typeface="+mj-lt"/>
              <a:ea typeface="DejaVu San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Gaussian elimination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LU decomposition</a:t>
            </a: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F7126741-8027-2409-E3CB-9958FF3A2FB7}"/>
              </a:ext>
            </a:extLst>
          </p:cNvPr>
          <p:cNvSpPr txBox="1">
            <a:spLocks/>
          </p:cNvSpPr>
          <p:nvPr/>
        </p:nvSpPr>
        <p:spPr>
          <a:xfrm>
            <a:off x="2205245" y="5554232"/>
            <a:ext cx="7772399" cy="555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LM Sans 10" panose="00000500000000000000" pitchFamily="50" charset="0"/>
              </a:rPr>
              <a:t>Instructor:</a:t>
            </a:r>
            <a:r>
              <a:rPr lang="en-US">
                <a:latin typeface="LM Sans 10" panose="00000500000000000000" pitchFamily="50" charset="0"/>
              </a:rPr>
              <a:t> Volodymyr Vovchenko (</a:t>
            </a:r>
            <a:r>
              <a:rPr lang="en-US">
                <a:latin typeface="LM Sans 10" panose="00000500000000000000" pitchFamily="50" charset="0"/>
                <a:hlinkClick r:id="rId4"/>
              </a:rPr>
              <a:t>vvovchenko@uh.edu</a:t>
            </a:r>
            <a:r>
              <a:rPr lang="en-US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10F9BE-4AC3-A2DF-959E-F4DB20CFF81A}"/>
              </a:ext>
            </a:extLst>
          </p:cNvPr>
          <p:cNvSpPr txBox="1"/>
          <p:nvPr/>
        </p:nvSpPr>
        <p:spPr>
          <a:xfrm>
            <a:off x="852517" y="6110154"/>
            <a:ext cx="8156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Course materials: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  <a:p>
            <a:r>
              <a:rPr lang="en-US" b="1" dirty="0"/>
              <a:t>Online textbook: </a:t>
            </a:r>
            <a:r>
              <a:rPr lang="en-US" dirty="0">
                <a:hlinkClick r:id="rId6"/>
              </a:rPr>
              <a:t>https://vovchenko.net/computational-physics/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elimination: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058B3-ACD7-3F18-71D1-2DB1CD08C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7" y="1561921"/>
            <a:ext cx="6523426" cy="447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9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elimination: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058B3-ACD7-3F18-71D1-2DB1CD08C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7" y="1561921"/>
            <a:ext cx="6523426" cy="4474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F39E5-CDDF-0338-E76B-E6342E10B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492" y="2335324"/>
            <a:ext cx="3811222" cy="29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03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elimination: Zero diagonal elements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E9B406-20B0-9059-272C-886E905D5F73}"/>
              </a:ext>
            </a:extLst>
          </p:cNvPr>
          <p:cNvSpPr/>
          <p:nvPr/>
        </p:nvSpPr>
        <p:spPr>
          <a:xfrm>
            <a:off x="767979" y="1236198"/>
            <a:ext cx="97362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trivial implementation of Gaussian elimination will fail if any of the diagonal elements becomes equal to zero in the process of solving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379478-682D-6E3D-8FB8-3C54AB0B3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917" y="2650394"/>
            <a:ext cx="2437458" cy="9033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AA047F-E11F-886D-C436-5C44DEAAF54B}"/>
              </a:ext>
            </a:extLst>
          </p:cNvPr>
          <p:cNvSpPr/>
          <p:nvPr/>
        </p:nvSpPr>
        <p:spPr>
          <a:xfrm>
            <a:off x="767979" y="2250284"/>
            <a:ext cx="167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For example: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4120C-87E2-05DB-C382-F57EDAF57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315" y="3845049"/>
            <a:ext cx="6199576" cy="18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9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elimination: Pivoting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E9B406-20B0-9059-272C-886E905D5F73}"/>
              </a:ext>
            </a:extLst>
          </p:cNvPr>
          <p:cNvSpPr/>
          <p:nvPr/>
        </p:nvSpPr>
        <p:spPr>
          <a:xfrm>
            <a:off x="670008" y="2967645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This is called </a:t>
            </a:r>
            <a:r>
              <a:rPr lang="en-US" sz="2000" b="1" i="1" dirty="0"/>
              <a:t>pivoting</a:t>
            </a:r>
            <a:r>
              <a:rPr lang="en-US" sz="2000" dirty="0"/>
              <a:t>, which does not change the 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379478-682D-6E3D-8FB8-3C54AB0B3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45" y="1778636"/>
            <a:ext cx="2428403" cy="90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AA047F-E11F-886D-C436-5C44DEAAF54B}"/>
              </a:ext>
            </a:extLst>
          </p:cNvPr>
          <p:cNvSpPr/>
          <p:nvPr/>
        </p:nvSpPr>
        <p:spPr>
          <a:xfrm>
            <a:off x="670008" y="1212897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We can simply exchange rows 1 &amp; 2 and avoid the vanishing diagonal element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14D8C-222C-77AA-C001-6FB2B2706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345" y="1778636"/>
            <a:ext cx="2516667" cy="9000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56743C1-CFB0-1954-96A2-4B092F76478B}"/>
              </a:ext>
            </a:extLst>
          </p:cNvPr>
          <p:cNvSpPr/>
          <p:nvPr/>
        </p:nvSpPr>
        <p:spPr>
          <a:xfrm>
            <a:off x="5209407" y="2102071"/>
            <a:ext cx="549426" cy="253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712B2A-6FD2-DE9D-9A83-CB3AAA3A41BF}"/>
              </a:ext>
            </a:extLst>
          </p:cNvPr>
          <p:cNvSpPr/>
          <p:nvPr/>
        </p:nvSpPr>
        <p:spPr>
          <a:xfrm>
            <a:off x="670008" y="3592882"/>
            <a:ext cx="97362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optimal choice of a pivot is the </a:t>
            </a:r>
            <a:r>
              <a:rPr lang="en-US" sz="2000" b="1" dirty="0"/>
              <a:t>largest element in magnitude </a:t>
            </a:r>
            <a:r>
              <a:rPr lang="en-US" sz="2000" dirty="0"/>
              <a:t>(minimizes the round-off error by avoiding division by small numbers). For numerical stability, pivoting should be performed even when there are no vanishing diagonal elements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BBA5A7-CB63-093B-E5C0-473B41CE4768}"/>
              </a:ext>
            </a:extLst>
          </p:cNvPr>
          <p:cNvSpPr/>
          <p:nvPr/>
        </p:nvSpPr>
        <p:spPr>
          <a:xfrm>
            <a:off x="670008" y="502357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i="1" dirty="0"/>
              <a:t>Partial pivoting: </a:t>
            </a:r>
            <a:r>
              <a:rPr lang="en-US" sz="2000" dirty="0"/>
              <a:t>Exchange rows only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7EF07D-9B71-5A82-16F9-1AFE5A5668CB}"/>
              </a:ext>
            </a:extLst>
          </p:cNvPr>
          <p:cNvSpPr/>
          <p:nvPr/>
        </p:nvSpPr>
        <p:spPr>
          <a:xfrm>
            <a:off x="670007" y="5645103"/>
            <a:ext cx="100093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    </a:t>
            </a:r>
            <a:r>
              <a:rPr lang="en-US" sz="2000" i="1" dirty="0"/>
              <a:t>Full pivoting: </a:t>
            </a:r>
            <a:r>
              <a:rPr lang="en-US" sz="2000" dirty="0"/>
              <a:t>Exchange both rows and columns (changes the ordering of elements in </a:t>
            </a:r>
            <a:r>
              <a:rPr lang="en-US" sz="2000" i="1" dirty="0"/>
              <a:t>x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7719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Partial pivoting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3808B-8204-D3B9-CAFC-24A323819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12" y="1200024"/>
            <a:ext cx="4702705" cy="543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5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Partial pivoting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3808B-8204-D3B9-CAFC-24A323819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12" y="1200024"/>
            <a:ext cx="4702705" cy="5437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0AC52C-EEF3-B3EE-5ECA-00BA1F3CC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881" y="2663800"/>
            <a:ext cx="4104022" cy="218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58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99AB17-A913-20EB-2847-57AAB8C20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149" y="1660818"/>
            <a:ext cx="2797702" cy="11212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E4FC98-B6B4-1867-B737-D3B532F53A1E}"/>
              </a:ext>
            </a:extLst>
          </p:cNvPr>
          <p:cNvSpPr/>
          <p:nvPr/>
        </p:nvSpPr>
        <p:spPr>
          <a:xfrm>
            <a:off x="670008" y="1212897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At the end of Gaussian elimination we have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CD8D3-CB9E-230E-6810-0D3857F74310}"/>
              </a:ext>
            </a:extLst>
          </p:cNvPr>
          <p:cNvSpPr/>
          <p:nvPr/>
        </p:nvSpPr>
        <p:spPr>
          <a:xfrm>
            <a:off x="670008" y="2829887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i.e. our matrix became </a:t>
            </a:r>
            <a:r>
              <a:rPr lang="en-US" sz="2000" b="1" dirty="0"/>
              <a:t>upper triangular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4480E4-C79E-49BA-9B27-6A32DB3B9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367" y="2877105"/>
            <a:ext cx="2895031" cy="31582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8F1D0B-D8B8-89AD-E25A-DDA2235EAE71}"/>
              </a:ext>
            </a:extLst>
          </p:cNvPr>
          <p:cNvSpPr/>
          <p:nvPr/>
        </p:nvSpPr>
        <p:spPr>
          <a:xfrm>
            <a:off x="670008" y="3376044"/>
            <a:ext cx="88472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Discarding the pivoting for a moment, all steps of the Gaussian elimination can be represented by matrix multiplication, i.e.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4D71AD-6CD1-2453-D59D-22EF2CAA3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801" y="4117142"/>
            <a:ext cx="1755837" cy="315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7CB6F8-1D1D-4004-9BC2-676738520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091" y="4921573"/>
            <a:ext cx="2895417" cy="10967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670008" y="4576884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where e.g.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0E109E-A451-D1E6-47F6-A5C8A60BC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3275" y="4976994"/>
            <a:ext cx="2855749" cy="115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14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7CB6F8-1D1D-4004-9BC2-676738520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093" y="1708074"/>
            <a:ext cx="2895417" cy="10967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828628" y="1236525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matrices </a:t>
            </a:r>
            <a:r>
              <a:rPr lang="en-US" sz="2000" b="1" dirty="0"/>
              <a:t>L</a:t>
            </a:r>
            <a:r>
              <a:rPr lang="en-US" sz="2000" baseline="-25000" dirty="0"/>
              <a:t>i</a:t>
            </a:r>
            <a:r>
              <a:rPr lang="en-US" sz="2000" dirty="0"/>
              <a:t> are lower triangular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0E109E-A451-D1E6-47F6-A5C8A60BC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492" y="1744500"/>
            <a:ext cx="2855749" cy="11534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025D3D-660C-E429-18AA-14867B3C14C5}"/>
              </a:ext>
            </a:extLst>
          </p:cNvPr>
          <p:cNvSpPr/>
          <p:nvPr/>
        </p:nvSpPr>
        <p:spPr>
          <a:xfrm>
            <a:off x="817900" y="3028890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Inverses are also lower triangular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75DCF2-E456-7E83-FD29-56CAE308F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161" y="3559988"/>
            <a:ext cx="2137122" cy="10260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0453F1-AEB3-BCA7-FB4C-C74CA29CB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5887" y="3429000"/>
            <a:ext cx="2380080" cy="117400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B2A7325-89A9-63F4-BE3B-481B08258662}"/>
              </a:ext>
            </a:extLst>
          </p:cNvPr>
          <p:cNvSpPr/>
          <p:nvPr/>
        </p:nvSpPr>
        <p:spPr>
          <a:xfrm>
            <a:off x="828628" y="4892694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Therefore,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6714B2A-1F2F-2DE0-232B-7ECDB47DB6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4924" y="5427547"/>
            <a:ext cx="1701154" cy="5740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355BB7-85BD-F469-7481-860AE3DBEB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9996" y="5088995"/>
            <a:ext cx="3486231" cy="12511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484D16-2B60-CB71-A97D-6146297E8797}"/>
              </a:ext>
            </a:extLst>
          </p:cNvPr>
          <p:cNvSpPr txBox="1"/>
          <p:nvPr/>
        </p:nvSpPr>
        <p:spPr>
          <a:xfrm>
            <a:off x="5094805" y="551451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7396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BD8BA-4430-077D-A485-CCEE7118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45" y="2207024"/>
            <a:ext cx="5891476" cy="3363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158FCB-2678-D2C3-1896-FAA55CBFA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41" y="1501058"/>
            <a:ext cx="772014" cy="32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30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BD8BA-4430-077D-A485-CCEE7118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45" y="2207024"/>
            <a:ext cx="5891476" cy="3363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0C85CD-B5A8-A4A3-6094-AC249777E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746" y="1561265"/>
            <a:ext cx="3205927" cy="4397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158FCB-2678-D2C3-1896-FAA55CBFA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241" y="1501058"/>
            <a:ext cx="772014" cy="32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67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Linear system of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E6384C-1128-C1C5-A6DC-89B94D81F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413" y="2136066"/>
            <a:ext cx="8571173" cy="209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66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and systems of linear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4FC98-B6B4-1867-B737-D3B532F53A1E}"/>
              </a:ext>
            </a:extLst>
          </p:cNvPr>
          <p:cNvSpPr/>
          <p:nvPr/>
        </p:nvSpPr>
        <p:spPr>
          <a:xfrm>
            <a:off x="670008" y="1212897"/>
            <a:ext cx="9929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LU decomposition is particularly useful for repeated solution of systems of linear equations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CD8D3-CB9E-230E-6810-0D3857F74310}"/>
              </a:ext>
            </a:extLst>
          </p:cNvPr>
          <p:cNvSpPr/>
          <p:nvPr/>
        </p:nvSpPr>
        <p:spPr>
          <a:xfrm>
            <a:off x="670008" y="2044974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matrix </a:t>
            </a:r>
            <a:r>
              <a:rPr lang="en-US" sz="2000" b="1" dirty="0"/>
              <a:t>A</a:t>
            </a:r>
            <a:r>
              <a:rPr lang="en-US" sz="2000" dirty="0"/>
              <a:t> stays the same but where the vector </a:t>
            </a:r>
            <a:r>
              <a:rPr lang="en-US" sz="2000" b="1" dirty="0"/>
              <a:t>v</a:t>
            </a:r>
            <a:r>
              <a:rPr lang="en-US" sz="2000" dirty="0"/>
              <a:t> can change.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4480E4-C79E-49BA-9B27-6A32DB3B9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592" b="-6927"/>
          <a:stretch/>
        </p:blipFill>
        <p:spPr>
          <a:xfrm>
            <a:off x="5282451" y="1660341"/>
            <a:ext cx="817395" cy="3752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8F1D0B-D8B8-89AD-E25A-DDA2235EAE71}"/>
              </a:ext>
            </a:extLst>
          </p:cNvPr>
          <p:cNvSpPr/>
          <p:nvPr/>
        </p:nvSpPr>
        <p:spPr>
          <a:xfrm>
            <a:off x="670008" y="3376044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Let us define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670008" y="4121098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AF2889-F592-AB36-505C-A2BA4FD2D9CF}"/>
              </a:ext>
            </a:extLst>
          </p:cNvPr>
          <p:cNvSpPr/>
          <p:nvPr/>
        </p:nvSpPr>
        <p:spPr>
          <a:xfrm>
            <a:off x="670008" y="2611805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Indeed the system of equations becomes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DE3BF9-6629-E83B-ECD0-BA62487A8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955" y="2974410"/>
            <a:ext cx="986087" cy="3494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580EBD-9E48-A8A2-FEE5-2A24032D2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816" y="3686416"/>
            <a:ext cx="804368" cy="3656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305949-0C30-113B-3ED3-FE32E58C9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6184" y="4542152"/>
            <a:ext cx="792000" cy="3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96A1994-D3CF-4366-F35B-BC230DB4FA25}"/>
                  </a:ext>
                </a:extLst>
              </p:cNvPr>
              <p:cNvSpPr/>
              <p:nvPr/>
            </p:nvSpPr>
            <p:spPr>
              <a:xfrm>
                <a:off x="700503" y="5058860"/>
                <a:ext cx="992956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  <a:buClr>
                    <a:srgbClr val="0808FF"/>
                  </a:buClr>
                </a:pPr>
                <a:r>
                  <a:rPr lang="en-US" sz="2000" dirty="0"/>
                  <a:t>We can solve the system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in two steps: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96A1994-D3CF-4366-F35B-BC230DB4F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03" y="5058860"/>
                <a:ext cx="9929568" cy="400110"/>
              </a:xfrm>
              <a:prstGeom prst="rect">
                <a:avLst/>
              </a:prstGeom>
              <a:blipFill>
                <a:blip r:embed="rId7"/>
                <a:stretch>
                  <a:fillRect l="-766"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0F8A9BD-C6E8-1106-98B6-91C841039EC1}"/>
                  </a:ext>
                </a:extLst>
              </p:cNvPr>
              <p:cNvSpPr/>
              <p:nvPr/>
            </p:nvSpPr>
            <p:spPr>
              <a:xfrm>
                <a:off x="700503" y="5485498"/>
                <a:ext cx="9929568" cy="1000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spcAft>
                    <a:spcPts val="600"/>
                  </a:spcAft>
                  <a:buClr>
                    <a:srgbClr val="0808FF"/>
                  </a:buClr>
                  <a:buFont typeface="+mj-lt"/>
                  <a:buAutoNum type="arabicPeriod"/>
                </a:pPr>
                <a:r>
                  <a:rPr lang="en-US" dirty="0"/>
                  <a:t>First we solve the equation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using forward substitution, in analogy to </a:t>
                </a:r>
                <a:r>
                  <a:rPr lang="en-US" dirty="0" err="1"/>
                  <a:t>backsubstitution</a:t>
                </a:r>
                <a:r>
                  <a:rPr lang="en-US" dirty="0"/>
                  <a:t> we used before.</a:t>
                </a:r>
              </a:p>
              <a:p>
                <a:pPr marL="457200" indent="-457200" algn="just">
                  <a:spcAft>
                    <a:spcPts val="600"/>
                  </a:spcAft>
                  <a:buClr>
                    <a:srgbClr val="0808FF"/>
                  </a:buClr>
                  <a:buFont typeface="+mj-lt"/>
                  <a:buAutoNum type="arabicPeriod"/>
                </a:pPr>
                <a:r>
                  <a:rPr lang="en-US" dirty="0"/>
                  <a:t>Once we have y, we can solve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𝑼𝒙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using </a:t>
                </a:r>
                <a:r>
                  <a:rPr lang="en-US" dirty="0" err="1"/>
                  <a:t>backsubstitution</a:t>
                </a:r>
                <a:r>
                  <a:rPr lang="en-US" dirty="0"/>
                  <a:t>,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0F8A9BD-C6E8-1106-98B6-91C841039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03" y="5485498"/>
                <a:ext cx="9929568" cy="1000274"/>
              </a:xfrm>
              <a:prstGeom prst="rect">
                <a:avLst/>
              </a:prstGeom>
              <a:blipFill>
                <a:blip r:embed="rId8"/>
                <a:stretch>
                  <a:fillRect l="-894" t="-10127" r="-383"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257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and systems of linear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2FD1BC-FF79-649B-87C3-FBA4763F6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72" y="1656915"/>
            <a:ext cx="4924755" cy="4338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C81AAE-5AAA-97E3-D5C2-7EB8E7B40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372" y="2490859"/>
            <a:ext cx="3470943" cy="25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13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with pivoting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4FC98-B6B4-1867-B737-D3B532F53A1E}"/>
              </a:ext>
            </a:extLst>
          </p:cNvPr>
          <p:cNvSpPr/>
          <p:nvPr/>
        </p:nvSpPr>
        <p:spPr>
          <a:xfrm>
            <a:off x="729032" y="1168362"/>
            <a:ext cx="99295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Not every non-singular matrix allows for LU decomposition because its diagonal elements may end up being zero.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In the general case, we need to allow the possibility to perform partial pivoting by exchanging the rows of our matrix.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If we do that, what we get the LU-decomposition with pivoting, which can be written 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D5112-9F7B-51E8-B82B-C50CF347E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745" y="3829896"/>
            <a:ext cx="1089818" cy="28023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962BDB0-7312-37AB-34F7-2D36394894E3}"/>
              </a:ext>
            </a:extLst>
          </p:cNvPr>
          <p:cNvSpPr/>
          <p:nvPr/>
        </p:nvSpPr>
        <p:spPr>
          <a:xfrm>
            <a:off x="729032" y="4303455"/>
            <a:ext cx="9929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Here </a:t>
            </a:r>
            <a:r>
              <a:rPr lang="en-US" sz="2000" b="1" dirty="0"/>
              <a:t>P</a:t>
            </a:r>
            <a:r>
              <a:rPr lang="en-US" sz="2000" dirty="0"/>
              <a:t> is a row permutation operator.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D73350-B0E4-53B7-CB0B-AE11D9AA2EF8}"/>
              </a:ext>
            </a:extLst>
          </p:cNvPr>
          <p:cNvSpPr/>
          <p:nvPr/>
        </p:nvSpPr>
        <p:spPr>
          <a:xfrm>
            <a:off x="749763" y="4896885"/>
            <a:ext cx="992956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Solving the system of equations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is also straightforward using forward and </a:t>
            </a:r>
            <a:r>
              <a:rPr lang="en-US" sz="2000" dirty="0" err="1"/>
              <a:t>backsubstitution</a:t>
            </a:r>
            <a:r>
              <a:rPr lang="en-US" sz="2000" dirty="0"/>
              <a:t> passes, except that we have to exchange the rows in the vector </a:t>
            </a:r>
            <a:r>
              <a:rPr lang="en-US" sz="2000" b="1" dirty="0"/>
              <a:t>v</a:t>
            </a:r>
            <a:r>
              <a:rPr lang="en-US" sz="2000" dirty="0"/>
              <a:t> to account for the row swaps that we did.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A79328-0D89-AF85-960B-E5DA3BF05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745" y="5447036"/>
            <a:ext cx="904307" cy="2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60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with pivoting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440268-E4FB-C1AC-7A7B-30A73040F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37" y="1289885"/>
            <a:ext cx="4826922" cy="5177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0EED7A-35B2-18D4-7982-990881425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41" y="1234068"/>
            <a:ext cx="5367557" cy="516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14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with pivoting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2FAF4C-4B10-1A8E-D293-59D36B86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99" y="1558551"/>
            <a:ext cx="4510627" cy="4143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BE3042-5A21-18E2-F679-E15DD1DA6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483" y="2223677"/>
            <a:ext cx="4510627" cy="26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7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57471-B558-D18E-3DA8-1DCA04042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45E44E-0CC2-03B3-4CBA-811C58F010D8}"/>
              </a:ext>
            </a:extLst>
          </p:cNvPr>
          <p:cNvSpPr/>
          <p:nvPr/>
        </p:nvSpPr>
        <p:spPr>
          <a:xfrm>
            <a:off x="767980" y="125169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Generic problem: solve a system of linear equations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10663-BB03-49C9-AC29-A20E361F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Linear system of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EBE63-134E-9509-2222-0523B3C959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31D12-5A53-7237-F6D9-C2493E450360}"/>
              </a:ext>
            </a:extLst>
          </p:cNvPr>
          <p:cNvSpPr txBox="1"/>
          <p:nvPr/>
        </p:nvSpPr>
        <p:spPr>
          <a:xfrm>
            <a:off x="767979" y="5481851"/>
            <a:ext cx="9099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unique solution exists if all equations are </a:t>
            </a:r>
            <a:r>
              <a:rPr lang="en-US" sz="2000" i="1" dirty="0"/>
              <a:t>linearly independent and consistent</a:t>
            </a:r>
            <a:endParaRPr lang="en-US" sz="2000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A65E8-F11A-68A5-D918-A5A83A063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852" y="1706561"/>
            <a:ext cx="1624296" cy="16905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E02CED-B4C4-5C79-B789-A93471C601D3}"/>
              </a:ext>
            </a:extLst>
          </p:cNvPr>
          <p:cNvSpPr/>
          <p:nvPr/>
        </p:nvSpPr>
        <p:spPr>
          <a:xfrm>
            <a:off x="767980" y="351557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Matrix form: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BD581-14F0-B994-CD24-0EDC563D4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579" y="3715626"/>
            <a:ext cx="932840" cy="490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FB9811-3B9E-E37E-C4AC-FDD4B7F5B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277" y="4244616"/>
            <a:ext cx="2317443" cy="10163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1E1AC3-0280-01D3-0E97-AACDE7962C40}"/>
                  </a:ext>
                </a:extLst>
              </p:cNvPr>
              <p:cNvSpPr txBox="1"/>
              <p:nvPr/>
            </p:nvSpPr>
            <p:spPr>
              <a:xfrm>
                <a:off x="767980" y="5968566"/>
                <a:ext cx="7620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Equivalent to condition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AAE0BD-E84C-2A2B-255A-56775EDAC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0" y="5968566"/>
                <a:ext cx="7620844" cy="400110"/>
              </a:xfrm>
              <a:prstGeom prst="rect">
                <a:avLst/>
              </a:prstGeom>
              <a:blipFill>
                <a:blip r:embed="rId6"/>
                <a:stretch>
                  <a:fillRect l="-88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06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b="1" dirty="0"/>
              <a:t>Cramer’s rule: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Cramer’s rule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0118-25D7-60A3-F11C-C0E6045D4CE6}"/>
              </a:ext>
            </a:extLst>
          </p:cNvPr>
          <p:cNvSpPr txBox="1"/>
          <p:nvPr/>
        </p:nvSpPr>
        <p:spPr>
          <a:xfrm>
            <a:off x="809342" y="2814312"/>
            <a:ext cx="10573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</a:t>
            </a:r>
            <a:r>
              <a:rPr lang="en-US" sz="2000" i="1" dirty="0"/>
              <a:t>A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is the matrix formed by replacing the </a:t>
            </a:r>
            <a:r>
              <a:rPr lang="en-US" sz="2000" b="0" i="1" dirty="0" err="1">
                <a:solidFill>
                  <a:srgbClr val="202122"/>
                </a:solidFill>
                <a:effectLst/>
              </a:rPr>
              <a:t>i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-th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column of </a:t>
            </a:r>
            <a:r>
              <a:rPr lang="en-US" sz="2000" b="0" i="1" dirty="0">
                <a:solidFill>
                  <a:srgbClr val="202122"/>
                </a:solidFill>
                <a:effectLst/>
              </a:rPr>
              <a:t>A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 by the column vector </a:t>
            </a:r>
            <a:r>
              <a:rPr lang="en-US" sz="2000" b="1" i="0" dirty="0">
                <a:solidFill>
                  <a:srgbClr val="202122"/>
                </a:solidFill>
                <a:effectLst/>
              </a:rPr>
              <a:t>b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.</a:t>
            </a:r>
            <a:endParaRPr lang="en-US" sz="2000" b="1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70656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Solution to         reads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AE0BD-E84C-2A2B-255A-56775EDAC7A4}"/>
              </a:ext>
            </a:extLst>
          </p:cNvPr>
          <p:cNvSpPr txBox="1"/>
          <p:nvPr/>
        </p:nvSpPr>
        <p:spPr>
          <a:xfrm>
            <a:off x="767979" y="3416078"/>
            <a:ext cx="762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example</a:t>
            </a:r>
            <a:endParaRPr lang="en-US" sz="20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7F42B4-C768-7449-77DE-897A2FD2A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295" y="1805379"/>
            <a:ext cx="692240" cy="234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3946A0-E1CC-FD30-7AC3-50F3C29E6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439" y="2040246"/>
            <a:ext cx="2744459" cy="689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A7C2ED-2BBB-5460-5544-D89EB4D02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432" y="3419491"/>
            <a:ext cx="2448742" cy="800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B773B7-BB1D-49D1-4276-109F3D7D09A2}"/>
              </a:ext>
            </a:extLst>
          </p:cNvPr>
          <p:cNvSpPr txBox="1"/>
          <p:nvPr/>
        </p:nvSpPr>
        <p:spPr>
          <a:xfrm>
            <a:off x="767979" y="4220041"/>
            <a:ext cx="762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solved as</a:t>
            </a:r>
            <a:endParaRPr lang="en-US" sz="2000" b="1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9DC498-D73B-5915-6038-9A7593062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1252" y="4711383"/>
            <a:ext cx="4177102" cy="13236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5BC87C-2478-2309-13F5-A14DD87161CF}"/>
              </a:ext>
            </a:extLst>
          </p:cNvPr>
          <p:cNvSpPr txBox="1"/>
          <p:nvPr/>
        </p:nvSpPr>
        <p:spPr>
          <a:xfrm>
            <a:off x="767979" y="6126243"/>
            <a:ext cx="762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Cramer’s rule has theoretical importance but little practical use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840720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0118-25D7-60A3-F11C-C0E6045D4CE6}"/>
              </a:ext>
            </a:extLst>
          </p:cNvPr>
          <p:cNvSpPr txBox="1"/>
          <p:nvPr/>
        </p:nvSpPr>
        <p:spPr>
          <a:xfrm>
            <a:off x="767979" y="1825131"/>
            <a:ext cx="10573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is based on iterative transformation of the system of linear equations which preserve the solution (the solution stays the same)</a:t>
            </a:r>
            <a:endParaRPr lang="en-US" sz="2000" b="1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b="1" dirty="0"/>
              <a:t>Gaussian elimination </a:t>
            </a:r>
            <a:r>
              <a:rPr lang="en-US" sz="2000" dirty="0"/>
              <a:t>is the base procedure for solving systems of linear equations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BC87C-2478-2309-13F5-A14DD87161CF}"/>
              </a:ext>
            </a:extLst>
          </p:cNvPr>
          <p:cNvSpPr txBox="1"/>
          <p:nvPr/>
        </p:nvSpPr>
        <p:spPr>
          <a:xfrm>
            <a:off x="767979" y="4907043"/>
            <a:ext cx="91103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The following two operations preserve the solution: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One can multiply any row by a non-zero number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One can subtract from a given row any other row (with any non-zero factor)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283AF-3E07-2DDB-757D-E2BC86581A06}"/>
              </a:ext>
            </a:extLst>
          </p:cNvPr>
          <p:cNvSpPr txBox="1"/>
          <p:nvPr/>
        </p:nvSpPr>
        <p:spPr>
          <a:xfrm>
            <a:off x="767979" y="2665438"/>
            <a:ext cx="10573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goal is to eliminate all entries in matrix </a:t>
            </a:r>
            <a:r>
              <a:rPr lang="en-US" sz="2000" b="1" i="1" dirty="0"/>
              <a:t>A</a:t>
            </a:r>
            <a:r>
              <a:rPr lang="en-US" sz="2000" dirty="0"/>
              <a:t> below the main diagonal</a:t>
            </a:r>
            <a:endParaRPr lang="en-US" sz="2000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076E5-52E6-588D-564F-1FE6D1129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527" y="3324905"/>
            <a:ext cx="3025263" cy="10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66BA96-3799-8863-642F-ABAC035ED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239" y="3324905"/>
            <a:ext cx="3061065" cy="1080000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A13EED1F-EED8-2A5A-2A8B-9F932B66F152}"/>
              </a:ext>
            </a:extLst>
          </p:cNvPr>
          <p:cNvSpPr/>
          <p:nvPr/>
        </p:nvSpPr>
        <p:spPr>
          <a:xfrm>
            <a:off x="5634019" y="3687586"/>
            <a:ext cx="721290" cy="344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dirty="0"/>
              <a:t>Starting from the first row, divide the row by its diagonal element a</a:t>
            </a:r>
            <a:r>
              <a:rPr lang="en-US" sz="2000" baseline="-25000" dirty="0"/>
              <a:t>11</a:t>
            </a:r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dirty="0"/>
              <a:t>Make all entries in column 1 below the main diagonal equal to zero by subtracting the first equation from row </a:t>
            </a:r>
            <a:r>
              <a:rPr lang="en-US" sz="2000" i="1" dirty="0"/>
              <a:t>j </a:t>
            </a:r>
            <a:r>
              <a:rPr lang="en-US" sz="2000" dirty="0"/>
              <a:t>with a factor a</a:t>
            </a:r>
            <a:r>
              <a:rPr lang="en-US" sz="2000" baseline="-25000" dirty="0"/>
              <a:t>j1</a:t>
            </a:r>
            <a:r>
              <a:rPr lang="en-US" sz="2000" dirty="0"/>
              <a:t>. We get</a:t>
            </a:r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dirty="0"/>
              <a:t>Repeat steps 1-2 for the 2</a:t>
            </a:r>
            <a:r>
              <a:rPr lang="en-US" sz="2000" baseline="30000" dirty="0"/>
              <a:t>nd</a:t>
            </a:r>
            <a:r>
              <a:rPr lang="en-US" sz="2000" dirty="0"/>
              <a:t> row and column, and then for all others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77B652-5CA7-BEB8-39D5-11D4B67F3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242" y="1888822"/>
            <a:ext cx="2409181" cy="82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1FF468-03BD-AD43-7EED-5D23EC42D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129" y="1888822"/>
            <a:ext cx="3347341" cy="8280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562C852-67B6-BAD4-5DA3-1B900881B50C}"/>
              </a:ext>
            </a:extLst>
          </p:cNvPr>
          <p:cNvSpPr/>
          <p:nvPr/>
        </p:nvSpPr>
        <p:spPr>
          <a:xfrm>
            <a:off x="5637559" y="2171622"/>
            <a:ext cx="549426" cy="253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E1F7E-EE46-824C-3EDE-7F1B21016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643" y="3638598"/>
            <a:ext cx="4815825" cy="82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878FCA-79F6-055E-16C1-915BE0A89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1548" y="3605721"/>
            <a:ext cx="2013938" cy="82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75407B-A5DE-7D29-E009-0D988F89FB51}"/>
              </a:ext>
            </a:extLst>
          </p:cNvPr>
          <p:cNvSpPr txBox="1"/>
          <p:nvPr/>
        </p:nvSpPr>
        <p:spPr>
          <a:xfrm>
            <a:off x="6878247" y="3867932"/>
            <a:ext cx="40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D31BB3-4BD2-0FA0-CE63-31751B389D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4584" y="5322620"/>
            <a:ext cx="2239590" cy="82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543391-4607-6B54-D841-BE87822A9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0355" y="5322620"/>
            <a:ext cx="1987200" cy="82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3ADA87-68C4-6030-243C-E64AAC0B76C6}"/>
              </a:ext>
            </a:extLst>
          </p:cNvPr>
          <p:cNvSpPr txBox="1"/>
          <p:nvPr/>
        </p:nvSpPr>
        <p:spPr>
          <a:xfrm>
            <a:off x="6095424" y="5489808"/>
            <a:ext cx="14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result:</a:t>
            </a:r>
          </a:p>
        </p:txBody>
      </p:sp>
    </p:spTree>
    <p:extLst>
      <p:ext uri="{BB962C8B-B14F-4D97-AF65-F5344CB8AC3E}">
        <p14:creationId xmlns:p14="http://schemas.microsoft.com/office/powerpoint/2010/main" val="16939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Example: Work out Gaussian elimination for system of equations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AE708-C776-69CC-F7AB-2DF2BC76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867" y="1889144"/>
            <a:ext cx="3256179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1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Example: Work out Gaussian elimination for system of equations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AE708-C776-69CC-F7AB-2DF2BC76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867" y="1889144"/>
            <a:ext cx="3256179" cy="126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1C23DF-3E81-3A15-EE30-C15E79F333F6}"/>
              </a:ext>
            </a:extLst>
          </p:cNvPr>
          <p:cNvSpPr/>
          <p:nvPr/>
        </p:nvSpPr>
        <p:spPr>
          <a:xfrm>
            <a:off x="767979" y="3681335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result should be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2B3EED-A162-7F29-7488-D211B22DB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640" y="4185626"/>
            <a:ext cx="3364719" cy="12461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7A08D0-4E80-13C3-787C-C7C60C86881C}"/>
              </a:ext>
            </a:extLst>
          </p:cNvPr>
          <p:cNvSpPr txBox="1"/>
          <p:nvPr/>
        </p:nvSpPr>
        <p:spPr>
          <a:xfrm>
            <a:off x="8279027" y="469556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399115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M Sans 10" panose="00000500000000000000" pitchFamily="50" charset="0"/>
              </a:rPr>
              <a:t>Backsubstitution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After the Gaussian elimination we have the following system of equations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1C23DF-3E81-3A15-EE30-C15E79F333F6}"/>
              </a:ext>
            </a:extLst>
          </p:cNvPr>
          <p:cNvSpPr/>
          <p:nvPr/>
        </p:nvSpPr>
        <p:spPr>
          <a:xfrm>
            <a:off x="5749413" y="2229830"/>
            <a:ext cx="4750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550A0E-F4B1-1C26-C41B-1E79AE2C7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486" y="1884557"/>
            <a:ext cx="2900010" cy="10906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C897AC-FB4A-9AAB-2D2C-977EF5E21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880" y="1929009"/>
            <a:ext cx="2686701" cy="10462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1B4419-7A3A-2767-96F5-E7993E7BA583}"/>
              </a:ext>
            </a:extLst>
          </p:cNvPr>
          <p:cNvSpPr/>
          <p:nvPr/>
        </p:nvSpPr>
        <p:spPr>
          <a:xfrm>
            <a:off x="767979" y="33006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solution now proceeds through </a:t>
            </a:r>
            <a:r>
              <a:rPr lang="en-US" sz="2000" i="1" dirty="0" err="1"/>
              <a:t>backsubstitution</a:t>
            </a:r>
            <a:r>
              <a:rPr lang="en-US" sz="2000" dirty="0"/>
              <a:t>, i.e. we go from x</a:t>
            </a:r>
            <a:r>
              <a:rPr lang="en-US" sz="2000" baseline="-25000" dirty="0"/>
              <a:t>4</a:t>
            </a:r>
            <a:r>
              <a:rPr lang="en-US" sz="2000" dirty="0"/>
              <a:t> to x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B21D62-6790-0D1A-89CC-1C32D7078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589" y="4026189"/>
            <a:ext cx="3114821" cy="169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399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782</Words>
  <Application>Microsoft Macintosh PowerPoint</Application>
  <PresentationFormat>Widescreen</PresentationFormat>
  <Paragraphs>122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Linear system of equations</vt:lpstr>
      <vt:lpstr>Linear system of equations</vt:lpstr>
      <vt:lpstr>Cramer’s rule</vt:lpstr>
      <vt:lpstr>Gaussian elimination</vt:lpstr>
      <vt:lpstr>Gaussian elimination</vt:lpstr>
      <vt:lpstr>Gaussian elimination</vt:lpstr>
      <vt:lpstr>Gaussian elimination</vt:lpstr>
      <vt:lpstr>Backsubstitution</vt:lpstr>
      <vt:lpstr>Gaussian elimination: Implementation</vt:lpstr>
      <vt:lpstr>Gaussian elimination: Implementation</vt:lpstr>
      <vt:lpstr>Gaussian elimination: Zero diagonal elements</vt:lpstr>
      <vt:lpstr>Gaussian elimination: Pivoting</vt:lpstr>
      <vt:lpstr>Partial pivoting implementation</vt:lpstr>
      <vt:lpstr>Partial pivoting implementation</vt:lpstr>
      <vt:lpstr>LU decomposition</vt:lpstr>
      <vt:lpstr>LU decomposition</vt:lpstr>
      <vt:lpstr>LU decomposition</vt:lpstr>
      <vt:lpstr>LU decomposition</vt:lpstr>
      <vt:lpstr>LU decomposition and systems of linear equations</vt:lpstr>
      <vt:lpstr>LU decomposition and systems of linear equations</vt:lpstr>
      <vt:lpstr>LU decomposition with pivoting</vt:lpstr>
      <vt:lpstr>LU decomposition with pivoting</vt:lpstr>
      <vt:lpstr>LU decomposition with pivoting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 Volodymyr</cp:lastModifiedBy>
  <cp:revision>1223</cp:revision>
  <cp:lastPrinted>2018-05-12T22:28:36Z</cp:lastPrinted>
  <dcterms:created xsi:type="dcterms:W3CDTF">2018-05-07T16:28:28Z</dcterms:created>
  <dcterms:modified xsi:type="dcterms:W3CDTF">2025-05-10T20:09:11Z</dcterms:modified>
</cp:coreProperties>
</file>