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7" r:id="rId15"/>
    <p:sldId id="1005" r:id="rId16"/>
    <p:sldId id="1006" r:id="rId17"/>
    <p:sldId id="1008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7"/>
            <p14:sldId id="1005"/>
            <p14:sldId id="1006"/>
            <p14:sldId id="10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984" autoAdjust="0"/>
  </p:normalViewPr>
  <p:slideViewPr>
    <p:cSldViewPr snapToGrid="0">
      <p:cViewPr varScale="1">
        <p:scale>
          <a:sx n="122" d="100"/>
          <a:sy n="122" d="100"/>
        </p:scale>
        <p:origin x="216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928C-E891-77BE-714A-D77D877A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E464B-88A7-EE36-2F1A-E35BB8731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2B6E4-1120-8C3B-9917-7A4B67E5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ED9A-27B0-5EF4-9D9D-C69695A9C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78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15D0-C883-CA77-4D5F-F5A2C481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A19A4-1D60-7857-C601-09D8F0B4A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0410D-06C5-AA42-0E03-808C1639C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E1D6-4947-B3FE-B3BB-A0EA2663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5: Linear algebra and matrices: Part II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8288048E-D454-78C0-7C4E-52F9665249B2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2C59D-AD59-B355-04F4-5CD84202D899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There are many algorithms for constructing the QR decomposition: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simple Gram-</a:t>
            </a:r>
            <a:r>
              <a:rPr lang="en-US" sz="2000" dirty="0" err="1"/>
              <a:t>Schimdt</a:t>
            </a:r>
            <a:r>
              <a:rPr lang="en-US" sz="2000" dirty="0"/>
              <a:t> process (numerically unstable)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more involved methods using Householder transformation 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Givens rotations.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F408-B37F-B534-9A17-72A53ED3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75" y="1268663"/>
            <a:ext cx="1842296" cy="1830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50E1-4B60-45AF-BD07-96B7FB113EAB}"/>
              </a:ext>
            </a:extLst>
          </p:cNvPr>
          <p:cNvSpPr txBox="1"/>
          <p:nvPr/>
        </p:nvSpPr>
        <p:spPr>
          <a:xfrm>
            <a:off x="8920908" y="4348266"/>
            <a:ext cx="221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numpy.linalg.qr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828628" y="3452278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76691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approach is impractical: numerically unstable to solve high-degree polynomial roots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blipFill>
                <a:blip r:embed="rId5"/>
                <a:stretch>
                  <a:fillRect l="-610" t="-1322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F4A6D-DD63-7210-0FDD-ECB2972F4A77}"/>
              </a:ext>
            </a:extLst>
          </p:cNvPr>
          <p:cNvSpPr txBox="1"/>
          <p:nvPr/>
        </p:nvSpPr>
        <p:spPr>
          <a:xfrm>
            <a:off x="9531260" y="128667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/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41E782-756B-BBD8-AFC0-72BE60E311F6}"/>
              </a:ext>
            </a:extLst>
          </p:cNvPr>
          <p:cNvSpPr txBox="1"/>
          <p:nvPr/>
        </p:nvSpPr>
        <p:spPr>
          <a:xfrm>
            <a:off x="9169869" y="2262742"/>
            <a:ext cx="2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levels in quantum mechanics</a:t>
            </a:r>
          </a:p>
          <a:p>
            <a:r>
              <a:rPr lang="en-US" dirty="0"/>
              <a:t>using matrix form</a:t>
            </a:r>
          </a:p>
        </p:txBody>
      </p:sp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the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blipFill>
                <a:blip r:embed="rId3"/>
                <a:stretch>
                  <a:fillRect l="-660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639591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FC32-8092-76CB-EB54-212B6E36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D3B-F152-E133-3F8D-860467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F711-F6B4-C193-606C-E1CA14E74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B78EA-FCE5-83F1-72ED-1F549207FDA4}"/>
              </a:ext>
            </a:extLst>
          </p:cNvPr>
          <p:cNvSpPr txBox="1"/>
          <p:nvPr/>
        </p:nvSpPr>
        <p:spPr>
          <a:xfrm>
            <a:off x="668356" y="1278954"/>
            <a:ext cx="11153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QR algorithm is a method of finding eigenvalues and/or eigenvectors based on an iterative procedure.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/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One starts with matrix 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A  </a:t>
                </a:r>
                <a:r>
                  <a:rPr lang="en-US" sz="2000" dirty="0"/>
                  <a:t>and calculates its QR decomposition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Q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R</a:t>
                </a:r>
                <a:r>
                  <a:rPr lang="en-US" sz="2000" b="1" baseline="-25000" dirty="0"/>
                  <a:t>1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next matrix is computed as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 = R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.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a similarity transform. Multiplying both sides by  </a:t>
                </a:r>
                <a:r>
                  <a:rPr lang="en-US" b="1" dirty="0"/>
                  <a:t>I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and taking into account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R</a:t>
                </a:r>
                <a:r>
                  <a:rPr lang="en-US" b="1" baseline="-25000" dirty="0"/>
                  <a:t>1</a:t>
                </a:r>
                <a:r>
                  <a:rPr lang="en-US" dirty="0"/>
                  <a:t>, one gets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process is repeated as follows,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Matrix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n</a:t>
                </a:r>
                <a:r>
                  <a:rPr lang="en-US" sz="2000" dirty="0"/>
                  <a:t> converges to </a:t>
                </a:r>
                <a:r>
                  <a:rPr lang="en-US" sz="2000" b="1" dirty="0"/>
                  <a:t>diagonal form </a:t>
                </a:r>
                <a:r>
                  <a:rPr lang="en-US" sz="2000" dirty="0"/>
                  <a:t>in the limit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 (for real symmetric </a:t>
                </a:r>
                <a:r>
                  <a:rPr lang="en-US" sz="2000" b="1" dirty="0"/>
                  <a:t>A</a:t>
                </a:r>
                <a:r>
                  <a:rPr lang="en-US" sz="2000" dirty="0"/>
                  <a:t>):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blipFill>
                <a:blip r:embed="rId3"/>
                <a:stretch>
                  <a:fillRect l="-867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DED0C7-EC83-D56A-BA17-B834C1F07B21}"/>
              </a:ext>
            </a:extLst>
          </p:cNvPr>
          <p:cNvSpPr txBox="1"/>
          <p:nvPr/>
        </p:nvSpPr>
        <p:spPr>
          <a:xfrm>
            <a:off x="4678955" y="3750409"/>
            <a:ext cx="330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n+1</a:t>
            </a:r>
            <a:r>
              <a:rPr lang="en-US" b="1" dirty="0"/>
              <a:t> = </a:t>
            </a:r>
            <a:r>
              <a:rPr lang="en-US" b="1" dirty="0" err="1"/>
              <a:t>R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dirty="0"/>
              <a:t> = 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baseline="30000" dirty="0" err="1"/>
              <a:t>T</a:t>
            </a:r>
            <a:r>
              <a:rPr lang="en-US" b="1" dirty="0" err="1"/>
              <a:t>A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/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𝑸𝑻𝑨𝑸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where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where </a:t>
                </a:r>
                <a:r>
                  <a:rPr lang="en-US" b="1" i="1" dirty="0"/>
                  <a:t>Q</a:t>
                </a:r>
                <a:r>
                  <a:rPr lang="en-US" dirty="0"/>
                  <a:t> is an orthogonal matrix.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blipFill>
                <a:blip r:embed="rId4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/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</a:t>
                </a:r>
                <a:r>
                  <a:rPr lang="en-US" b="1" i="1" dirty="0"/>
                  <a:t>Q</a:t>
                </a:r>
                <a:r>
                  <a:rPr lang="en-US" dirty="0"/>
                  <a:t> from the right: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blipFill>
                <a:blip r:embed="rId5"/>
                <a:stretch>
                  <a:fillRect l="-11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/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Compare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122EA6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blipFill>
                <a:blip r:embed="rId6"/>
                <a:stretch>
                  <a:fillRect l="-20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/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/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122EA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299A8314-40F9-0BC1-6CD8-597A0DEDA7E3}"/>
              </a:ext>
            </a:extLst>
          </p:cNvPr>
          <p:cNvSpPr/>
          <p:nvPr/>
        </p:nvSpPr>
        <p:spPr>
          <a:xfrm>
            <a:off x="3323274" y="5725667"/>
            <a:ext cx="655455" cy="34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438C2-C563-8545-9EAC-6424638BF188}"/>
              </a:ext>
            </a:extLst>
          </p:cNvPr>
          <p:cNvSpPr txBox="1"/>
          <p:nvPr/>
        </p:nvSpPr>
        <p:spPr>
          <a:xfrm>
            <a:off x="4228008" y="59814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eigenvector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EEBAD-C311-2CF4-93FF-FABA37078BF9}"/>
              </a:ext>
            </a:extLst>
          </p:cNvPr>
          <p:cNvSpPr txBox="1"/>
          <p:nvPr/>
        </p:nvSpPr>
        <p:spPr>
          <a:xfrm>
            <a:off x="6912490" y="598144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22EA6"/>
                </a:solidFill>
              </a:rPr>
              <a:t>eigenvalue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/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the algorithm stops once non-diagonal elements of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</a:t>
                </a:r>
                <a:r>
                  <a:rPr lang="en-US" dirty="0"/>
                  <a:t> are below a certain threshold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blipFill>
                <a:blip r:embed="rId9"/>
                <a:stretch>
                  <a:fillRect l="-47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1D815-8B93-1645-BB35-CA6A83760F3F}"/>
              </a:ext>
            </a:extLst>
          </p:cNvPr>
          <p:cNvSpPr txBox="1"/>
          <p:nvPr/>
        </p:nvSpPr>
        <p:spPr>
          <a:xfrm>
            <a:off x="6632153" y="491204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F895-7262-01E2-E53C-874CC9B0B23A}"/>
              </a:ext>
            </a:extLst>
          </p:cNvPr>
          <p:cNvSpPr txBox="1"/>
          <p:nvPr/>
        </p:nvSpPr>
        <p:spPr>
          <a:xfrm>
            <a:off x="7286848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8022A-CBD6-3F83-F4F3-C7209DC458A1}"/>
              </a:ext>
            </a:extLst>
          </p:cNvPr>
          <p:cNvSpPr txBox="1"/>
          <p:nvPr/>
        </p:nvSpPr>
        <p:spPr>
          <a:xfrm>
            <a:off x="8087495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5E41-F9F4-49CC-AD15-7626704676F7}"/>
              </a:ext>
            </a:extLst>
          </p:cNvPr>
          <p:cNvSpPr txBox="1"/>
          <p:nvPr/>
        </p:nvSpPr>
        <p:spPr>
          <a:xfrm>
            <a:off x="8867383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9CAE6-57BD-8545-3A97-0664C74A6FB3}"/>
              </a:ext>
            </a:extLst>
          </p:cNvPr>
          <p:cNvSpPr txBox="1"/>
          <p:nvPr/>
        </p:nvSpPr>
        <p:spPr>
          <a:xfrm>
            <a:off x="9649250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769090-3329-C078-18A3-62701852A2CA}"/>
              </a:ext>
            </a:extLst>
          </p:cNvPr>
          <p:cNvCxnSpPr>
            <a:cxnSpLocks/>
          </p:cNvCxnSpPr>
          <p:nvPr/>
        </p:nvCxnSpPr>
        <p:spPr>
          <a:xfrm>
            <a:off x="6348860" y="4291223"/>
            <a:ext cx="57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6A8AF-09C1-A4BC-2625-496EE4210D0C}"/>
              </a:ext>
            </a:extLst>
          </p:cNvPr>
          <p:cNvCxnSpPr>
            <a:cxnSpLocks/>
          </p:cNvCxnSpPr>
          <p:nvPr/>
        </p:nvCxnSpPr>
        <p:spPr>
          <a:xfrm>
            <a:off x="6986249" y="4421590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A45708-3C46-DB78-C536-0A022DE1DC0D}"/>
              </a:ext>
            </a:extLst>
          </p:cNvPr>
          <p:cNvCxnSpPr>
            <a:cxnSpLocks/>
          </p:cNvCxnSpPr>
          <p:nvPr/>
        </p:nvCxnSpPr>
        <p:spPr>
          <a:xfrm>
            <a:off x="8039975" y="45629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A746F-F959-2BCB-D009-13B3775C7D8E}"/>
              </a:ext>
            </a:extLst>
          </p:cNvPr>
          <p:cNvCxnSpPr>
            <a:cxnSpLocks/>
          </p:cNvCxnSpPr>
          <p:nvPr/>
        </p:nvCxnSpPr>
        <p:spPr>
          <a:xfrm>
            <a:off x="9150649" y="47153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74F84-C935-1699-F3C2-D258FF24932B}"/>
              </a:ext>
            </a:extLst>
          </p:cNvPr>
          <p:cNvCxnSpPr>
            <a:cxnSpLocks/>
          </p:cNvCxnSpPr>
          <p:nvPr/>
        </p:nvCxnSpPr>
        <p:spPr>
          <a:xfrm>
            <a:off x="10085247" y="485966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2CD3-F217-F8D2-CB75-89170F0C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767-90B6-B7A3-4B2C-B9E13535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algebra: Summary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F28A-E16C-8EB2-8A5F-58165A9F4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B19E-4BC9-1376-7FA5-4EB94B2C017C}"/>
              </a:ext>
            </a:extLst>
          </p:cNvPr>
          <p:cNvSpPr txBox="1"/>
          <p:nvPr/>
        </p:nvSpPr>
        <p:spPr>
          <a:xfrm>
            <a:off x="668356" y="1653528"/>
            <a:ext cx="10381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System of N linear equations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LU-decomposition [O(N</a:t>
            </a:r>
            <a:r>
              <a:rPr lang="en-US" sz="2000" baseline="30000" dirty="0"/>
              <a:t>3</a:t>
            </a:r>
            <a:r>
              <a:rPr lang="en-US" sz="2000" dirty="0"/>
              <a:t>)] + forward/back-substitution [O(N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)]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need to repeat LU-decomposition when </a:t>
            </a:r>
            <a:r>
              <a:rPr lang="en-US" sz="2000" b="1" dirty="0"/>
              <a:t>v</a:t>
            </a:r>
            <a:r>
              <a:rPr lang="en-US" sz="2000" dirty="0"/>
              <a:t> (but not </a:t>
            </a:r>
            <a:r>
              <a:rPr lang="en-US" sz="2000" b="1" dirty="0"/>
              <a:t>A</a:t>
            </a:r>
            <a:r>
              <a:rPr lang="en-US" sz="2000" dirty="0"/>
              <a:t>)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Tridiagonal system: Can be solve in linear O(N)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Band-diagonal: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6F2A1-60BC-1A3E-5AF0-5D54E03E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38" y="1069255"/>
            <a:ext cx="1292196" cy="68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CED67A-C2E9-A0C5-09BD-4AE3C28E4666}"/>
              </a:ext>
            </a:extLst>
          </p:cNvPr>
          <p:cNvSpPr txBox="1"/>
          <p:nvPr/>
        </p:nvSpPr>
        <p:spPr>
          <a:xfrm>
            <a:off x="668356" y="4234976"/>
            <a:ext cx="10381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Eigenvalue problem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QR-decomposition and QR algorithm (iterative)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Specialized algorithms for sparse matrices (e.g. </a:t>
            </a:r>
            <a:r>
              <a:rPr lang="en-US" sz="2000" b="1" dirty="0" err="1"/>
              <a:t>Lanczos</a:t>
            </a:r>
            <a:r>
              <a:rPr lang="en-US" sz="2000" b="1" dirty="0"/>
              <a:t> algorithm</a:t>
            </a:r>
            <a:r>
              <a:rPr 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F974B-F621-4CDD-5E43-C6E01AF6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95" y="3834867"/>
            <a:ext cx="1007682" cy="40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8F7D-A207-843E-761C-6441FFB76CE4}"/>
              </a:ext>
            </a:extLst>
          </p:cNvPr>
          <p:cNvSpPr txBox="1"/>
          <p:nvPr/>
        </p:nvSpPr>
        <p:spPr>
          <a:xfrm>
            <a:off x="6191843" y="53044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9242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</a:p>
          <a:p>
            <a:r>
              <a:rPr lang="en-US" sz="2000" dirty="0"/>
              <a:t>				+ N </a:t>
            </a:r>
            <a:r>
              <a:rPr lang="en-US" sz="2000" dirty="0" err="1"/>
              <a:t>backsubstitutions</a:t>
            </a:r>
            <a:r>
              <a:rPr lang="en-US" sz="2000" dirty="0"/>
              <a:t> [each one is O(N</a:t>
            </a:r>
            <a:r>
              <a:rPr lang="en-US" sz="2000" baseline="30000" dirty="0"/>
              <a:t>2</a:t>
            </a:r>
            <a:r>
              <a:rPr lang="en-US" sz="2000" dirty="0"/>
              <a:t>)] </a:t>
            </a:r>
          </a:p>
          <a:p>
            <a:r>
              <a:rPr lang="en-US" sz="2000" dirty="0"/>
              <a:t>				~ </a:t>
            </a:r>
            <a:r>
              <a:rPr lang="en-US" sz="2000" b="1" dirty="0"/>
              <a:t>O(N</a:t>
            </a:r>
            <a:r>
              <a:rPr lang="en-US" sz="2000" b="1" baseline="30000" dirty="0"/>
              <a:t>3</a:t>
            </a:r>
            <a:r>
              <a:rPr lang="en-US" sz="2000" b="1" dirty="0"/>
              <a:t>) overall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Nearest-neighbor interaction </a:t>
            </a:r>
            <a:r>
              <a:rPr lang="en-US" sz="2000" dirty="0"/>
              <a:t>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Finite differences applied to partial differential equations </a:t>
            </a:r>
            <a:r>
              <a:rPr lang="en-US" sz="2000" dirty="0"/>
              <a:t>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3A4C5-1962-E1E3-D332-B1E192AE7073}"/>
              </a:ext>
            </a:extLst>
          </p:cNvPr>
          <p:cNvSpPr txBox="1"/>
          <p:nvPr/>
        </p:nvSpPr>
        <p:spPr>
          <a:xfrm>
            <a:off x="6731306" y="1883318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09B2-7575-70D6-2BFD-9BC304455B15}"/>
              </a:ext>
            </a:extLst>
          </p:cNvPr>
          <p:cNvSpPr txBox="1"/>
          <p:nvPr/>
        </p:nvSpPr>
        <p:spPr>
          <a:xfrm>
            <a:off x="5494503" y="2790860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 an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need to subtract only one row below the current one, and at most two elements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</a:t>
            </a:r>
            <a:r>
              <a:rPr lang="en-US" sz="2000" dirty="0"/>
              <a:t>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793058"/>
            <a:ext cx="3644900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A348A-57B2-B3CE-0964-A8F040BC508E}"/>
              </a:ext>
            </a:extLst>
          </p:cNvPr>
          <p:cNvSpPr txBox="1"/>
          <p:nvPr/>
        </p:nvSpPr>
        <p:spPr>
          <a:xfrm>
            <a:off x="6731306" y="1442642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EC155-DCE7-6F34-D1D6-17DF41FC6B68}"/>
              </a:ext>
            </a:extLst>
          </p:cNvPr>
          <p:cNvSpPr txBox="1"/>
          <p:nvPr/>
        </p:nvSpPr>
        <p:spPr>
          <a:xfrm>
            <a:off x="5494503" y="235018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79" y="4535514"/>
            <a:ext cx="9323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-nearest-neighbor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High-order finite difference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805FA-96FB-46F1-01E7-635A9AF11B22}"/>
              </a:ext>
            </a:extLst>
          </p:cNvPr>
          <p:cNvSpPr txBox="1"/>
          <p:nvPr/>
        </p:nvSpPr>
        <p:spPr>
          <a:xfrm>
            <a:off x="7072829" y="269856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F1D3C-9F94-C2A5-69A1-62C4D9AE04C6}"/>
              </a:ext>
            </a:extLst>
          </p:cNvPr>
          <p:cNvSpPr txBox="1"/>
          <p:nvPr/>
        </p:nvSpPr>
        <p:spPr>
          <a:xfrm>
            <a:off x="5129435" y="379971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in </a:t>
            </a:r>
            <a:r>
              <a:rPr lang="en-US" sz="2000" dirty="0"/>
              <a:t>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59985-E862-1A4C-8FA9-2C3EED16677F}"/>
              </a:ext>
            </a:extLst>
          </p:cNvPr>
          <p:cNvSpPr txBox="1"/>
          <p:nvPr/>
        </p:nvSpPr>
        <p:spPr>
          <a:xfrm>
            <a:off x="7072829" y="143162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A3366-A5EB-EC8F-B1D0-5E868F129955}"/>
              </a:ext>
            </a:extLst>
          </p:cNvPr>
          <p:cNvSpPr txBox="1"/>
          <p:nvPr/>
        </p:nvSpPr>
        <p:spPr>
          <a:xfrm>
            <a:off x="5129435" y="253277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1071</Words>
  <Application>Microsoft Macintosh PowerPoint</Application>
  <PresentationFormat>Widescreen</PresentationFormat>
  <Paragraphs>147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  <vt:lpstr>QR algorithm</vt:lpstr>
      <vt:lpstr>Linear algebra: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1227</cp:revision>
  <cp:lastPrinted>2018-05-12T22:28:36Z</cp:lastPrinted>
  <dcterms:created xsi:type="dcterms:W3CDTF">2018-05-07T16:28:28Z</dcterms:created>
  <dcterms:modified xsi:type="dcterms:W3CDTF">2025-05-10T20:09:38Z</dcterms:modified>
</cp:coreProperties>
</file>