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9" r:id="rId2"/>
    <p:sldId id="731" r:id="rId3"/>
    <p:sldId id="732" r:id="rId4"/>
    <p:sldId id="730" r:id="rId5"/>
    <p:sldId id="734" r:id="rId6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731"/>
            <p14:sldId id="732"/>
            <p14:sldId id="730"/>
            <p14:sldId id="73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0808FF"/>
    <a:srgbClr val="3B3838"/>
    <a:srgbClr val="A4A3A3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0113" autoAdjust="0"/>
  </p:normalViewPr>
  <p:slideViewPr>
    <p:cSldViewPr snapToGrid="0">
      <p:cViewPr varScale="1">
        <p:scale>
          <a:sx n="123" d="100"/>
          <a:sy n="123" d="100"/>
        </p:scale>
        <p:origin x="224" y="2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10.05.25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7.03850" TargetMode="External"/><Relationship Id="rId7" Type="http://schemas.openxmlformats.org/officeDocument/2006/relationships/hyperlink" Target="https://vovchenko.net/computational-physic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vlvovch/PHYS6350-ComputationalPhysics" TargetMode="External"/><Relationship Id="rId5" Type="http://schemas.openxmlformats.org/officeDocument/2006/relationships/hyperlink" Target="mailto:vvovchenko@uh.edu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-personal.umich.edu/~mejn/cp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" TargetMode="External"/><Relationship Id="rId2" Type="http://schemas.openxmlformats.org/officeDocument/2006/relationships/hyperlink" Target="https://www.anacond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nuplot.inf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vovch/PHYS6350-ComputationalPhysics" TargetMode="External"/><Relationship Id="rId2" Type="http://schemas.openxmlformats.org/officeDocument/2006/relationships/hyperlink" Target="mailto:vvovchenko@uh.ed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98583" y="2745768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1: Introduction, Syllabus, Technical Details</a:t>
            </a:r>
            <a:endParaRPr lang="uk-UA" sz="2200" dirty="0">
              <a:latin typeface="+mj-lt"/>
            </a:endParaRPr>
          </a:p>
        </p:txBody>
      </p:sp>
      <p:sp>
        <p:nvSpPr>
          <p:cNvPr id="14" name="Rectangle 13">
            <a:hlinkClick r:id="rId3"/>
            <a:extLst>
              <a:ext uri="{FF2B5EF4-FFF2-40B4-BE49-F238E27FC236}">
                <a16:creationId xmlns:a16="http://schemas.microsoft.com/office/drawing/2014/main" id="{868C7DEC-5BD5-4D14-AFE9-CF24A724A7B0}"/>
              </a:ext>
            </a:extLst>
          </p:cNvPr>
          <p:cNvSpPr/>
          <p:nvPr/>
        </p:nvSpPr>
        <p:spPr>
          <a:xfrm>
            <a:off x="4619845" y="4488731"/>
            <a:ext cx="1164029" cy="24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noFill/>
            </a:endParaRP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4">
            <a:extLst>
              <a:ext uri="{FF2B5EF4-FFF2-40B4-BE49-F238E27FC236}">
                <a16:creationId xmlns:a16="http://schemas.microsoft.com/office/drawing/2014/main" id="{8E2F4BDC-5382-84A7-7741-8E4A73989328}"/>
              </a:ext>
            </a:extLst>
          </p:cNvPr>
          <p:cNvSpPr txBox="1">
            <a:spLocks/>
          </p:cNvSpPr>
          <p:nvPr/>
        </p:nvSpPr>
        <p:spPr>
          <a:xfrm>
            <a:off x="2205245" y="5554232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latin typeface="LM Sans 10" panose="00000500000000000000" pitchFamily="50" charset="0"/>
              </a:rPr>
              <a:t>Instructor:</a:t>
            </a:r>
            <a:r>
              <a:rPr lang="en-US">
                <a:latin typeface="LM Sans 10" panose="00000500000000000000" pitchFamily="50" charset="0"/>
              </a:rPr>
              <a:t> Volodymyr Vovchenko (</a:t>
            </a:r>
            <a:r>
              <a:rPr lang="en-US">
                <a:latin typeface="LM Sans 10" panose="00000500000000000000" pitchFamily="50" charset="0"/>
                <a:hlinkClick r:id="rId5"/>
              </a:rPr>
              <a:t>vvovchenko@uh.edu</a:t>
            </a:r>
            <a:r>
              <a:rPr lang="en-US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8BDAA-6334-B589-79B1-19E54E52DBEE}"/>
              </a:ext>
            </a:extLst>
          </p:cNvPr>
          <p:cNvSpPr txBox="1"/>
          <p:nvPr/>
        </p:nvSpPr>
        <p:spPr>
          <a:xfrm>
            <a:off x="852517" y="6110154"/>
            <a:ext cx="81564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Course materials: </a:t>
            </a:r>
            <a:r>
              <a:rPr lang="en-US" dirty="0">
                <a:hlinkClick r:id="rId6"/>
              </a:rPr>
              <a:t>https://github.com/vlvovch/PHYS6350-ComputationalPhysics</a:t>
            </a:r>
            <a:endParaRPr lang="en-US" dirty="0"/>
          </a:p>
          <a:p>
            <a:r>
              <a:rPr lang="en-US" b="1" dirty="0"/>
              <a:t>Online textbook: </a:t>
            </a:r>
            <a:r>
              <a:rPr lang="en-US" dirty="0">
                <a:hlinkClick r:id="rId7"/>
              </a:rPr>
              <a:t>https://vovchenko.net/computational-physics/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description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32503-9B30-B8D5-9695-A7A1AB498837}"/>
              </a:ext>
            </a:extLst>
          </p:cNvPr>
          <p:cNvSpPr txBox="1"/>
          <p:nvPr/>
        </p:nvSpPr>
        <p:spPr>
          <a:xfrm>
            <a:off x="655090" y="1165086"/>
            <a:ext cx="9644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Simulation of classical and quantum mechanical problems on digital computers using numerical and modern programming techniques.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DFD25-B41B-0E56-8367-F41BDFF0CE3E}"/>
              </a:ext>
            </a:extLst>
          </p:cNvPr>
          <p:cNvSpPr txBox="1"/>
          <p:nvPr/>
        </p:nvSpPr>
        <p:spPr>
          <a:xfrm>
            <a:off x="655089" y="1929616"/>
            <a:ext cx="9644419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Topics</a:t>
            </a:r>
            <a:r>
              <a:rPr lang="en-US" sz="22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General introduction to scientific programming and visualization.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DejaVu Sans"/>
              </a:rPr>
              <a:t>Function interpolation.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Linear algebra and matrices.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Numerical solutions to (systems of) non-linear equations.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Numerical integration and differentiation.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Numerical solutions to ordinary and partial differential equations.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Molecular dynamics and Monte Carlo simulations.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Problems from classical, statistical, and quantum mechanics.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Data analysis, processin</a:t>
            </a:r>
            <a:r>
              <a:rPr lang="en-US" dirty="0">
                <a:latin typeface="+mj-lt"/>
                <a:ea typeface="DejaVu Sans"/>
              </a:rPr>
              <a:t>g, and parameter estimation. Bayesian analysis.</a:t>
            </a:r>
            <a:endParaRPr lang="en-US" dirty="0">
              <a:effectLst/>
              <a:latin typeface="+mj-lt"/>
              <a:ea typeface="DejaVu San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Introduction to parallel computing and machine learning. </a:t>
            </a:r>
            <a:r>
              <a:rPr lang="en-US" i="1" dirty="0">
                <a:latin typeface="+mj-lt"/>
              </a:rPr>
              <a:t>(tentative)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738E3E-36BD-BA63-5981-BB5C6D2F9645}"/>
              </a:ext>
            </a:extLst>
          </p:cNvPr>
          <p:cNvSpPr txBox="1"/>
          <p:nvPr/>
        </p:nvSpPr>
        <p:spPr>
          <a:xfrm>
            <a:off x="655092" y="5955899"/>
            <a:ext cx="10990998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Textbook</a:t>
            </a:r>
            <a:r>
              <a:rPr lang="en-US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 mandatory textbook but recommend </a:t>
            </a:r>
            <a:r>
              <a:rPr lang="en-US" i="1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Computational Physics</a:t>
            </a:r>
            <a:r>
              <a:rPr lang="en-US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 by Mark Newman (Some parts of this text are available on the author’s website: </a:t>
            </a:r>
            <a:r>
              <a:rPr lang="en-US" u="sng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hlinkClick r:id="rId2"/>
              </a:rPr>
              <a:t>http://www-personal.umich.edu/~mejn/cp/index.html</a:t>
            </a:r>
            <a:r>
              <a:rPr lang="en-US" kern="150" dirty="0">
                <a:solidFill>
                  <a:srgbClr val="222222"/>
                </a:solidFill>
                <a:effectLst/>
                <a:latin typeface="+mj-lt"/>
                <a:ea typeface="Times New Roman" panose="02020603050405020304" pitchFamily="18" charset="0"/>
              </a:rPr>
              <a:t>)</a:t>
            </a:r>
            <a:endParaRPr lang="en-US" kern="150" dirty="0">
              <a:solidFill>
                <a:srgbClr val="000000"/>
              </a:solidFill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468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F32503-9B30-B8D5-9695-A7A1AB498837}"/>
              </a:ext>
            </a:extLst>
          </p:cNvPr>
          <p:cNvSpPr txBox="1"/>
          <p:nvPr/>
        </p:nvSpPr>
        <p:spPr>
          <a:xfrm>
            <a:off x="655092" y="1144906"/>
            <a:ext cx="964441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laptop to run where you can write, compile, and run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Plotting of the obtained results.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4DFD25-B41B-0E56-8367-F41BDFF0CE3E}"/>
              </a:ext>
            </a:extLst>
          </p:cNvPr>
          <p:cNvSpPr txBox="1"/>
          <p:nvPr/>
        </p:nvSpPr>
        <p:spPr>
          <a:xfrm>
            <a:off x="655092" y="2009817"/>
            <a:ext cx="964441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Preferred languages: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Python within </a:t>
            </a:r>
            <a:r>
              <a:rPr lang="en-US" dirty="0" err="1">
                <a:effectLst/>
                <a:latin typeface="+mj-lt"/>
                <a:ea typeface="DejaVu Sans"/>
              </a:rPr>
              <a:t>Jupyter</a:t>
            </a:r>
            <a:r>
              <a:rPr lang="en-US" dirty="0">
                <a:effectLst/>
                <a:latin typeface="+mj-lt"/>
                <a:ea typeface="DejaVu Sans"/>
              </a:rPr>
              <a:t> Notebook (most of the examples will be given in this format)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Pure Python (.</a:t>
            </a:r>
            <a:r>
              <a:rPr lang="en-US" dirty="0" err="1">
                <a:latin typeface="+mj-lt"/>
              </a:rPr>
              <a:t>py</a:t>
            </a:r>
            <a:r>
              <a:rPr lang="en-US" dirty="0">
                <a:latin typeface="+mj-lt"/>
              </a:rPr>
              <a:t> code)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C/C++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Other languages possible with prior approval (e.g. for assignments)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CE8AD-03B7-661F-451B-36FBF8D70CFE}"/>
              </a:ext>
            </a:extLst>
          </p:cNvPr>
          <p:cNvSpPr txBox="1"/>
          <p:nvPr/>
        </p:nvSpPr>
        <p:spPr>
          <a:xfrm>
            <a:off x="655092" y="4094689"/>
            <a:ext cx="65509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The operating system is up to you, I will use Mac.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E8CC3F-31B9-6226-69BC-79B1D9514ED1}"/>
              </a:ext>
            </a:extLst>
          </p:cNvPr>
          <p:cNvSpPr txBox="1"/>
          <p:nvPr/>
        </p:nvSpPr>
        <p:spPr>
          <a:xfrm>
            <a:off x="655092" y="4778152"/>
            <a:ext cx="964441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200" b="1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Useful links:</a:t>
            </a:r>
            <a:endParaRPr lang="en-US" sz="2200" b="1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+mj-lt"/>
                <a:ea typeface="DejaVu Sans"/>
              </a:rPr>
              <a:t>Python/</a:t>
            </a:r>
            <a:r>
              <a:rPr lang="en-US" dirty="0" err="1">
                <a:effectLst/>
                <a:latin typeface="+mj-lt"/>
                <a:ea typeface="DejaVu Sans"/>
              </a:rPr>
              <a:t>Jupyter</a:t>
            </a:r>
            <a:r>
              <a:rPr lang="en-US" dirty="0">
                <a:effectLst/>
                <a:latin typeface="+mj-lt"/>
                <a:ea typeface="DejaVu Sans"/>
              </a:rPr>
              <a:t> Notebook: one may use </a:t>
            </a:r>
            <a:r>
              <a:rPr lang="en-US" b="1" dirty="0">
                <a:effectLst/>
                <a:latin typeface="+mj-lt"/>
                <a:ea typeface="DejaVu Sans"/>
              </a:rPr>
              <a:t>Anaconda </a:t>
            </a:r>
            <a:r>
              <a:rPr lang="en-US" dirty="0">
                <a:effectLst/>
                <a:latin typeface="+mj-lt"/>
                <a:ea typeface="DejaVu Sans"/>
              </a:rPr>
              <a:t>distribution </a:t>
            </a:r>
            <a:r>
              <a:rPr lang="en-US" dirty="0">
                <a:effectLst/>
                <a:latin typeface="+mj-lt"/>
                <a:ea typeface="DejaVu Sans"/>
                <a:hlinkClick r:id="rId2"/>
              </a:rPr>
              <a:t>https://www.anaconda.com/</a:t>
            </a:r>
            <a:endParaRPr lang="en-US" b="1" dirty="0">
              <a:effectLst/>
              <a:latin typeface="+mj-lt"/>
              <a:ea typeface="DejaVu Sans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C/C++/Python: </a:t>
            </a:r>
            <a:r>
              <a:rPr lang="en-US" b="1" dirty="0">
                <a:latin typeface="+mj-lt"/>
              </a:rPr>
              <a:t>Visual Studio Code </a:t>
            </a:r>
            <a:r>
              <a:rPr lang="en-US" dirty="0">
                <a:latin typeface="+mj-lt"/>
                <a:hlinkClick r:id="rId3"/>
              </a:rPr>
              <a:t>https://code.visualstudio.com/</a:t>
            </a:r>
            <a:endParaRPr lang="en-US" dirty="0">
              <a:latin typeface="+mj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Plotting: </a:t>
            </a:r>
            <a:r>
              <a:rPr lang="en-US" b="1" dirty="0">
                <a:latin typeface="+mj-lt"/>
              </a:rPr>
              <a:t>matplotlib</a:t>
            </a:r>
            <a:r>
              <a:rPr lang="en-US" dirty="0">
                <a:latin typeface="+mj-lt"/>
              </a:rPr>
              <a:t> (part of Python), </a:t>
            </a:r>
            <a:r>
              <a:rPr lang="en-US" b="1" dirty="0" err="1">
                <a:latin typeface="+mj-lt"/>
              </a:rPr>
              <a:t>gnuplot</a:t>
            </a:r>
            <a:r>
              <a:rPr lang="en-US" dirty="0">
                <a:latin typeface="+mj-lt"/>
              </a:rPr>
              <a:t> (</a:t>
            </a:r>
            <a:r>
              <a:rPr lang="en-US" dirty="0">
                <a:latin typeface="+mj-lt"/>
                <a:hlinkClick r:id="rId4"/>
              </a:rPr>
              <a:t>http://www.gnuplot.info/</a:t>
            </a:r>
            <a:r>
              <a:rPr lang="en-US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3349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C2ED66C6-C002-93D0-962B-AB9C5840166B}"/>
              </a:ext>
            </a:extLst>
          </p:cNvPr>
          <p:cNvSpPr txBox="1">
            <a:spLocks/>
          </p:cNvSpPr>
          <p:nvPr/>
        </p:nvSpPr>
        <p:spPr>
          <a:xfrm>
            <a:off x="653951" y="3097848"/>
            <a:ext cx="7772399" cy="5559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2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AB76C-FE71-F952-8B70-D445C35B5877}"/>
              </a:ext>
            </a:extLst>
          </p:cNvPr>
          <p:cNvSpPr txBox="1"/>
          <p:nvPr/>
        </p:nvSpPr>
        <p:spPr>
          <a:xfrm>
            <a:off x="653951" y="1406619"/>
            <a:ext cx="49495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sz="2400" b="1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Lecture: </a:t>
            </a:r>
            <a:r>
              <a:rPr lang="en-US" sz="2400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TuTh</a:t>
            </a:r>
            <a:r>
              <a:rPr lang="en-US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 – 11:30 AM</a:t>
            </a: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tabLst>
                <a:tab pos="457200" algn="l"/>
              </a:tabLst>
            </a:pPr>
            <a:r>
              <a:rPr lang="en-US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</a:p>
          <a:p>
            <a:pPr>
              <a:tabLst>
                <a:tab pos="457200" algn="l"/>
              </a:tabLst>
            </a:pPr>
            <a:r>
              <a:rPr lang="fr-FR" sz="2400" b="1" kern="150" dirty="0" err="1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sz="2400" b="1" kern="15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fr-FR" sz="2400" kern="15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 Th 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9:00 </a:t>
            </a:r>
            <a:r>
              <a:rPr lang="fr-FR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 – 10 </a:t>
            </a:r>
            <a:r>
              <a:rPr lang="fr-FR" sz="2400" kern="15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fr-FR" sz="2400" kern="1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endParaRPr lang="en-US" sz="2400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8CC56-1F9E-23F9-8B5C-F9852FEE237E}"/>
              </a:ext>
            </a:extLst>
          </p:cNvPr>
          <p:cNvSpPr txBox="1"/>
          <p:nvPr/>
        </p:nvSpPr>
        <p:spPr>
          <a:xfrm>
            <a:off x="653950" y="3541427"/>
            <a:ext cx="7344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tabLst>
                <a:tab pos="457200" algn="l"/>
              </a:tabLst>
            </a:pPr>
            <a:r>
              <a:rPr lang="en-US" i="1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Office Hours: </a:t>
            </a:r>
            <a:r>
              <a:rPr lang="en-US" kern="15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Wednesday 12-1 PM or by appointment (office SR1 629C)</a:t>
            </a:r>
            <a:endParaRPr lang="en-US" kern="1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ubtitle 4">
            <a:extLst>
              <a:ext uri="{FF2B5EF4-FFF2-40B4-BE49-F238E27FC236}">
                <a16:creationId xmlns:a16="http://schemas.microsoft.com/office/drawing/2014/main" id="{35B6DF95-A75D-1A63-2387-BF67695B4863}"/>
              </a:ext>
            </a:extLst>
          </p:cNvPr>
          <p:cNvSpPr txBox="1">
            <a:spLocks/>
          </p:cNvSpPr>
          <p:nvPr/>
        </p:nvSpPr>
        <p:spPr>
          <a:xfrm>
            <a:off x="653950" y="4144670"/>
            <a:ext cx="6315507" cy="9623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LM Sans 10" panose="00000500000000000000" pitchFamily="50" charset="0"/>
              </a:rPr>
              <a:t>Lecture notes and the solution to sample problems will be posted after each lecture</a:t>
            </a:r>
            <a:endParaRPr lang="uk-UA" sz="22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AABD75-76C9-0D1C-2D9C-6D85986864D1}"/>
              </a:ext>
            </a:extLst>
          </p:cNvPr>
          <p:cNvSpPr txBox="1"/>
          <p:nvPr/>
        </p:nvSpPr>
        <p:spPr>
          <a:xfrm>
            <a:off x="653950" y="5107031"/>
            <a:ext cx="727314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Course materials: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Teams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linkClick r:id="rId3"/>
              </a:rPr>
              <a:t>https://github.com/vlvovch/PHYS6350-ComputationalPhysics</a:t>
            </a:r>
            <a:endParaRPr lang="en-US" sz="2000" dirty="0"/>
          </a:p>
          <a:p>
            <a:r>
              <a:rPr lang="en-US" sz="22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720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  <a:endParaRPr lang="uk-UA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04F111A-B4B6-4B40-B7F8-FA5F6602A9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79331" y="6467291"/>
            <a:ext cx="1142128" cy="340472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E3F2BF-945A-6F0F-75EA-5D26B39411BA}"/>
              </a:ext>
            </a:extLst>
          </p:cNvPr>
          <p:cNvSpPr/>
          <p:nvPr/>
        </p:nvSpPr>
        <p:spPr>
          <a:xfrm>
            <a:off x="370541" y="1358200"/>
            <a:ext cx="7093497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Homework (40%)</a:t>
            </a:r>
            <a:endParaRPr lang="en-US" sz="1400" dirty="0">
              <a:solidFill>
                <a:srgbClr val="0808FF"/>
              </a:solidFill>
            </a:endParaRP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Every 1-2 weeks, due on Friday of the following week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Should include code and where applicable plot/tabulated output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The instructor may ask to explain how the submitted code works</a:t>
            </a: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Final project (20%)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A numerical solution to a problem on a pre-approved topic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Or exploration of some of the advanced methods that we did not cover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Should include both the code and a report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Due on last day of class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Mid-term (15%) and Final (25%)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Multiple choice, short and long answer questions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May include a quick programming exercise </a:t>
            </a:r>
          </a:p>
          <a:p>
            <a:pPr marL="800100" lvl="1" indent="-342900" algn="just">
              <a:spcAft>
                <a:spcPts val="600"/>
              </a:spcAft>
              <a:buClr>
                <a:srgbClr val="0808FF"/>
              </a:buCl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A72BDA-7B63-6BCC-5B7C-9423DF78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675" y="2557529"/>
            <a:ext cx="3860984" cy="3389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1DC37A-0BD0-4D62-B535-08F11C5753C6}"/>
              </a:ext>
            </a:extLst>
          </p:cNvPr>
          <p:cNvSpPr txBox="1"/>
          <p:nvPr/>
        </p:nvSpPr>
        <p:spPr>
          <a:xfrm>
            <a:off x="7655675" y="2155539"/>
            <a:ext cx="1603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Grading scale</a:t>
            </a:r>
          </a:p>
        </p:txBody>
      </p:sp>
    </p:spTree>
    <p:extLst>
      <p:ext uri="{BB962C8B-B14F-4D97-AF65-F5344CB8AC3E}">
        <p14:creationId xmlns:p14="http://schemas.microsoft.com/office/powerpoint/2010/main" val="1555609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507</Words>
  <Application>Microsoft Macintosh PowerPoint</Application>
  <PresentationFormat>Widescreen</PresentationFormat>
  <Paragraphs>64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LM Sans 10</vt:lpstr>
      <vt:lpstr>Тема Office</vt:lpstr>
      <vt:lpstr>Computational Physics (PHYS6350)</vt:lpstr>
      <vt:lpstr>Course description</vt:lpstr>
      <vt:lpstr>Requirements</vt:lpstr>
      <vt:lpstr>Class schedule</vt:lpstr>
      <vt:lpstr>Grading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 Volodymyr</cp:lastModifiedBy>
  <cp:revision>1168</cp:revision>
  <cp:lastPrinted>2018-05-12T22:28:36Z</cp:lastPrinted>
  <dcterms:created xsi:type="dcterms:W3CDTF">2018-05-07T16:28:28Z</dcterms:created>
  <dcterms:modified xsi:type="dcterms:W3CDTF">2025-05-10T20:08:53Z</dcterms:modified>
</cp:coreProperties>
</file>