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9" r:id="rId2"/>
    <p:sldId id="727" r:id="rId3"/>
    <p:sldId id="963" r:id="rId4"/>
    <p:sldId id="964" r:id="rId5"/>
    <p:sldId id="972" r:id="rId6"/>
    <p:sldId id="965" r:id="rId7"/>
    <p:sldId id="966" r:id="rId8"/>
    <p:sldId id="725" r:id="rId9"/>
    <p:sldId id="967" r:id="rId10"/>
    <p:sldId id="968" r:id="rId11"/>
    <p:sldId id="969" r:id="rId12"/>
    <p:sldId id="970" r:id="rId13"/>
    <p:sldId id="971" r:id="rId14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727"/>
            <p14:sldId id="963"/>
            <p14:sldId id="964"/>
            <p14:sldId id="972"/>
            <p14:sldId id="965"/>
            <p14:sldId id="966"/>
            <p14:sldId id="725"/>
            <p14:sldId id="967"/>
            <p14:sldId id="968"/>
            <p14:sldId id="969"/>
            <p14:sldId id="970"/>
            <p14:sldId id="9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EA6"/>
    <a:srgbClr val="A4A3A3"/>
    <a:srgbClr val="0808FF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26" autoAdjust="0"/>
    <p:restoredTop sz="94984" autoAdjust="0"/>
  </p:normalViewPr>
  <p:slideViewPr>
    <p:cSldViewPr snapToGrid="0">
      <p:cViewPr varScale="1">
        <p:scale>
          <a:sx n="115" d="100"/>
          <a:sy n="115" d="100"/>
        </p:scale>
        <p:origin x="240" y="4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10.05.25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7449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07549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0206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81204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4393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4567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0311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1986A-001A-B504-2F18-C9FCDC9AB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F23F98-9C65-9A93-4E47-2D56DB2F34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B149AF-8298-9EB9-410B-0CADA4E6C7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7700-FFDB-EC2E-C417-24EC64C46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18239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2189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3523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12969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40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vovchenko.net/computational-physics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github.com/vlvovch/PHYS6350-ComputationalPhysic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vvovchenko@uh.edu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9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10" Type="http://schemas.openxmlformats.org/officeDocument/2006/relationships/image" Target="../media/image32.png"/><Relationship Id="rId4" Type="http://schemas.openxmlformats.org/officeDocument/2006/relationships/image" Target="../media/image25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lvovch/lennard-jones-cud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61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14: Classical molecular dynamics</a:t>
            </a:r>
            <a:endParaRPr lang="uk-UA" sz="2200" dirty="0">
              <a:latin typeface="+mj-lt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78D2832-3555-83D2-2B46-DA4093BC6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7218" y="3457334"/>
            <a:ext cx="2594796" cy="516440"/>
          </a:xfrm>
          <a:prstGeom prst="rect">
            <a:avLst/>
          </a:prstGeom>
        </p:spPr>
      </p:pic>
      <p:sp>
        <p:nvSpPr>
          <p:cNvPr id="13" name="Subtitle 4">
            <a:extLst>
              <a:ext uri="{FF2B5EF4-FFF2-40B4-BE49-F238E27FC236}">
                <a16:creationId xmlns:a16="http://schemas.microsoft.com/office/drawing/2014/main" id="{54827B2C-CFF2-5DE6-AAD3-FF1E23A2E5D9}"/>
              </a:ext>
            </a:extLst>
          </p:cNvPr>
          <p:cNvSpPr txBox="1">
            <a:spLocks/>
          </p:cNvSpPr>
          <p:nvPr/>
        </p:nvSpPr>
        <p:spPr>
          <a:xfrm>
            <a:off x="2205245" y="5554232"/>
            <a:ext cx="7772399" cy="555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LM Sans 10" panose="00000500000000000000" pitchFamily="50" charset="0"/>
              </a:rPr>
              <a:t>Instructor:</a:t>
            </a:r>
            <a:r>
              <a:rPr lang="en-US">
                <a:latin typeface="LM Sans 10" panose="00000500000000000000" pitchFamily="50" charset="0"/>
              </a:rPr>
              <a:t> Volodymyr Vovchenko (</a:t>
            </a:r>
            <a:r>
              <a:rPr lang="en-US">
                <a:latin typeface="LM Sans 10" panose="00000500000000000000" pitchFamily="50" charset="0"/>
                <a:hlinkClick r:id="rId6"/>
              </a:rPr>
              <a:t>vvovchenko@uh.edu</a:t>
            </a:r>
            <a:r>
              <a:rPr lang="en-US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5CE7A5-DCA4-7493-F240-2C684CA5D1B9}"/>
              </a:ext>
            </a:extLst>
          </p:cNvPr>
          <p:cNvSpPr txBox="1"/>
          <p:nvPr/>
        </p:nvSpPr>
        <p:spPr>
          <a:xfrm>
            <a:off x="852517" y="6110154"/>
            <a:ext cx="8156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Course materials: </a:t>
            </a:r>
            <a:r>
              <a:rPr lang="en-US" dirty="0">
                <a:hlinkClick r:id="rId7"/>
              </a:rPr>
              <a:t>https://github.com/vlvovch/PHYS6350-ComputationalPhysics</a:t>
            </a:r>
            <a:endParaRPr lang="en-US" dirty="0"/>
          </a:p>
          <a:p>
            <a:r>
              <a:rPr lang="en-US" b="1" dirty="0"/>
              <a:t>Online textbook: </a:t>
            </a:r>
            <a:r>
              <a:rPr lang="en-US" dirty="0">
                <a:hlinkClick r:id="rId8"/>
              </a:rPr>
              <a:t>https://vovchenko.net/computational-physics/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Simulation: Initial conditions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D0C7C-906D-884B-F42E-8F17A179BC22}"/>
              </a:ext>
            </a:extLst>
          </p:cNvPr>
          <p:cNvSpPr/>
          <p:nvPr/>
        </p:nvSpPr>
        <p:spPr>
          <a:xfrm>
            <a:off x="767980" y="1251691"/>
            <a:ext cx="89492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We have to initialize the system with initial positions and velocities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E12AD3C-1994-608C-C002-36764A0F17EB}"/>
                  </a:ext>
                </a:extLst>
              </p:cNvPr>
              <p:cNvSpPr/>
              <p:nvPr/>
            </p:nvSpPr>
            <p:spPr>
              <a:xfrm>
                <a:off x="767980" y="1777130"/>
                <a:ext cx="6165083" cy="38599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spcAft>
                    <a:spcPts val="600"/>
                  </a:spcAft>
                  <a:buClr>
                    <a:srgbClr val="0808FF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Coordinates</a:t>
                </a:r>
              </a:p>
              <a:p>
                <a:pPr marL="800100" lvl="1" indent="-342900" algn="just">
                  <a:spcAft>
                    <a:spcPts val="600"/>
                  </a:spcAft>
                  <a:buClr>
                    <a:srgbClr val="0808FF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Put particles in a grid</a:t>
                </a:r>
              </a:p>
              <a:p>
                <a:pPr marL="800100" lvl="1" indent="-342900" algn="just">
                  <a:spcAft>
                    <a:spcPts val="600"/>
                  </a:spcAft>
                  <a:buClr>
                    <a:srgbClr val="0808FF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Avoids particle overlap (mind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−12</m:t>
                        </m:r>
                      </m:sup>
                    </m:sSup>
                  </m:oMath>
                </a14:m>
                <a:r>
                  <a:rPr lang="en-US" sz="2000" dirty="0"/>
                  <a:t> term)</a:t>
                </a:r>
              </a:p>
              <a:p>
                <a:pPr marL="800100" lvl="1" indent="-342900" algn="just">
                  <a:spcAft>
                    <a:spcPts val="600"/>
                  </a:spcAft>
                  <a:buClr>
                    <a:srgbClr val="0808FF"/>
                  </a:buClr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800100" lvl="1" indent="-342900" algn="just">
                  <a:spcAft>
                    <a:spcPts val="600"/>
                  </a:spcAft>
                  <a:buClr>
                    <a:srgbClr val="0808FF"/>
                  </a:buClr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800100" lvl="1" indent="-342900" algn="just">
                  <a:spcAft>
                    <a:spcPts val="600"/>
                  </a:spcAft>
                  <a:buClr>
                    <a:srgbClr val="0808FF"/>
                  </a:buClr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800100" lvl="1" indent="-342900" algn="just">
                  <a:spcAft>
                    <a:spcPts val="600"/>
                  </a:spcAft>
                  <a:buClr>
                    <a:srgbClr val="0808FF"/>
                  </a:buClr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 algn="just">
                  <a:spcAft>
                    <a:spcPts val="600"/>
                  </a:spcAft>
                  <a:buClr>
                    <a:srgbClr val="0808FF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Velocities</a:t>
                </a:r>
              </a:p>
              <a:p>
                <a:pPr marL="800100" lvl="1" indent="-342900" algn="just">
                  <a:spcAft>
                    <a:spcPts val="600"/>
                  </a:spcAft>
                  <a:buClr>
                    <a:srgbClr val="0808FF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Sample each component from Gaussian (Maxwell-Boltzmann) distribution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E12AD3C-1994-608C-C002-36764A0F17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80" y="1777130"/>
                <a:ext cx="6165083" cy="3859967"/>
              </a:xfrm>
              <a:prstGeom prst="rect">
                <a:avLst/>
              </a:prstGeom>
              <a:blipFill>
                <a:blip r:embed="rId3"/>
                <a:stretch>
                  <a:fillRect l="-823" t="-984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46C2BF3-A322-92BF-9A6A-C64D7A913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770" y="2091634"/>
            <a:ext cx="3532507" cy="1932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CB83CD-4C2A-2951-3047-FB81CA877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2868" y="5946153"/>
            <a:ext cx="6711218" cy="34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37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Simulation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13D0C7C-906D-884B-F42E-8F17A179BC22}"/>
                  </a:ext>
                </a:extLst>
              </p:cNvPr>
              <p:cNvSpPr/>
              <p:nvPr/>
            </p:nvSpPr>
            <p:spPr>
              <a:xfrm>
                <a:off x="767980" y="1251691"/>
                <a:ext cx="894922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  <a:buClr>
                    <a:srgbClr val="0808FF"/>
                  </a:buClr>
                </a:pPr>
                <a:r>
                  <a:rPr lang="en-US" sz="2000" dirty="0"/>
                  <a:t>T = 1,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000" dirty="0"/>
                  <a:t> = 0.1, N = 64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13D0C7C-906D-884B-F42E-8F17A179BC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80" y="1251691"/>
                <a:ext cx="8949226" cy="400110"/>
              </a:xfrm>
              <a:prstGeom prst="rect">
                <a:avLst/>
              </a:prstGeom>
              <a:blipFill>
                <a:blip r:embed="rId3"/>
                <a:stretch>
                  <a:fillRect l="-74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F3F0A19-CF75-FAD7-D936-33E629D0C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42" y="1991461"/>
            <a:ext cx="3687392" cy="282332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DAF9EB1-AE34-E2C1-161B-6134B8EDE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704" y="1993362"/>
            <a:ext cx="3608577" cy="28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AD26B77-94BD-D9EB-8F1F-32FBAAE3C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063" y="2024840"/>
            <a:ext cx="3859334" cy="292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401760-67D2-D857-0061-C07875297BEC}"/>
              </a:ext>
            </a:extLst>
          </p:cNvPr>
          <p:cNvSpPr/>
          <p:nvPr/>
        </p:nvSpPr>
        <p:spPr>
          <a:xfrm>
            <a:off x="767980" y="5566962"/>
            <a:ext cx="8949226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Kinetic temperature drifts away from initial value!</a:t>
            </a:r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Reason: system takes time to equilibrate, and temperature is not conserved in microcanonical ensemble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E59329-C952-9963-E437-5F8157A6BC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65160" y="1643370"/>
            <a:ext cx="1181384" cy="23627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C3D5EC4-A995-F4B6-CB1B-C42E50D713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17206" y="1667258"/>
            <a:ext cx="1050446" cy="22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49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Simulation: Keep the temperature fixed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13D0C7C-906D-884B-F42E-8F17A179BC22}"/>
                  </a:ext>
                </a:extLst>
              </p:cNvPr>
              <p:cNvSpPr/>
              <p:nvPr/>
            </p:nvSpPr>
            <p:spPr>
              <a:xfrm>
                <a:off x="767980" y="2091920"/>
                <a:ext cx="894922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  <a:buClr>
                    <a:srgbClr val="0808FF"/>
                  </a:buClr>
                </a:pPr>
                <a:r>
                  <a:rPr lang="en-US" sz="2000" dirty="0"/>
                  <a:t>T = 1,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000" dirty="0"/>
                  <a:t> = 0.1, N = 64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13D0C7C-906D-884B-F42E-8F17A179BC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80" y="2091920"/>
                <a:ext cx="8949226" cy="400110"/>
              </a:xfrm>
              <a:prstGeom prst="rect">
                <a:avLst/>
              </a:prstGeom>
              <a:blipFill>
                <a:blip r:embed="rId3"/>
                <a:stretch>
                  <a:fillRect l="-74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EB401760-67D2-D857-0061-C07875297BEC}"/>
              </a:ext>
            </a:extLst>
          </p:cNvPr>
          <p:cNvSpPr/>
          <p:nvPr/>
        </p:nvSpPr>
        <p:spPr>
          <a:xfrm>
            <a:off x="767980" y="1219453"/>
            <a:ext cx="894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Keep the temperature fixed during the equilibration phase by periodically rescaling the velocities to have desired temperature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E59329-C952-9963-E437-5F8157A6BC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65160" y="2157436"/>
            <a:ext cx="1181384" cy="23627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C3D5EC4-A995-F4B6-CB1B-C42E50D713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17206" y="2181324"/>
            <a:ext cx="1050446" cy="22130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BB21605-DE66-E714-471D-F186C7D37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55" y="2725076"/>
            <a:ext cx="3764730" cy="293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82305EA-B755-261B-93AF-BA7A1C0C1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265" y="2725076"/>
            <a:ext cx="4083420" cy="313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EF28ADC-F00E-7CDB-5763-F8D3CA5FE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833" y="2781582"/>
            <a:ext cx="3981928" cy="302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9EE0A8-B416-0F54-3655-CCFA8B1DB628}"/>
              </a:ext>
            </a:extLst>
          </p:cNvPr>
          <p:cNvSpPr/>
          <p:nvPr/>
        </p:nvSpPr>
        <p:spPr>
          <a:xfrm>
            <a:off x="767979" y="5860437"/>
            <a:ext cx="9911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More involved approaches: thermostat degrees of freedom (Berendsen, Nose-Hoover, …)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49E10A-8A20-007D-A39A-485F7F3E2D5E}"/>
              </a:ext>
            </a:extLst>
          </p:cNvPr>
          <p:cNvSpPr txBox="1"/>
          <p:nvPr/>
        </p:nvSpPr>
        <p:spPr>
          <a:xfrm>
            <a:off x="7787085" y="6162137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final project idea(?)</a:t>
            </a:r>
          </a:p>
        </p:txBody>
      </p:sp>
    </p:spTree>
    <p:extLst>
      <p:ext uri="{BB962C8B-B14F-4D97-AF65-F5344CB8AC3E}">
        <p14:creationId xmlns:p14="http://schemas.microsoft.com/office/powerpoint/2010/main" val="3644027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Lennard-Jones fluid: C++/GPU implementation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519B6-6569-52F5-FAB8-F331A07BEEE5}"/>
              </a:ext>
            </a:extLst>
          </p:cNvPr>
          <p:cNvSpPr txBox="1"/>
          <p:nvPr/>
        </p:nvSpPr>
        <p:spPr>
          <a:xfrm>
            <a:off x="836219" y="5400551"/>
            <a:ext cx="2278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Implementation: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3B3974-9BF6-3108-E17D-777BC3B6B176}"/>
              </a:ext>
            </a:extLst>
          </p:cNvPr>
          <p:cNvSpPr txBox="1"/>
          <p:nvPr/>
        </p:nvSpPr>
        <p:spPr>
          <a:xfrm>
            <a:off x="1009684" y="5806851"/>
            <a:ext cx="852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Velocity </a:t>
            </a:r>
            <a:r>
              <a:rPr lang="en-US" dirty="0" err="1"/>
              <a:t>Verlet</a:t>
            </a:r>
            <a:r>
              <a:rPr lang="en-US" dirty="0"/>
              <a:t> integration scheme implemented on CUDA-GPU (x100-200 speed-up*)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6B700-163A-5258-F687-B16D28415661}"/>
              </a:ext>
            </a:extLst>
          </p:cNvPr>
          <p:cNvSpPr txBox="1"/>
          <p:nvPr/>
        </p:nvSpPr>
        <p:spPr>
          <a:xfrm>
            <a:off x="1009684" y="6206961"/>
            <a:ext cx="8408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B050"/>
                </a:solidFill>
              </a:rPr>
              <a:t>open source: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 Sans 10"/>
                <a:ea typeface="+mn-ea"/>
                <a:cs typeface="+mn-cs"/>
                <a:hlinkClick r:id="rId3"/>
              </a:rPr>
              <a:t>https://github.com/vlvovch/lennard-jones-cuda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 Sans 1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 Sans 10"/>
              <a:ea typeface="+mn-ea"/>
              <a:cs typeface="+mn-cs"/>
            </a:endParaRPr>
          </a:p>
          <a:p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10" name="Picture 4" descr="GPU in Windows Subsystem for Linux (WSL) | NVIDIA Developer">
            <a:extLst>
              <a:ext uri="{FF2B5EF4-FFF2-40B4-BE49-F238E27FC236}">
                <a16:creationId xmlns:a16="http://schemas.microsoft.com/office/drawing/2014/main" id="{F9767D9C-6D13-786F-F262-EE40B5C10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276" y="5326158"/>
            <a:ext cx="1481605" cy="148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E95355-B09C-B102-E1C2-7BA6B12A4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869" y="1126922"/>
            <a:ext cx="7797421" cy="409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9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1251691"/>
            <a:ext cx="1074910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System of N particles with a pair potential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Newton’s equations of motion (classical </a:t>
            </a:r>
            <a:r>
              <a:rPr lang="en-US" sz="2000" i="1" dirty="0"/>
              <a:t>N</a:t>
            </a:r>
            <a:r>
              <a:rPr lang="en-US" sz="2000" dirty="0"/>
              <a:t>-body problem)</a:t>
            </a:r>
            <a:endParaRPr lang="en-US" sz="1600" dirty="0"/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Planetary motion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Solar system simulation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Statistical mechanics properties and the </a:t>
            </a:r>
            <a:r>
              <a:rPr lang="en-US" sz="2000" b="1" dirty="0"/>
              <a:t>equation of state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Finite simulation box with periodic boundary conditions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Molecular dynamics (MD)</a:t>
            </a:r>
            <a:endParaRPr lang="uk-UA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C9130BE-750D-4C78-ACE9-6DCB5B532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137" y="3973548"/>
            <a:ext cx="2926883" cy="232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4374D8F-F7F8-48D5-887A-B8753621F7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6006" y="2583123"/>
            <a:ext cx="2594796" cy="51644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Solar System Template | MyDraw">
            <a:extLst>
              <a:ext uri="{FF2B5EF4-FFF2-40B4-BE49-F238E27FC236}">
                <a16:creationId xmlns:a16="http://schemas.microsoft.com/office/drawing/2014/main" id="{3437269D-D900-6BC7-CFFE-31E5A6AE3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137" y="1284662"/>
            <a:ext cx="3062742" cy="235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20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1251691"/>
            <a:ext cx="7111081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Have to solve Newton’s equations of motion</a:t>
            </a:r>
          </a:p>
          <a:p>
            <a:pPr lvl="1"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Desired properties</a:t>
            </a:r>
            <a:endParaRPr lang="en-US" sz="2000" dirty="0">
              <a:solidFill>
                <a:srgbClr val="0808FF"/>
              </a:solidFill>
            </a:endParaRP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Stability (long simulations)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Energy conservation</a:t>
            </a:r>
          </a:p>
          <a:p>
            <a:pPr marL="800100" lvl="1" indent="-342900" algn="just">
              <a:spcAft>
                <a:spcPts val="12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Time-reversibility</a:t>
            </a:r>
          </a:p>
          <a:p>
            <a:pPr marL="800100" lvl="1" indent="-342900" algn="just">
              <a:spcAft>
                <a:spcPts val="12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Rewrite as a system of first-order ODEs</a:t>
            </a:r>
            <a:endParaRPr lang="en-US" sz="2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Molecular dynamics equations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FFC3E6-993E-42CC-8F93-86022FF09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894" y="1731419"/>
            <a:ext cx="2130211" cy="62938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B4D3970-E5C5-C311-3612-42DE4FEB3A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2552" y="4916592"/>
            <a:ext cx="2506896" cy="6731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660118-25D7-60A3-F11C-C0E6045D4CE6}"/>
              </a:ext>
            </a:extLst>
          </p:cNvPr>
          <p:cNvSpPr txBox="1"/>
          <p:nvPr/>
        </p:nvSpPr>
        <p:spPr>
          <a:xfrm>
            <a:off x="767979" y="5868537"/>
            <a:ext cx="3749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and use the </a:t>
            </a:r>
            <a:r>
              <a:rPr lang="en-US" sz="2000" b="1" dirty="0"/>
              <a:t>leapfrog method</a:t>
            </a:r>
          </a:p>
        </p:txBody>
      </p:sp>
    </p:spTree>
    <p:extLst>
      <p:ext uri="{BB962C8B-B14F-4D97-AF65-F5344CB8AC3E}">
        <p14:creationId xmlns:p14="http://schemas.microsoft.com/office/powerpoint/2010/main" val="62409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1251691"/>
            <a:ext cx="89492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We have system of equations</a:t>
            </a:r>
          </a:p>
          <a:p>
            <a:pPr lvl="1"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</a:t>
            </a:r>
            <a:r>
              <a:rPr lang="en-US" sz="2000" b="1" dirty="0"/>
              <a:t>leapfrog scheme</a:t>
            </a:r>
            <a:r>
              <a:rPr lang="en-US" sz="2000" dirty="0"/>
              <a:t> applied to this system of equations:</a:t>
            </a:r>
            <a:endParaRPr lang="en-US" sz="2000" dirty="0">
              <a:solidFill>
                <a:srgbClr val="0808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Velocity </a:t>
            </a:r>
            <a:r>
              <a:rPr lang="en-US" dirty="0" err="1">
                <a:latin typeface="LM Sans 10" panose="00000500000000000000" pitchFamily="50" charset="0"/>
              </a:rPr>
              <a:t>Verlet</a:t>
            </a:r>
            <a:r>
              <a:rPr lang="en-US" dirty="0">
                <a:latin typeface="LM Sans 10" panose="00000500000000000000" pitchFamily="50" charset="0"/>
              </a:rPr>
              <a:t> method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C1D22-2CAE-6751-B135-F5F47839D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276" y="1705960"/>
            <a:ext cx="1223447" cy="915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AE59FE-6354-CE63-F595-38F0B6683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618" y="3277288"/>
            <a:ext cx="4244763" cy="538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1D10FB-AF66-3A43-A7C7-70736944D3E8}"/>
              </a:ext>
            </a:extLst>
          </p:cNvPr>
          <p:cNvSpPr txBox="1"/>
          <p:nvPr/>
        </p:nvSpPr>
        <p:spPr>
          <a:xfrm>
            <a:off x="767980" y="3975093"/>
            <a:ext cx="991135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Coordinates are evaluated at full 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Velocities are evaluated at half-steps</a:t>
            </a:r>
          </a:p>
          <a:p>
            <a:r>
              <a:rPr lang="en-US" sz="2000" dirty="0"/>
              <a:t>Leapfrog method applied to molecular dynamics </a:t>
            </a:r>
            <a:r>
              <a:rPr lang="en-US" sz="2000" dirty="0" err="1"/>
              <a:t>proble</a:t>
            </a:r>
            <a:r>
              <a:rPr lang="en-US" sz="2000" dirty="0"/>
              <a:t> is called </a:t>
            </a:r>
            <a:r>
              <a:rPr lang="en-US" sz="2000" b="1" i="1" dirty="0"/>
              <a:t>Velocity </a:t>
            </a:r>
            <a:r>
              <a:rPr lang="en-US" sz="2000" b="1" i="1" dirty="0" err="1"/>
              <a:t>Verlet</a:t>
            </a:r>
            <a:r>
              <a:rPr lang="en-US" sz="2000" b="1" i="1" dirty="0"/>
              <a:t> method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b="1" dirty="0"/>
              <a:t>Velocity </a:t>
            </a:r>
            <a:r>
              <a:rPr lang="en-US" sz="2000" b="1" dirty="0" err="1"/>
              <a:t>Verlet</a:t>
            </a:r>
            <a:r>
              <a:rPr lang="en-US" sz="2000" b="1" dirty="0"/>
              <a:t>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E3CD48-F376-630F-48F5-217979EE7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0119" y="5512515"/>
            <a:ext cx="3991759" cy="11250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87B9C3-C020-24BA-0144-41F7ED1B63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6874" y="1292634"/>
            <a:ext cx="3196386" cy="126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07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5541F-EB10-1D66-E922-158E0EF8F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C412EC1-99DE-6D2B-63A5-6E98B814528F}"/>
              </a:ext>
            </a:extLst>
          </p:cNvPr>
          <p:cNvSpPr/>
          <p:nvPr/>
        </p:nvSpPr>
        <p:spPr>
          <a:xfrm>
            <a:off x="767979" y="1251691"/>
            <a:ext cx="11053479" cy="5452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Statistical mechanics: system with large number of particles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Microscopically: Newton’s equations of motion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Perform box simulation to emulate infinite system</a:t>
            </a:r>
            <a:endParaRPr lang="en-US" sz="2000" dirty="0">
              <a:solidFill>
                <a:srgbClr val="0808FF"/>
              </a:solidFill>
            </a:endParaRP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Periodic boundary conditions (create images of the system)</a:t>
            </a:r>
          </a:p>
          <a:p>
            <a:pPr marL="800100" lvl="1" indent="-342900" algn="just">
              <a:spcAft>
                <a:spcPts val="12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Minimum-image convention (consider only closest image for all pairs)</a:t>
            </a:r>
          </a:p>
          <a:p>
            <a:pPr marL="800100" lvl="1" indent="-342900" algn="just">
              <a:spcAft>
                <a:spcPts val="12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If </a:t>
            </a:r>
            <a:r>
              <a:rPr lang="en-US" sz="2000" i="1" dirty="0"/>
              <a:t>N</a:t>
            </a:r>
            <a:r>
              <a:rPr lang="en-US" sz="2000" dirty="0"/>
              <a:t> is large enough, system can be characterized by macroscopic parameters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Energy-Volume-Number (UVN): </a:t>
            </a:r>
            <a:r>
              <a:rPr lang="en-US" sz="1600" dirty="0">
                <a:solidFill>
                  <a:srgbClr val="122EA6"/>
                </a:solidFill>
              </a:rPr>
              <a:t>microcanonical ensemble </a:t>
            </a:r>
            <a:r>
              <a:rPr lang="en-US" sz="1600" dirty="0"/>
              <a:t>describing closed system with fixed energy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Temperature-Volume-Number (TVN): </a:t>
            </a:r>
            <a:r>
              <a:rPr lang="en-US" sz="1600" dirty="0">
                <a:solidFill>
                  <a:srgbClr val="FF0000"/>
                </a:solidFill>
              </a:rPr>
              <a:t>canonical ensemble</a:t>
            </a:r>
            <a:r>
              <a:rPr lang="en-US" sz="1600" dirty="0"/>
              <a:t> where the system is coupled to a thermostat to maintain constant temperature</a:t>
            </a:r>
            <a:endParaRPr lang="en-US" sz="2000" dirty="0"/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endParaRPr lang="en-US" sz="2000" baseline="30000" dirty="0"/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MD simulations give access to the </a:t>
            </a:r>
            <a:r>
              <a:rPr lang="en-US" sz="2000" b="1" dirty="0"/>
              <a:t>equation of state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401DA-6708-48FC-0C6D-7E1AA8646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Box simulation and statistical mechanics</a:t>
            </a:r>
            <a:endParaRPr lang="uk-UA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E8CD827-8F0D-EAED-8486-46CFB0EE6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200" y="1382748"/>
            <a:ext cx="2926883" cy="232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90EAEBE-9956-22FA-007F-633109F25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6006" y="2583123"/>
            <a:ext cx="2594796" cy="51644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81E98-4578-B413-BC4F-850EC8519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71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Velocity </a:t>
            </a:r>
            <a:r>
              <a:rPr lang="en-US" dirty="0" err="1">
                <a:latin typeface="LM Sans 10" panose="00000500000000000000" pitchFamily="50" charset="0"/>
              </a:rPr>
              <a:t>Verlet</a:t>
            </a:r>
            <a:r>
              <a:rPr lang="en-US" dirty="0">
                <a:latin typeface="LM Sans 10" panose="00000500000000000000" pitchFamily="50" charset="0"/>
              </a:rPr>
              <a:t> method for box simulation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7ABBF58-9D7A-5D08-32E8-B668A6F30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2550" y="1445511"/>
            <a:ext cx="2506896" cy="6731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C4A0FD-4C36-0E5B-1653-864C7CC86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232" y="2688003"/>
            <a:ext cx="10359464" cy="327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3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Forces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D0C7C-906D-884B-F42E-8F17A179BC22}"/>
              </a:ext>
            </a:extLst>
          </p:cNvPr>
          <p:cNvSpPr/>
          <p:nvPr/>
        </p:nvSpPr>
        <p:spPr>
          <a:xfrm>
            <a:off x="767980" y="1251691"/>
            <a:ext cx="894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We will assume all masses are equal to unity, </a:t>
            </a:r>
            <a:r>
              <a:rPr lang="en-US" sz="2000" i="1" dirty="0"/>
              <a:t>m</a:t>
            </a:r>
            <a:r>
              <a:rPr lang="en-US" sz="2000" baseline="-25000" dirty="0"/>
              <a:t>i</a:t>
            </a:r>
            <a:r>
              <a:rPr lang="en-US" sz="2000" dirty="0"/>
              <a:t> = 1 (dimensionless) and that the pair potential depends on the distance only. Then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5D84CA-F348-9FA4-658A-ACC41E576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854" y="2046182"/>
            <a:ext cx="2428292" cy="610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DD0D53-0E04-160C-40D0-95137BF91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256" y="2849283"/>
            <a:ext cx="6093487" cy="361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0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803D09-6267-4F43-8664-F51E2AD61952}"/>
                  </a:ext>
                </a:extLst>
              </p:cNvPr>
              <p:cNvSpPr txBox="1"/>
              <p:nvPr/>
            </p:nvSpPr>
            <p:spPr>
              <a:xfrm>
                <a:off x="9109486" y="1622683"/>
                <a:ext cx="1470212" cy="4000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𝐿𝐽</m:t>
                          </m:r>
                        </m:sub>
                      </m:sSub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𝐿𝐽</m:t>
                          </m:r>
                        </m:sub>
                      </m:sSub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803D09-6267-4F43-8664-F51E2AD61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9486" y="1622683"/>
                <a:ext cx="1470212" cy="400046"/>
              </a:xfrm>
              <a:prstGeom prst="rect">
                <a:avLst/>
              </a:prstGeom>
              <a:blipFill>
                <a:blip r:embed="rId3"/>
                <a:stretch>
                  <a:fillRect t="-3030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Example: Lennard-Jones fluid</a:t>
            </a:r>
            <a:endParaRPr lang="uk-U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0A634D6-FCFD-4BC3-BC26-887CBFED76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EEFBAF-FBDD-495E-B4CC-9128C0A09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065" y="1509904"/>
            <a:ext cx="3471616" cy="77908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02D1C2-B984-470C-BCE4-488A19458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673" y="1269883"/>
            <a:ext cx="3601559" cy="224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19E21BE-15F0-4E72-8C4C-F28AFE72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602" y="3618514"/>
            <a:ext cx="3350266" cy="301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A619DF3-1583-4B70-8FBE-90C047884FDE}"/>
              </a:ext>
            </a:extLst>
          </p:cNvPr>
          <p:cNvSpPr txBox="1"/>
          <p:nvPr/>
        </p:nvSpPr>
        <p:spPr>
          <a:xfrm>
            <a:off x="626118" y="2487709"/>
            <a:ext cx="6161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Reduced variables: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A5A7DCD-CFA9-4C3F-BDA8-AA8075A6FA8C}"/>
                  </a:ext>
                </a:extLst>
              </p:cNvPr>
              <p:cNvSpPr txBox="1"/>
              <p:nvPr/>
            </p:nvSpPr>
            <p:spPr>
              <a:xfrm>
                <a:off x="1725705" y="2973316"/>
                <a:ext cx="13088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A5A7DCD-CFA9-4C3F-BDA8-AA8075A6F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705" y="2973316"/>
                <a:ext cx="1308847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75E81F-5B29-4721-879A-3DE5C7FAD9BC}"/>
                  </a:ext>
                </a:extLst>
              </p:cNvPr>
              <p:cNvSpPr txBox="1"/>
              <p:nvPr/>
            </p:nvSpPr>
            <p:spPr>
              <a:xfrm>
                <a:off x="3352800" y="2973316"/>
                <a:ext cx="1470212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75E81F-5B29-4721-879A-3DE5C7FAD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973316"/>
                <a:ext cx="1470212" cy="374270"/>
              </a:xfrm>
              <a:prstGeom prst="rect">
                <a:avLst/>
              </a:prstGeom>
              <a:blipFill>
                <a:blip r:embed="rId8"/>
                <a:stretch>
                  <a:fillRect t="-327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8F7A6310-0F48-454B-A150-85459A782C99}"/>
              </a:ext>
            </a:extLst>
          </p:cNvPr>
          <p:cNvSpPr txBox="1"/>
          <p:nvPr/>
        </p:nvSpPr>
        <p:spPr>
          <a:xfrm>
            <a:off x="626118" y="3707892"/>
            <a:ext cx="1422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Properties:</a:t>
            </a:r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31AFB3-0582-4D6D-8DEB-96A73B3972F4}"/>
              </a:ext>
            </a:extLst>
          </p:cNvPr>
          <p:cNvSpPr txBox="1"/>
          <p:nvPr/>
        </p:nvSpPr>
        <p:spPr>
          <a:xfrm>
            <a:off x="772310" y="4310566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dirty="0"/>
              <a:t>Multiple phase transitions, including critical point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dirty="0"/>
              <a:t>Cannot be solved analytically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dirty="0"/>
              <a:t>Tractable with molecular dynamics simulations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1118EDA-8AFE-42F5-B1E9-05D4121B99E0}"/>
                  </a:ext>
                </a:extLst>
              </p:cNvPr>
              <p:cNvSpPr txBox="1"/>
              <p:nvPr/>
            </p:nvSpPr>
            <p:spPr>
              <a:xfrm>
                <a:off x="5316039" y="2977350"/>
                <a:ext cx="13088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1118EDA-8AFE-42F5-B1E9-05D4121B9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039" y="2977350"/>
                <a:ext cx="130884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78352A9C-8652-49D9-AF18-C25CEFA91FAF}"/>
              </a:ext>
            </a:extLst>
          </p:cNvPr>
          <p:cNvSpPr txBox="1"/>
          <p:nvPr/>
        </p:nvSpPr>
        <p:spPr>
          <a:xfrm>
            <a:off x="370541" y="6505307"/>
            <a:ext cx="86912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808FF"/>
                </a:solidFill>
              </a:rPr>
              <a:t>S. Stephan, M. </a:t>
            </a:r>
            <a:r>
              <a:rPr lang="en-US" sz="1400" dirty="0" err="1">
                <a:solidFill>
                  <a:srgbClr val="0808FF"/>
                </a:solidFill>
              </a:rPr>
              <a:t>Thol</a:t>
            </a:r>
            <a:r>
              <a:rPr lang="en-US" sz="1400" dirty="0">
                <a:solidFill>
                  <a:srgbClr val="0808FF"/>
                </a:solidFill>
              </a:rPr>
              <a:t>, J. </a:t>
            </a:r>
            <a:r>
              <a:rPr lang="en-US" sz="1400" dirty="0" err="1">
                <a:solidFill>
                  <a:srgbClr val="0808FF"/>
                </a:solidFill>
              </a:rPr>
              <a:t>Vrabec</a:t>
            </a:r>
            <a:r>
              <a:rPr lang="en-US" sz="1400" dirty="0">
                <a:solidFill>
                  <a:srgbClr val="0808FF"/>
                </a:solidFill>
              </a:rPr>
              <a:t>, H. </a:t>
            </a:r>
            <a:r>
              <a:rPr lang="en-US" sz="1400" dirty="0" err="1">
                <a:solidFill>
                  <a:srgbClr val="0808FF"/>
                </a:solidFill>
              </a:rPr>
              <a:t>Hasse</a:t>
            </a:r>
            <a:r>
              <a:rPr lang="en-US" sz="1400" dirty="0">
                <a:solidFill>
                  <a:srgbClr val="0808FF"/>
                </a:solidFill>
              </a:rPr>
              <a:t>, Journal of Chemical Information and Modeling 59, 4248 (2019)</a:t>
            </a:r>
          </a:p>
        </p:txBody>
      </p:sp>
    </p:spTree>
    <p:extLst>
      <p:ext uri="{BB962C8B-B14F-4D97-AF65-F5344CB8AC3E}">
        <p14:creationId xmlns:p14="http://schemas.microsoft.com/office/powerpoint/2010/main" val="256933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Example: Lennard-Jones fluid</a:t>
            </a:r>
            <a:endParaRPr lang="uk-U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0A634D6-FCFD-4BC3-BC26-887CBFED76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FCD96-9F93-DD6F-735C-1AB4C476F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854" y="1318302"/>
            <a:ext cx="2428292" cy="6105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F99E8F-5FEC-4AB0-B2C2-2AAAD171F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2563" y="2273169"/>
            <a:ext cx="6186874" cy="25867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699EA9-2A57-3419-3271-76BA943C2A05}"/>
              </a:ext>
            </a:extLst>
          </p:cNvPr>
          <p:cNvSpPr/>
          <p:nvPr/>
        </p:nvSpPr>
        <p:spPr>
          <a:xfrm>
            <a:off x="913556" y="5359274"/>
            <a:ext cx="894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Both the potential and the gradient term can be expressed in terms of |r</a:t>
            </a:r>
            <a:r>
              <a:rPr lang="en-US" sz="2000" baseline="-25000" dirty="0"/>
              <a:t>i</a:t>
            </a:r>
            <a:r>
              <a:rPr lang="en-US" sz="2000" dirty="0"/>
              <a:t>-r</a:t>
            </a:r>
            <a:r>
              <a:rPr lang="en-US" sz="2000" baseline="-25000" dirty="0"/>
              <a:t>j</a:t>
            </a:r>
            <a:r>
              <a:rPr lang="en-US" sz="2000" dirty="0"/>
              <a:t>|</a:t>
            </a:r>
            <a:r>
              <a:rPr lang="en-US" sz="2000" baseline="30000" dirty="0"/>
              <a:t>2</a:t>
            </a:r>
            <a:r>
              <a:rPr lang="en-US" sz="2000" dirty="0"/>
              <a:t>, saves the unnecessary computation of the square root</a:t>
            </a:r>
          </a:p>
        </p:txBody>
      </p:sp>
    </p:spTree>
    <p:extLst>
      <p:ext uri="{BB962C8B-B14F-4D97-AF65-F5344CB8AC3E}">
        <p14:creationId xmlns:p14="http://schemas.microsoft.com/office/powerpoint/2010/main" val="42500521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2894</Words>
  <Application>Microsoft Macintosh PowerPoint</Application>
  <PresentationFormat>Widescreen</PresentationFormat>
  <Paragraphs>229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Gill Sans MT</vt:lpstr>
      <vt:lpstr>LM Sans 10</vt:lpstr>
      <vt:lpstr>Тема Office</vt:lpstr>
      <vt:lpstr>Computational Physics (PHYS6350)</vt:lpstr>
      <vt:lpstr>Molecular dynamics (MD)</vt:lpstr>
      <vt:lpstr>Molecular dynamics equations</vt:lpstr>
      <vt:lpstr>Velocity Verlet method</vt:lpstr>
      <vt:lpstr>Box simulation and statistical mechanics</vt:lpstr>
      <vt:lpstr>Velocity Verlet method for box simulation</vt:lpstr>
      <vt:lpstr>Forces</vt:lpstr>
      <vt:lpstr>Example: Lennard-Jones fluid</vt:lpstr>
      <vt:lpstr>Example: Lennard-Jones fluid</vt:lpstr>
      <vt:lpstr>Simulation: Initial conditions</vt:lpstr>
      <vt:lpstr>Simulation</vt:lpstr>
      <vt:lpstr>Simulation: Keep the temperature fixed</vt:lpstr>
      <vt:lpstr>Lennard-Jones fluid: C++/GPU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 Volodymyr</cp:lastModifiedBy>
  <cp:revision>1216</cp:revision>
  <cp:lastPrinted>2018-05-12T22:28:36Z</cp:lastPrinted>
  <dcterms:created xsi:type="dcterms:W3CDTF">2018-05-07T16:28:28Z</dcterms:created>
  <dcterms:modified xsi:type="dcterms:W3CDTF">2025-05-10T20:13:30Z</dcterms:modified>
</cp:coreProperties>
</file>