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9" r:id="rId2"/>
    <p:sldId id="972" r:id="rId3"/>
    <p:sldId id="1015" r:id="rId4"/>
    <p:sldId id="1041" r:id="rId5"/>
    <p:sldId id="1042" r:id="rId6"/>
    <p:sldId id="1045" r:id="rId7"/>
    <p:sldId id="1044" r:id="rId8"/>
    <p:sldId id="1043" r:id="rId9"/>
    <p:sldId id="1046" r:id="rId10"/>
    <p:sldId id="1047" r:id="rId11"/>
    <p:sldId id="1048" r:id="rId12"/>
    <p:sldId id="1049" r:id="rId13"/>
    <p:sldId id="1050" r:id="rId14"/>
    <p:sldId id="1051" r:id="rId15"/>
    <p:sldId id="1052" r:id="rId16"/>
    <p:sldId id="1053" r:id="rId17"/>
    <p:sldId id="1054" r:id="rId18"/>
    <p:sldId id="1055" r:id="rId19"/>
    <p:sldId id="1056" r:id="rId20"/>
    <p:sldId id="1057" r:id="rId21"/>
    <p:sldId id="1081" r:id="rId22"/>
    <p:sldId id="1082" r:id="rId23"/>
    <p:sldId id="1058" r:id="rId24"/>
    <p:sldId id="1059" r:id="rId25"/>
    <p:sldId id="1060" r:id="rId26"/>
    <p:sldId id="1083" r:id="rId27"/>
    <p:sldId id="1061" r:id="rId28"/>
    <p:sldId id="1062" r:id="rId29"/>
    <p:sldId id="1063" r:id="rId30"/>
    <p:sldId id="1084" r:id="rId31"/>
    <p:sldId id="1085" r:id="rId32"/>
    <p:sldId id="1096" r:id="rId33"/>
    <p:sldId id="1097" r:id="rId34"/>
    <p:sldId id="1098" r:id="rId35"/>
    <p:sldId id="1099" r:id="rId36"/>
    <p:sldId id="1100" r:id="rId37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1015"/>
            <p14:sldId id="1041"/>
            <p14:sldId id="1042"/>
            <p14:sldId id="1045"/>
            <p14:sldId id="1044"/>
            <p14:sldId id="1043"/>
            <p14:sldId id="1046"/>
            <p14:sldId id="1047"/>
            <p14:sldId id="1048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1081"/>
            <p14:sldId id="1082"/>
            <p14:sldId id="1058"/>
            <p14:sldId id="1059"/>
            <p14:sldId id="1060"/>
            <p14:sldId id="1083"/>
            <p14:sldId id="1061"/>
            <p14:sldId id="1062"/>
            <p14:sldId id="1063"/>
            <p14:sldId id="1084"/>
            <p14:sldId id="1085"/>
            <p14:sldId id="1096"/>
            <p14:sldId id="1097"/>
            <p14:sldId id="1098"/>
            <p14:sldId id="1099"/>
            <p14:sldId id="11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6245" autoAdjust="0"/>
  </p:normalViewPr>
  <p:slideViewPr>
    <p:cSldViewPr snapToGrid="0">
      <p:cViewPr varScale="1">
        <p:scale>
          <a:sx n="108" d="100"/>
          <a:sy n="108" d="100"/>
        </p:scale>
        <p:origin x="320" y="184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919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014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66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2067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1416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674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89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8950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3871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274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5525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F5472-A020-6131-9D43-A3A547016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AC69C-ADDA-9925-8979-8BF5B47AD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C9887-95F6-F6C1-11D0-8A7DA05DC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CD6B-1924-E070-A36C-DBD0073CC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9761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6C9A9-6A4F-5865-72D3-F1130ECB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A613A-6FC8-4A82-30E5-0FEE98535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ED223-D44B-6639-162A-9FFA00A12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917AF-B916-6CDE-961F-F52E0009D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167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4635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6764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613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A927-AB8A-05FC-6972-39FA5716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1125CF-004C-66EE-A92A-B10BEAFCA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85ECF-1C0A-CC57-552C-FB6D3999B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DBE06-55F2-9A8C-67AF-D4D909167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3421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3611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759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149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947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5478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250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5867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3515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421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3114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31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119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911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990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465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3054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12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ovchenko.net/computational-physics/" TargetMode="Externa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hyperlink" Target="mailto:vvovchenko@uh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90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17: Random numbers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F00903-81C7-3F30-9345-C6F873CBF235}"/>
              </a:ext>
            </a:extLst>
          </p:cNvPr>
          <p:cNvSpPr txBox="1"/>
          <p:nvPr/>
        </p:nvSpPr>
        <p:spPr>
          <a:xfrm>
            <a:off x="1269231" y="4312565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Reference: Chapter 10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790D69A6-A672-3936-E13F-3DB4097C4E9B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4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2684E-9686-3F45-884F-8BDD1A21F2B8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6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Mersenne Twister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C8456-097A-8B9C-5973-789A633C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98" y="2176974"/>
            <a:ext cx="5671728" cy="279779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5185C83-BD26-ECC0-E7A9-B498CEC8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490" y="1578932"/>
            <a:ext cx="5241969" cy="399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Random seed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BC9C1-BBCF-5C9C-BB64-FDAAA589857C}"/>
              </a:ext>
            </a:extLst>
          </p:cNvPr>
          <p:cNvSpPr txBox="1"/>
          <p:nvPr/>
        </p:nvSpPr>
        <p:spPr>
          <a:xfrm>
            <a:off x="718883" y="1187172"/>
            <a:ext cx="831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Most RNGs (like LCG, Mersenne Twister,…) maintain state variables and </a:t>
            </a:r>
          </a:p>
          <a:p>
            <a:r>
              <a:rPr lang="en-US" sz="2000" dirty="0"/>
              <a:t>iteratively generate a pre-determined sequence of (pseudo)-random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5C3BD-0EF4-34C9-B488-FD0AF0AF5661}"/>
              </a:ext>
            </a:extLst>
          </p:cNvPr>
          <p:cNvSpPr txBox="1"/>
          <p:nvPr/>
        </p:nvSpPr>
        <p:spPr>
          <a:xfrm>
            <a:off x="718883" y="1956790"/>
            <a:ext cx="6069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initial state can be changed by specifying the </a:t>
            </a:r>
            <a:r>
              <a:rPr lang="en-US" sz="2000" i="1" dirty="0"/>
              <a:t>seed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911CC-55EC-4B54-202C-73A388365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98" y="2917060"/>
            <a:ext cx="2796090" cy="309288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8639D9B-6677-49EA-7D39-6791B80B3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32" y="3083862"/>
            <a:ext cx="384048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8F7753B-8258-49E7-497C-20371AB9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539" y="3083862"/>
            <a:ext cx="3840481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351261-5CC7-DF3B-E413-02A9D88EF1FE}"/>
              </a:ext>
            </a:extLst>
          </p:cNvPr>
          <p:cNvSpPr txBox="1"/>
          <p:nvPr/>
        </p:nvSpPr>
        <p:spPr>
          <a:xfrm>
            <a:off x="718883" y="2436925"/>
            <a:ext cx="8060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Running the program from the same seed will generate identical outcome</a:t>
            </a:r>
            <a:endParaRPr lang="en-US" sz="2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46A4B-A998-B55E-4C43-E6A767221073}"/>
              </a:ext>
            </a:extLst>
          </p:cNvPr>
          <p:cNvSpPr txBox="1"/>
          <p:nvPr/>
        </p:nvSpPr>
        <p:spPr>
          <a:xfrm>
            <a:off x="718883" y="6135551"/>
            <a:ext cx="10241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the same seed is good for debugging… but bad for parallel production runs on a cluster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7284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 example: Radioactive decay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BC9C1-BBCF-5C9C-BB64-FDAAA589857C}"/>
              </a:ext>
            </a:extLst>
          </p:cNvPr>
          <p:cNvSpPr txBox="1"/>
          <p:nvPr/>
        </p:nvSpPr>
        <p:spPr>
          <a:xfrm>
            <a:off x="718883" y="1165086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10.1 from M. Newman, Computational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5C3BD-0EF4-34C9-B488-FD0AF0AF5661}"/>
              </a:ext>
            </a:extLst>
          </p:cNvPr>
          <p:cNvSpPr txBox="1"/>
          <p:nvPr/>
        </p:nvSpPr>
        <p:spPr>
          <a:xfrm>
            <a:off x="718883" y="1621588"/>
            <a:ext cx="11301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Some physical processes are truly random (recall quantum mechanics), for instance </a:t>
            </a:r>
            <a:r>
              <a:rPr lang="en-US" sz="2000" b="1" dirty="0"/>
              <a:t>radioactive decay</a:t>
            </a:r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351261-5CC7-DF3B-E413-02A9D88EF1FE}"/>
                  </a:ext>
                </a:extLst>
              </p:cNvPr>
              <p:cNvSpPr txBox="1"/>
              <p:nvPr/>
            </p:nvSpPr>
            <p:spPr>
              <a:xfrm>
                <a:off x="718883" y="2130116"/>
                <a:ext cx="72449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number of radioactive isotopes with a half-life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evolves as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351261-5CC7-DF3B-E413-02A9D88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3" y="2130116"/>
                <a:ext cx="7244997" cy="400110"/>
              </a:xfrm>
              <a:prstGeom prst="rect">
                <a:avLst/>
              </a:prstGeom>
              <a:blipFill>
                <a:blip r:embed="rId3"/>
                <a:stretch>
                  <a:fillRect l="-876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F207AB0-2547-E26C-4416-40DBA25BA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89" y="2535344"/>
            <a:ext cx="1400821" cy="328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7433E2-5886-8959-0E97-FE2B85502558}"/>
              </a:ext>
            </a:extLst>
          </p:cNvPr>
          <p:cNvSpPr txBox="1"/>
          <p:nvPr/>
        </p:nvSpPr>
        <p:spPr>
          <a:xfrm>
            <a:off x="718883" y="2916825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therefore, the probability for a single atom to decay over the time interval </a:t>
            </a:r>
            <a:r>
              <a:rPr lang="en-US" sz="2000" i="1" dirty="0"/>
              <a:t>t</a:t>
            </a:r>
            <a:r>
              <a:rPr lang="en-US" sz="2000" dirty="0"/>
              <a:t> is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3E96B-B3FD-2564-96D6-A727CCCF0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699" y="3370402"/>
            <a:ext cx="1498600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C60FC3-3647-B470-C895-50BC5FA970E7}"/>
                  </a:ext>
                </a:extLst>
              </p:cNvPr>
              <p:cNvSpPr txBox="1"/>
              <p:nvPr/>
            </p:nvSpPr>
            <p:spPr>
              <a:xfrm>
                <a:off x="718883" y="3858118"/>
                <a:ext cx="113014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us simulate the time evolution for a sample of thallium atoms decaying (half-life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3.053 mins) into lead atoms.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C60FC3-3647-B470-C895-50BC5FA97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3" y="3858118"/>
                <a:ext cx="11301492" cy="707886"/>
              </a:xfrm>
              <a:prstGeom prst="rect">
                <a:avLst/>
              </a:prstGeom>
              <a:blipFill>
                <a:blip r:embed="rId6"/>
                <a:stretch>
                  <a:fillRect l="-561" t="-5263" r="-561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FE7E35B-3491-725B-1C6F-B7DFB59BE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76" y="4587971"/>
            <a:ext cx="4604800" cy="2041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5621C0-BF02-A2CA-B61A-3D6567540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825" y="4604099"/>
            <a:ext cx="3838808" cy="20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 example: Radioactive decay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E7716-5CB4-70BC-0C48-A7F8D517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89" y="1424760"/>
            <a:ext cx="6400800" cy="4715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86227-412A-B88B-0ABC-2BAEE46D4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920" y="2203571"/>
            <a:ext cx="1400821" cy="328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19D28-0CCE-8A58-33A0-D36A0B84A279}"/>
              </a:ext>
            </a:extLst>
          </p:cNvPr>
          <p:cNvSpPr txBox="1"/>
          <p:nvPr/>
        </p:nvSpPr>
        <p:spPr>
          <a:xfrm>
            <a:off x="9558510" y="18342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Expected:</a:t>
            </a:r>
          </a:p>
        </p:txBody>
      </p:sp>
    </p:spTree>
    <p:extLst>
      <p:ext uri="{BB962C8B-B14F-4D97-AF65-F5344CB8AC3E}">
        <p14:creationId xmlns:p14="http://schemas.microsoft.com/office/powerpoint/2010/main" val="306290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 example: Radioactive decay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EEB4704-1CE6-77F2-9BFC-6AFB0795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32442"/>
            <a:ext cx="6400800" cy="47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8B9D3-E5A5-9E79-AB7C-9E06B29A9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920" y="2203571"/>
            <a:ext cx="1400821" cy="328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26DB7-BE87-FC25-7A1F-F6F927DD1B24}"/>
              </a:ext>
            </a:extLst>
          </p:cNvPr>
          <p:cNvSpPr txBox="1"/>
          <p:nvPr/>
        </p:nvSpPr>
        <p:spPr>
          <a:xfrm>
            <a:off x="9558510" y="18342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Expected:</a:t>
            </a:r>
          </a:p>
        </p:txBody>
      </p:sp>
    </p:spTree>
    <p:extLst>
      <p:ext uri="{BB962C8B-B14F-4D97-AF65-F5344CB8AC3E}">
        <p14:creationId xmlns:p14="http://schemas.microsoft.com/office/powerpoint/2010/main" val="358892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 example: Brownian motion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B3F5-F4AC-E3C8-C5EB-ACA54F9DB150}"/>
              </a:ext>
            </a:extLst>
          </p:cNvPr>
          <p:cNvSpPr txBox="1"/>
          <p:nvPr/>
        </p:nvSpPr>
        <p:spPr>
          <a:xfrm>
            <a:off x="483830" y="1221897"/>
            <a:ext cx="9592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Brownian motion </a:t>
            </a:r>
            <a:r>
              <a:rPr lang="en-US" dirty="0"/>
              <a:t>is a motion of a heavy particle in a gas colliding with the lighter gas particles.</a:t>
            </a:r>
          </a:p>
          <a:p>
            <a:r>
              <a:rPr lang="en-US" dirty="0"/>
              <a:t>We can consider a simplified 2D motion of particle by randomly making </a:t>
            </a:r>
          </a:p>
          <a:p>
            <a:r>
              <a:rPr lang="en-US" dirty="0"/>
              <a:t>a small step at each iteration in one of the four directions.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68168-72D8-8B90-4081-3AAAB197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26" y="2577875"/>
            <a:ext cx="4318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 example: Brownian motion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B3F5-F4AC-E3C8-C5EB-ACA54F9DB150}"/>
              </a:ext>
            </a:extLst>
          </p:cNvPr>
          <p:cNvSpPr txBox="1"/>
          <p:nvPr/>
        </p:nvSpPr>
        <p:spPr>
          <a:xfrm>
            <a:off x="483830" y="1221897"/>
            <a:ext cx="9592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Brownian motion </a:t>
            </a:r>
            <a:r>
              <a:rPr lang="en-US" dirty="0"/>
              <a:t>is a motion of a heavy particle in a gas colliding with the lighter gas particles.</a:t>
            </a:r>
          </a:p>
          <a:p>
            <a:r>
              <a:rPr lang="en-US" dirty="0"/>
              <a:t>We can consider a simplified 2D motion of particle by randomly making </a:t>
            </a:r>
          </a:p>
          <a:p>
            <a:r>
              <a:rPr lang="en-US" dirty="0"/>
              <a:t>a small step at each iteration in one of the four directions.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68168-72D8-8B90-4081-3AAAB197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26" y="2577875"/>
            <a:ext cx="4318000" cy="3175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87828172-9A04-1A87-ACCB-E30D90DE7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0690"/>
            <a:ext cx="4923250" cy="382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2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integrals: Estimating the area under the curve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B3F5-F4AC-E3C8-C5EB-ACA54F9DB150}"/>
              </a:ext>
            </a:extLst>
          </p:cNvPr>
          <p:cNvSpPr txBox="1"/>
          <p:nvPr/>
        </p:nvSpPr>
        <p:spPr>
          <a:xfrm>
            <a:off x="799420" y="1165086"/>
            <a:ext cx="838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the interpretation of a definite integral as the area under the curve.</a:t>
            </a:r>
          </a:p>
          <a:p>
            <a:r>
              <a:rPr lang="en-US" dirty="0"/>
              <a:t>We can use this interpretation to apply random numbers for approximating integrals.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4D771-B084-728B-53A1-6253227FF50C}"/>
              </a:ext>
            </a:extLst>
          </p:cNvPr>
          <p:cNvSpPr txBox="1"/>
          <p:nvPr/>
        </p:nvSpPr>
        <p:spPr>
          <a:xfrm>
            <a:off x="799419" y="186822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10C1C-BCB0-EB78-AABA-C7EAF3E5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78" y="2103465"/>
            <a:ext cx="1355640" cy="580989"/>
          </a:xfrm>
          <a:prstGeom prst="rect">
            <a:avLst/>
          </a:prstGeom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8C22282-37F2-7FC1-2410-406A3A6C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80" y="2911766"/>
            <a:ext cx="4503835" cy="34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8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integrals: Estimating the area under the curve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B3F5-F4AC-E3C8-C5EB-ACA54F9DB150}"/>
              </a:ext>
            </a:extLst>
          </p:cNvPr>
          <p:cNvSpPr txBox="1"/>
          <p:nvPr/>
        </p:nvSpPr>
        <p:spPr>
          <a:xfrm>
            <a:off x="799420" y="1165086"/>
            <a:ext cx="1054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estimate the area by sampling the points uniformly from an enveloping rectangle and counting the </a:t>
            </a:r>
          </a:p>
          <a:p>
            <a:r>
              <a:rPr lang="en-US" dirty="0"/>
              <a:t>fraction of points under the curve given by the integrand f(x).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4D771-B084-728B-53A1-6253227FF50C}"/>
              </a:ext>
            </a:extLst>
          </p:cNvPr>
          <p:cNvSpPr txBox="1"/>
          <p:nvPr/>
        </p:nvSpPr>
        <p:spPr>
          <a:xfrm>
            <a:off x="799419" y="1868228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an integral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73111-0B96-2843-B030-1803A889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93" y="2237560"/>
            <a:ext cx="1234813" cy="530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6535B7-F4F2-5F5A-ED23-CA044CFA536F}"/>
              </a:ext>
            </a:extLst>
          </p:cNvPr>
          <p:cNvSpPr txBox="1"/>
          <p:nvPr/>
        </p:nvSpPr>
        <p:spPr>
          <a:xfrm>
            <a:off x="799419" y="2871121"/>
            <a:ext cx="913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f(x) &gt; 0 and f(x) &lt; </a:t>
            </a:r>
            <a:r>
              <a:rPr lang="en-US" dirty="0" err="1"/>
              <a:t>y</a:t>
            </a:r>
            <a:r>
              <a:rPr lang="en-US" baseline="-25000" dirty="0" err="1"/>
              <a:t>max</a:t>
            </a:r>
            <a:r>
              <a:rPr lang="en-US" dirty="0"/>
              <a:t>, the integrand can be evaluated 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4BE38E-A004-4351-E04D-1BC6AD529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951" y="3343430"/>
            <a:ext cx="1392098" cy="369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331BE9-0786-22DA-9761-E300CE2313F3}"/>
              </a:ext>
            </a:extLst>
          </p:cNvPr>
          <p:cNvSpPr txBox="1"/>
          <p:nvPr/>
        </p:nvSpPr>
        <p:spPr>
          <a:xfrm>
            <a:off x="799419" y="3770022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 is the number of the sampled points that fall under f(x).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20BBC-EBEC-1A01-40D3-5179586D6F09}"/>
              </a:ext>
            </a:extLst>
          </p:cNvPr>
          <p:cNvSpPr txBox="1"/>
          <p:nvPr/>
        </p:nvSpPr>
        <p:spPr>
          <a:xfrm>
            <a:off x="799419" y="4421334"/>
            <a:ext cx="1016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statistical error of the integrand can be estimated using the properties of the binomial distribution </a:t>
            </a:r>
          </a:p>
          <a:p>
            <a:r>
              <a:rPr lang="en-US" dirty="0"/>
              <a:t>with p = C/N: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F4447C-C19B-CE79-2188-D36E47676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349" y="5128787"/>
            <a:ext cx="2061300" cy="498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EDB105-5CE0-6320-7F09-F40139E42A7B}"/>
              </a:ext>
            </a:extLst>
          </p:cNvPr>
          <p:cNvSpPr txBox="1"/>
          <p:nvPr/>
        </p:nvSpPr>
        <p:spPr>
          <a:xfrm>
            <a:off x="799419" y="6097959"/>
            <a:ext cx="106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reduce the error by factor x2 we need to sample x4 more numbers – true for most Monte Carlo methods.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FF598-5C82-29B8-5B8C-BFC49DF40117}"/>
              </a:ext>
            </a:extLst>
          </p:cNvPr>
          <p:cNvSpPr txBox="1"/>
          <p:nvPr/>
        </p:nvSpPr>
        <p:spPr>
          <a:xfrm>
            <a:off x="799419" y="5688456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error scales with N</a:t>
            </a:r>
            <a:r>
              <a:rPr lang="en-US" baseline="30000" dirty="0"/>
              <a:t>-1/2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integrals: Estimating the area under the curve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CD554-2E43-EC2D-D481-CBB50ABC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5" y="1165085"/>
            <a:ext cx="4807545" cy="31075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700783-B8A8-8808-6D05-0E9525E7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5" y="4626003"/>
            <a:ext cx="2739613" cy="1066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7BCB4-FB81-D65B-0722-B14BB4B84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55" y="5924154"/>
            <a:ext cx="3630195" cy="2443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0D51B08-08D1-B0DC-76F2-38798731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38" y="1669460"/>
            <a:ext cx="4758657" cy="363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3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476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Random numbers </a:t>
            </a:r>
            <a:r>
              <a:rPr lang="en-US" sz="2000" dirty="0"/>
              <a:t>play important role, both in modelling of the physics processes (some of which are regarded as truly random, such as radioactive decay) and as a tool to tackle otherwise intractable problems.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(Pseudo-)random numbers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0" y="5271853"/>
            <a:ext cx="88056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Numbers generated on a computer are usually not truly random, but a good generator produces numbers that reflect the desired properties of a random variable, hence it is called </a:t>
            </a:r>
            <a:r>
              <a:rPr lang="en-US" sz="2000" i="1" dirty="0"/>
              <a:t>pseudo-random number generator</a:t>
            </a:r>
            <a:r>
              <a:rPr lang="en-US" sz="2000" dirty="0"/>
              <a:t>.</a:t>
            </a:r>
            <a:endParaRPr lang="en-US" sz="2000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F16C1-57DA-E344-3460-3B94EEB2023A}"/>
              </a:ext>
            </a:extLst>
          </p:cNvPr>
          <p:cNvSpPr/>
          <p:nvPr/>
        </p:nvSpPr>
        <p:spPr>
          <a:xfrm>
            <a:off x="767980" y="2651655"/>
            <a:ext cx="97476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Examples: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Numerical integration (especially in many dimensions)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Sampling microstates in statistical mechanics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Simulating quantum processes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Monte Carlo event generators</a:t>
            </a:r>
          </a:p>
        </p:txBody>
      </p:sp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pi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21037-5065-D833-3A86-9B53213D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0" y="1245001"/>
            <a:ext cx="9999061" cy="257118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5C954C9-1BE3-F506-FBD1-9C24890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19" y="3549150"/>
            <a:ext cx="2940612" cy="27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13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51081-225A-4924-4BDD-856FDC519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FCCE97-8734-D217-D2ED-A715C254A7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LM Sans 10" panose="00000500000000000000" pitchFamily="50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FCCE97-8734-D217-D2ED-A715C254A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4CF90-ECD6-B5A1-8166-F72BB073E5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ECDAFD-BC38-2225-F0ED-281C652D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19" y="3549150"/>
            <a:ext cx="2940612" cy="27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4511D-93CC-3873-070A-834C8AE422E8}"/>
              </a:ext>
            </a:extLst>
          </p:cNvPr>
          <p:cNvSpPr txBox="1"/>
          <p:nvPr/>
        </p:nvSpPr>
        <p:spPr>
          <a:xfrm>
            <a:off x="569323" y="1165086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Consider a circle of unit radius r = 1. Its area 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D25735-B701-2349-35AB-6BA48614B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880" y="1375317"/>
            <a:ext cx="1173093" cy="471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81092C-484C-B126-0563-4BF33CE270F6}"/>
              </a:ext>
            </a:extLst>
          </p:cNvPr>
          <p:cNvSpPr txBox="1"/>
          <p:nvPr/>
        </p:nvSpPr>
        <p:spPr>
          <a:xfrm>
            <a:off x="569320" y="1786472"/>
            <a:ext cx="10741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circle can be embedded into a square with a side length of two. The area of the square is: 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sq</a:t>
            </a:r>
            <a:r>
              <a:rPr lang="en-US" sz="1600" baseline="-25000" dirty="0"/>
              <a:t> </a:t>
            </a:r>
            <a:r>
              <a:rPr lang="en-US" sz="1600" dirty="0"/>
              <a:t>= 2</a:t>
            </a:r>
            <a:r>
              <a:rPr lang="en-US" sz="1600" baseline="30000" dirty="0"/>
              <a:t>2</a:t>
            </a:r>
            <a:r>
              <a:rPr lang="en-US" sz="1600" dirty="0"/>
              <a:t>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92C50-11E3-B368-C27E-7AA43D31C80C}"/>
              </a:ext>
            </a:extLst>
          </p:cNvPr>
          <p:cNvSpPr txBox="1"/>
          <p:nvPr/>
        </p:nvSpPr>
        <p:spPr>
          <a:xfrm>
            <a:off x="569320" y="2184258"/>
            <a:ext cx="11168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Consider now a random point anywhere inside the square. The probability that it is also inside the circle is the ratio of their areas: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1F199B-1461-2EAC-922F-DA1CB387F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880" y="2605596"/>
            <a:ext cx="1156237" cy="482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221FE8-8E20-1DBA-E473-7736F7405C54}"/>
                  </a:ext>
                </a:extLst>
              </p:cNvPr>
              <p:cNvSpPr txBox="1"/>
              <p:nvPr/>
            </p:nvSpPr>
            <p:spPr>
              <a:xfrm>
                <a:off x="569320" y="3042709"/>
                <a:ext cx="1040347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This probability can be estimated by sampling points inside the square many times and counting how many fall inside the circle.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 can therefore be estimated as: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221FE8-8E20-1DBA-E473-7736F7405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20" y="3042709"/>
                <a:ext cx="10403479" cy="584775"/>
              </a:xfrm>
              <a:prstGeom prst="rect">
                <a:avLst/>
              </a:prstGeom>
              <a:blipFill>
                <a:blip r:embed="rId7"/>
                <a:stretch>
                  <a:fillRect l="-244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4F2261D-5B58-0F50-0DA2-CCE8002A7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527" y="3651213"/>
            <a:ext cx="862903" cy="5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2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794F-39E6-B319-8C1A-68B143ADE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B67E02-F24C-D3F3-4901-7A5ADD3FCF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LM Sans 10" panose="00000500000000000000" pitchFamily="50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B67E02-F24C-D3F3-4901-7A5ADD3FC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05007-B0D8-DCF2-56FA-4950A54F3C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C8BDDA-460C-B0E9-10C1-CA0AC1A9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19" y="3549150"/>
            <a:ext cx="2940612" cy="27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8DD8AA-5BB7-972C-52E0-F4BF016EC20F}"/>
              </a:ext>
            </a:extLst>
          </p:cNvPr>
          <p:cNvSpPr txBox="1"/>
          <p:nvPr/>
        </p:nvSpPr>
        <p:spPr>
          <a:xfrm>
            <a:off x="569323" y="1165086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Consider a circle of unit radius r = 1. Its area 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C0B62-94D3-F4B4-2CFF-A6E237BED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880" y="1375317"/>
            <a:ext cx="1173093" cy="471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FB9870-B03F-B8F3-D351-6A8723FC744A}"/>
              </a:ext>
            </a:extLst>
          </p:cNvPr>
          <p:cNvSpPr txBox="1"/>
          <p:nvPr/>
        </p:nvSpPr>
        <p:spPr>
          <a:xfrm>
            <a:off x="569320" y="1786472"/>
            <a:ext cx="10741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circle can be embedded into a square with a side length of two. The area of the square is: 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sq</a:t>
            </a:r>
            <a:r>
              <a:rPr lang="en-US" sz="1600" baseline="-25000" dirty="0"/>
              <a:t> </a:t>
            </a:r>
            <a:r>
              <a:rPr lang="en-US" sz="1600" dirty="0"/>
              <a:t>= 2</a:t>
            </a:r>
            <a:r>
              <a:rPr lang="en-US" sz="1600" baseline="30000" dirty="0"/>
              <a:t>2</a:t>
            </a:r>
            <a:r>
              <a:rPr lang="en-US" sz="1600" dirty="0"/>
              <a:t>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7043C-873D-9D4B-F2CA-6EC2D8E0FF10}"/>
              </a:ext>
            </a:extLst>
          </p:cNvPr>
          <p:cNvSpPr txBox="1"/>
          <p:nvPr/>
        </p:nvSpPr>
        <p:spPr>
          <a:xfrm>
            <a:off x="569320" y="2184258"/>
            <a:ext cx="11168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Consider now a random point anywhere inside the square. The probability that it is also inside the circle is the ratio of their areas: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A91F1E-CAAB-612D-930B-CFAF501CD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880" y="2605596"/>
            <a:ext cx="1156237" cy="482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126A63-94C9-26DE-AEFB-7278DD990FC4}"/>
                  </a:ext>
                </a:extLst>
              </p:cNvPr>
              <p:cNvSpPr txBox="1"/>
              <p:nvPr/>
            </p:nvSpPr>
            <p:spPr>
              <a:xfrm>
                <a:off x="569320" y="3042709"/>
                <a:ext cx="1040347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This probability can be estimated by sampling points inside the square many times and counting how many fall inside the circle.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 can therefore be estimated as: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126A63-94C9-26DE-AEFB-7278DD990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20" y="3042709"/>
                <a:ext cx="10403479" cy="584775"/>
              </a:xfrm>
              <a:prstGeom prst="rect">
                <a:avLst/>
              </a:prstGeom>
              <a:blipFill>
                <a:blip r:embed="rId7"/>
                <a:stretch>
                  <a:fillRect l="-244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C0390D31-2182-BA33-7BE3-8C66073907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527" y="3651213"/>
            <a:ext cx="862903" cy="568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A1F74B-B9C1-4D44-7051-18E683BC70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823" y="3889295"/>
            <a:ext cx="5102236" cy="237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1116C-8BA7-3892-D068-2E910CB5F60B}"/>
              </a:ext>
            </a:extLst>
          </p:cNvPr>
          <p:cNvSpPr txBox="1"/>
          <p:nvPr/>
        </p:nvSpPr>
        <p:spPr>
          <a:xfrm>
            <a:off x="3642145" y="643843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method is known as the </a:t>
            </a:r>
            <a:r>
              <a:rPr lang="en-US" b="1" dirty="0"/>
              <a:t>Monte Carlo estimation of </a:t>
            </a:r>
            <a:r>
              <a:rPr lang="el-GR" b="1" dirty="0"/>
              <a:t>π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17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pi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21037-5065-D833-3A86-9B53213D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0" y="1245001"/>
            <a:ext cx="9999061" cy="2571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A9CBC-072B-6FFC-C568-D99292D38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70" y="3896103"/>
            <a:ext cx="5590923" cy="260547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021A17F-DACC-1001-37C1-E2F447A37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19" y="3549150"/>
            <a:ext cx="2940612" cy="27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2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pi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CB659-2650-E7D1-4040-5B27DA06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83" y="2695434"/>
            <a:ext cx="2787900" cy="589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D4124-E876-1252-1704-EF9F905D1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62" y="3429000"/>
            <a:ext cx="3129062" cy="29884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0FDD39D-E470-A9F4-F57A-ADCEF68E9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58" y="1530069"/>
            <a:ext cx="4152208" cy="379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33E65-7688-9133-FB99-846EA1C2A21E}"/>
              </a:ext>
            </a:extLst>
          </p:cNvPr>
          <p:cNvSpPr txBox="1"/>
          <p:nvPr/>
        </p:nvSpPr>
        <p:spPr>
          <a:xfrm>
            <a:off x="618719" y="4277360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 larger number of points</a:t>
            </a:r>
          </a:p>
        </p:txBody>
      </p:sp>
    </p:spTree>
    <p:extLst>
      <p:ext uri="{BB962C8B-B14F-4D97-AF65-F5344CB8AC3E}">
        <p14:creationId xmlns:p14="http://schemas.microsoft.com/office/powerpoint/2010/main" val="679191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 as the average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26413-CF39-C7FB-F6D4-9A90927A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32" y="1084165"/>
            <a:ext cx="9337534" cy="3525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3589BC-5530-D3AA-0F40-13D7B6EB9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273" y="4783117"/>
            <a:ext cx="5051453" cy="17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82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C12EC-10D4-D448-814E-CCB0907BF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1388-69F2-A101-6EFF-EE659FC5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 as the average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D6E88-A820-50A2-768C-FD9BB4CDD5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B67D3-E5B5-D81C-7E55-CCAC2287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73" y="4783117"/>
            <a:ext cx="5051453" cy="1737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D69D0-4D9B-C990-7736-DEC7F943F6D7}"/>
              </a:ext>
            </a:extLst>
          </p:cNvPr>
          <p:cNvSpPr txBox="1"/>
          <p:nvPr/>
        </p:nvSpPr>
        <p:spPr>
          <a:xfrm>
            <a:off x="609080" y="1165086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integral of a function over an interval (a, b) is given by: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90EF3-8645-2ABD-D307-30642DEDE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712" y="1450926"/>
            <a:ext cx="1182573" cy="571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7ED4C-3CAF-2235-288B-8A6C46C6930E}"/>
              </a:ext>
            </a:extLst>
          </p:cNvPr>
          <p:cNvSpPr txBox="1"/>
          <p:nvPr/>
        </p:nvSpPr>
        <p:spPr>
          <a:xfrm>
            <a:off x="609080" y="1969455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value of f(x) over (a, b) is: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C5FDEC-5171-760D-610B-3334523C9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047" y="2233789"/>
            <a:ext cx="1993902" cy="6063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0F4D57-B65C-4923-A428-8D188AA0BC0E}"/>
              </a:ext>
            </a:extLst>
          </p:cNvPr>
          <p:cNvSpPr txBox="1"/>
          <p:nvPr/>
        </p:nvSpPr>
        <p:spPr>
          <a:xfrm>
            <a:off x="7712646" y="2367708"/>
            <a:ext cx="1818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which gives: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35D141-8C25-8E97-1CFC-1A52F226B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0694" y="2378236"/>
            <a:ext cx="1119809" cy="352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A6F4B-0390-147B-BE71-573123459D45}"/>
              </a:ext>
            </a:extLst>
          </p:cNvPr>
          <p:cNvSpPr txBox="1"/>
          <p:nvPr/>
        </p:nvSpPr>
        <p:spPr>
          <a:xfrm>
            <a:off x="609080" y="2935239"/>
            <a:ext cx="10070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integral can be estimated by computing the average value of f(x), where x is randomly sampled over (a, b):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E5481-044D-056D-1A0F-4CC5BFA91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548" y="3347003"/>
            <a:ext cx="1276904" cy="4776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569E33-FC45-3A7F-9004-90035A1651B3}"/>
              </a:ext>
            </a:extLst>
          </p:cNvPr>
          <p:cNvSpPr txBox="1"/>
          <p:nvPr/>
        </p:nvSpPr>
        <p:spPr>
          <a:xfrm>
            <a:off x="589628" y="3792322"/>
            <a:ext cx="6944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the law of averages, the error estimate involves the variance of f(x):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F7B7D8-B063-67B4-77C3-87CA126D7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274" y="4226082"/>
            <a:ext cx="1677448" cy="4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20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integral as the average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734B0-9840-1663-77AD-F341AE2C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0533"/>
            <a:ext cx="5384800" cy="19431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8414D85-9050-0BA1-9F4C-DD65471C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60" y="1247978"/>
            <a:ext cx="3401479" cy="256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A2397B-C937-5CBD-0781-FBDC15900EBA}"/>
              </a:ext>
            </a:extLst>
          </p:cNvPr>
          <p:cNvSpPr txBox="1"/>
          <p:nvPr/>
        </p:nvSpPr>
        <p:spPr>
          <a:xfrm>
            <a:off x="638212" y="4616130"/>
            <a:ext cx="4451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Advantages: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method works also 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negative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know its maximum value</a:t>
            </a:r>
          </a:p>
        </p:txBody>
      </p:sp>
    </p:spTree>
    <p:extLst>
      <p:ext uri="{BB962C8B-B14F-4D97-AF65-F5344CB8AC3E}">
        <p14:creationId xmlns:p14="http://schemas.microsoft.com/office/powerpoint/2010/main" val="141168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Another way to compute pi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DD80A-1E61-4CED-5994-E1AF185E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728" t="23101"/>
          <a:stretch/>
        </p:blipFill>
        <p:spPr>
          <a:xfrm>
            <a:off x="4375476" y="1344059"/>
            <a:ext cx="3441047" cy="797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4263F-A760-9D28-D16E-74D2BAF219D0}"/>
              </a:ext>
            </a:extLst>
          </p:cNvPr>
          <p:cNvSpPr txBox="1"/>
          <p:nvPr/>
        </p:nvSpPr>
        <p:spPr>
          <a:xfrm>
            <a:off x="638212" y="112003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an integral</a:t>
            </a:r>
          </a:p>
        </p:txBody>
      </p:sp>
    </p:spTree>
    <p:extLst>
      <p:ext uri="{BB962C8B-B14F-4D97-AF65-F5344CB8AC3E}">
        <p14:creationId xmlns:p14="http://schemas.microsoft.com/office/powerpoint/2010/main" val="4287802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Another way to compute pi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D5D30-39FB-3B6C-9FC3-2E31A3E92F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728" t="23101"/>
          <a:stretch/>
        </p:blipFill>
        <p:spPr>
          <a:xfrm>
            <a:off x="4375476" y="1344059"/>
            <a:ext cx="3441047" cy="79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1B54B5-12CB-8C36-E124-AD59084AC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2" y="2793838"/>
            <a:ext cx="5740400" cy="204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99CE0-3137-6961-D25E-D126B5F43B58}"/>
              </a:ext>
            </a:extLst>
          </p:cNvPr>
          <p:cNvSpPr txBox="1"/>
          <p:nvPr/>
        </p:nvSpPr>
        <p:spPr>
          <a:xfrm>
            <a:off x="638212" y="112003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an integral</a:t>
            </a:r>
          </a:p>
        </p:txBody>
      </p:sp>
    </p:spTree>
    <p:extLst>
      <p:ext uri="{BB962C8B-B14F-4D97-AF65-F5344CB8AC3E}">
        <p14:creationId xmlns:p14="http://schemas.microsoft.com/office/powerpoint/2010/main" val="20487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EAA014-8B46-47C7-B723-4D6ACEB4F8A0}"/>
                  </a:ext>
                </a:extLst>
              </p:cNvPr>
              <p:cNvSpPr/>
              <p:nvPr/>
            </p:nvSpPr>
            <p:spPr>
              <a:xfrm>
                <a:off x="767981" y="1234607"/>
                <a:ext cx="760313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most basic routine produces a random integer number </a:t>
                </a:r>
                <a:r>
                  <a:rPr lang="en-US" sz="2000" i="1" dirty="0"/>
                  <a:t>x</a:t>
                </a:r>
                <a:r>
                  <a:rPr lang="en-US" sz="2000" dirty="0"/>
                  <a:t> between 0 and some maximum value </a:t>
                </a:r>
                <a:r>
                  <a:rPr lang="en-US" sz="2000" i="1" dirty="0"/>
                  <a:t>m</a:t>
                </a:r>
                <a:r>
                  <a:rPr lang="en-US" sz="2000" dirty="0"/>
                  <a:t>. </a:t>
                </a:r>
              </a:p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endParaRPr lang="en-US" sz="2000" dirty="0"/>
              </a:p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By dividing over </a:t>
                </a:r>
                <a:r>
                  <a:rPr lang="en-US" sz="2000" i="1" dirty="0"/>
                  <a:t>m</a:t>
                </a:r>
                <a:r>
                  <a:rPr lang="en-US" sz="2000" dirty="0"/>
                  <a:t> one can get a real pseudo-random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which is uniformly distributed in an interval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endParaRPr lang="en-US" sz="2000" dirty="0"/>
              </a:p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By applying various transformations and techniques to the sequence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one can sample other (non-uniform) distributions.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EAA014-8B46-47C7-B723-4D6ACEB4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1" y="1234607"/>
                <a:ext cx="7603134" cy="2862322"/>
              </a:xfrm>
              <a:prstGeom prst="rect">
                <a:avLst/>
              </a:prstGeom>
              <a:blipFill>
                <a:blip r:embed="rId3"/>
                <a:stretch>
                  <a:fillRect l="-667" t="-1327" r="-833" b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Pseudo-random numbers on a computer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1" y="5071648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How to sample pseudo-random numbers </a:t>
            </a:r>
            <a:r>
              <a:rPr lang="en-US" sz="2000" i="1" dirty="0"/>
              <a:t>x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0766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multi-dimensional integrals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1062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Monte Carlo methods really shine when it comes to numerical evaluation of integrals in multiple dimensions.</a:t>
            </a:r>
          </a:p>
          <a:p>
            <a:r>
              <a:rPr lang="en-US" dirty="0"/>
              <a:t>Consider the following D-dimensional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ADED0-6A5E-2EF5-980B-70C1C385680F}"/>
                  </a:ext>
                </a:extLst>
              </p:cNvPr>
              <p:cNvSpPr txBox="1"/>
              <p:nvPr/>
            </p:nvSpPr>
            <p:spPr>
              <a:xfrm>
                <a:off x="933245" y="4495121"/>
                <a:ext cx="9631163" cy="703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total number of integrand evaluations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e.g. if we use the same number </a:t>
                </a:r>
                <a:r>
                  <a:rPr lang="en-US" i="1" dirty="0"/>
                  <a:t>N</a:t>
                </a:r>
                <a:r>
                  <a:rPr lang="en-US" dirty="0"/>
                  <a:t> of points in each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dirty="0"/>
                  <a:t> scales exponentially with </a:t>
                </a:r>
                <a:r>
                  <a:rPr lang="en-US" i="1" dirty="0"/>
                  <a:t>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ADED0-6A5E-2EF5-980B-70C1C385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5" y="4495121"/>
                <a:ext cx="9631163" cy="703398"/>
              </a:xfrm>
              <a:prstGeom prst="rect">
                <a:avLst/>
              </a:prstGeom>
              <a:blipFill>
                <a:blip r:embed="rId3"/>
                <a:stretch>
                  <a:fillRect l="-527" t="-52632" b="-4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F7768D6-368A-D8EC-7F0B-DCBB502D1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472" y="1977201"/>
            <a:ext cx="3019056" cy="525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68033C-27DD-242E-24F7-4711F2975313}"/>
              </a:ext>
            </a:extLst>
          </p:cNvPr>
          <p:cNvSpPr txBox="1"/>
          <p:nvPr/>
        </p:nvSpPr>
        <p:spPr>
          <a:xfrm>
            <a:off x="933245" y="2720314"/>
            <a:ext cx="9366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Computing it numerically using for instance the </a:t>
            </a:r>
            <a:r>
              <a:rPr lang="en-US" i="1" dirty="0"/>
              <a:t>rectangle rule </a:t>
            </a:r>
            <a:r>
              <a:rPr lang="en-US" dirty="0"/>
              <a:t>would involve the evaluation of a multi-dimensional sum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1776D3-D000-0A1D-6C9C-79BACF25D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494" y="3399158"/>
            <a:ext cx="2711012" cy="546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1857D-4125-B7BF-8F94-F490A6F961DF}"/>
              </a:ext>
            </a:extLst>
          </p:cNvPr>
          <p:cNvSpPr txBox="1"/>
          <p:nvPr/>
        </p:nvSpPr>
        <p:spPr>
          <a:xfrm>
            <a:off x="933245" y="400798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2D1B9-544F-22B0-0310-FAB8D5C0D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359" y="4063138"/>
            <a:ext cx="4279900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76C495-18E0-6B38-CB7C-51BCE8001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859" y="5201147"/>
            <a:ext cx="1066800" cy="419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96E68F-80CF-382F-ADD9-030512C24450}"/>
              </a:ext>
            </a:extLst>
          </p:cNvPr>
          <p:cNvSpPr txBox="1"/>
          <p:nvPr/>
        </p:nvSpPr>
        <p:spPr>
          <a:xfrm>
            <a:off x="4794201" y="5650926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781490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multi-dimensional integrals: Monte Carlo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8DDE7-AA20-53D9-E69A-03D0397B6DA3}"/>
              </a:ext>
            </a:extLst>
          </p:cNvPr>
          <p:cNvSpPr txBox="1"/>
          <p:nvPr/>
        </p:nvSpPr>
        <p:spPr>
          <a:xfrm>
            <a:off x="714703" y="1165841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1D case, replace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46061-3AE5-0950-BDB0-BFDDCAB57C46}"/>
              </a:ext>
            </a:extLst>
          </p:cNvPr>
          <p:cNvSpPr txBox="1"/>
          <p:nvPr/>
        </p:nvSpPr>
        <p:spPr>
          <a:xfrm>
            <a:off x="714702" y="3446856"/>
            <a:ext cx="926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x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D</a:t>
            </a:r>
            <a:r>
              <a:rPr lang="en-US" dirty="0"/>
              <a:t> are independent random variables distributed uniformly in intervals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in [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 err="1"/>
              <a:t>,b</a:t>
            </a:r>
            <a:r>
              <a:rPr lang="en-US" baseline="-25000" dirty="0" err="1"/>
              <a:t>k</a:t>
            </a:r>
            <a:r>
              <a:rPr lang="en-US" dirty="0"/>
              <a:t>].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00D98-EA18-A4CB-1ACC-52EAE1AD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008" y="1581124"/>
            <a:ext cx="3253983" cy="566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5638A5-A0C0-F426-9EB6-3D98DEBEC7B2}"/>
              </a:ext>
            </a:extLst>
          </p:cNvPr>
          <p:cNvSpPr txBox="1"/>
          <p:nvPr/>
        </p:nvSpPr>
        <p:spPr>
          <a:xfrm>
            <a:off x="714702" y="220024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mean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A0657-3903-A462-A32F-1815FADB6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49" y="2564722"/>
            <a:ext cx="30861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2E0C77-3E99-1A57-FA63-4DA581E779E4}"/>
              </a:ext>
            </a:extLst>
          </p:cNvPr>
          <p:cNvSpPr txBox="1"/>
          <p:nvPr/>
        </p:nvSpPr>
        <p:spPr>
          <a:xfrm>
            <a:off x="714702" y="4793636"/>
            <a:ext cx="1031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Increasing the number of dimensions by one: sample one more number each iteration.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3EABB-2599-5CC1-154E-D8B8B29A8A9B}"/>
              </a:ext>
            </a:extLst>
          </p:cNvPr>
          <p:cNvSpPr txBox="1"/>
          <p:nvPr/>
        </p:nvSpPr>
        <p:spPr>
          <a:xfrm>
            <a:off x="721385" y="408035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estimate: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11EE91-84B6-54B7-828A-7BF25B1A6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97" y="3929592"/>
            <a:ext cx="2775791" cy="763880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8ABB96CB-D04C-9F62-0DB5-8CA44B7BC314}"/>
              </a:ext>
            </a:extLst>
          </p:cNvPr>
          <p:cNvSpPr/>
          <p:nvPr/>
        </p:nvSpPr>
        <p:spPr>
          <a:xfrm>
            <a:off x="5875284" y="5307724"/>
            <a:ext cx="325820" cy="468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EFF55-C939-C7A2-4CD2-41FE00F99148}"/>
              </a:ext>
            </a:extLst>
          </p:cNvPr>
          <p:cNvSpPr txBox="1"/>
          <p:nvPr/>
        </p:nvSpPr>
        <p:spPr>
          <a:xfrm>
            <a:off x="4945685" y="5921326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linear complexity in D</a:t>
            </a:r>
          </a:p>
        </p:txBody>
      </p:sp>
    </p:spTree>
    <p:extLst>
      <p:ext uri="{BB962C8B-B14F-4D97-AF65-F5344CB8AC3E}">
        <p14:creationId xmlns:p14="http://schemas.microsoft.com/office/powerpoint/2010/main" val="2994873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multi-dimensional integrals: Monte Carlo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8DDE7-AA20-53D9-E69A-03D0397B6DA3}"/>
              </a:ext>
            </a:extLst>
          </p:cNvPr>
          <p:cNvSpPr txBox="1"/>
          <p:nvPr/>
        </p:nvSpPr>
        <p:spPr>
          <a:xfrm>
            <a:off x="714703" y="1165841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C44CC-F775-6433-EC79-BA633D55D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83" y="1619255"/>
            <a:ext cx="7985234" cy="42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87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Computing multi-dimensional integrals: Monte Carlo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8DDE7-AA20-53D9-E69A-03D0397B6DA3}"/>
              </a:ext>
            </a:extLst>
          </p:cNvPr>
          <p:cNvSpPr txBox="1"/>
          <p:nvPr/>
        </p:nvSpPr>
        <p:spPr>
          <a:xfrm>
            <a:off x="714703" y="1165841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C993A-5E1A-BEB3-17DF-B6DF6760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48" y="1165086"/>
            <a:ext cx="4270703" cy="580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5B53E-FA56-5B35-0179-EC84744D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08" y="2737756"/>
            <a:ext cx="914400" cy="237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4F60FF-3DF2-C138-DA94-8126A70A47FC}"/>
              </a:ext>
            </a:extLst>
          </p:cNvPr>
          <p:cNvSpPr txBox="1"/>
          <p:nvPr/>
        </p:nvSpPr>
        <p:spPr>
          <a:xfrm>
            <a:off x="7474808" y="217496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 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8AC0F-9B70-9228-6076-C9BD3D00C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03" y="1851448"/>
            <a:ext cx="5088872" cy="47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2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Volume of a D-dimensional ball (hypersphere)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8DDE7-AA20-53D9-E69A-03D0397B6DA3}"/>
              </a:ext>
            </a:extLst>
          </p:cNvPr>
          <p:cNvSpPr txBox="1"/>
          <p:nvPr/>
        </p:nvSpPr>
        <p:spPr>
          <a:xfrm>
            <a:off x="714703" y="1165841"/>
            <a:ext cx="9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consider an </a:t>
            </a:r>
            <a:r>
              <a:rPr lang="en-US" i="1" dirty="0"/>
              <a:t>D</a:t>
            </a:r>
            <a:r>
              <a:rPr lang="en-US" dirty="0"/>
              <a:t>-dimensional ball of radius R. </a:t>
            </a:r>
          </a:p>
          <a:p>
            <a:r>
              <a:rPr lang="en-US" dirty="0"/>
              <a:t>Its volume is given by a </a:t>
            </a:r>
            <a:r>
              <a:rPr lang="en-US" i="1" dirty="0"/>
              <a:t>D</a:t>
            </a:r>
            <a:r>
              <a:rPr lang="en-US" dirty="0"/>
              <a:t>-dimensional integral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44E3A-2258-38E7-17EB-43DB7152F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63" y="1858639"/>
            <a:ext cx="2992273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DD4111-9EA2-E801-F093-5F40901A427F}"/>
              </a:ext>
            </a:extLst>
          </p:cNvPr>
          <p:cNvSpPr txBox="1"/>
          <p:nvPr/>
        </p:nvSpPr>
        <p:spPr>
          <a:xfrm>
            <a:off x="714703" y="25698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can be written with the recursion formula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9C78F9-2C5D-74CA-B277-44304BE70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05" y="2863350"/>
            <a:ext cx="3278789" cy="731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CBCDB-C4D7-C78D-E3C9-0939ADDEEDBD}"/>
                  </a:ext>
                </a:extLst>
              </p:cNvPr>
              <p:cNvSpPr txBox="1"/>
              <p:nvPr/>
            </p:nvSpPr>
            <p:spPr>
              <a:xfrm>
                <a:off x="714703" y="3594591"/>
                <a:ext cx="1719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CBCDB-C4D7-C78D-E3C9-0939ADDEE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03" y="3594591"/>
                <a:ext cx="1719638" cy="369332"/>
              </a:xfrm>
              <a:prstGeom prst="rect">
                <a:avLst/>
              </a:prstGeom>
              <a:blipFill>
                <a:blip r:embed="rId5"/>
                <a:stretch>
                  <a:fillRect l="-2941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DC0F995-CA54-BD78-1F3D-6A34C883F2F3}"/>
              </a:ext>
            </a:extLst>
          </p:cNvPr>
          <p:cNvSpPr txBox="1"/>
          <p:nvPr/>
        </p:nvSpPr>
        <p:spPr>
          <a:xfrm>
            <a:off x="714703" y="4012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Rectangle (non-MC) method (recursive)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1DB2D4-1FAA-94B6-10A9-CC6AF19B8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487" y="4381776"/>
            <a:ext cx="3824334" cy="2246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D9B64E-6606-5E6F-13AA-9AEE995E1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8046" y="4381776"/>
            <a:ext cx="4576504" cy="20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30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Volume of a D-dimensional ball (hypersphere)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F8DDE7-AA20-53D9-E69A-03D0397B6DA3}"/>
                  </a:ext>
                </a:extLst>
              </p:cNvPr>
              <p:cNvSpPr txBox="1"/>
              <p:nvPr/>
            </p:nvSpPr>
            <p:spPr>
              <a:xfrm>
                <a:off x="714703" y="1165841"/>
                <a:ext cx="9186042" cy="2366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Monte Carlo approach:</a:t>
                </a:r>
                <a:endParaRPr lang="en-US" dirty="0"/>
              </a:p>
              <a:p>
                <a:r>
                  <a:rPr lang="en-US" dirty="0"/>
                  <a:t>Observe that the ball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err="1"/>
                  <a:t>subvolume</a:t>
                </a:r>
                <a:r>
                  <a:rPr lang="en-US" dirty="0"/>
                  <a:t> of a hypercube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If we now randomly sample points that are uniformly distributed inside the hypercube,</a:t>
                </a:r>
              </a:p>
              <a:p>
                <a:r>
                  <a:rPr lang="en-US" dirty="0"/>
                  <a:t>the fraction </a:t>
                </a:r>
                <a:r>
                  <a:rPr lang="en-US" i="1" dirty="0"/>
                  <a:t>C/N </a:t>
                </a:r>
                <a:r>
                  <a:rPr lang="en-US" dirty="0"/>
                  <a:t>of those that are also inside the ball will reflect</a:t>
                </a:r>
              </a:p>
              <a:p>
                <a:r>
                  <a:rPr lang="en-US" dirty="0"/>
                  <a:t>the ratio of the ball and hypercube volumes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𝑐𝑢𝑏𝑒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Therefore,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F8DDE7-AA20-53D9-E69A-03D0397B6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03" y="1165841"/>
                <a:ext cx="9186042" cy="2366738"/>
              </a:xfrm>
              <a:prstGeom prst="rect">
                <a:avLst/>
              </a:prstGeom>
              <a:blipFill>
                <a:blip r:embed="rId3"/>
                <a:stretch>
                  <a:fillRect l="-552" t="-1070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E007DB-B476-B8B2-AE73-357C19A0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932" y="3532579"/>
            <a:ext cx="1612135" cy="7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7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Volume of a D-dimensional ball (hypersphere)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007DB-B476-B8B2-AE73-357C19A0F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32" y="1165086"/>
            <a:ext cx="1612135" cy="706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B07EE6-08D3-4730-9535-AD097179F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68" y="2042927"/>
            <a:ext cx="5913164" cy="277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7E105A-48A4-AAFD-2A67-470F5A35F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796" y="2042927"/>
            <a:ext cx="4473473" cy="32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1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1" y="1234607"/>
            <a:ext cx="9094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Historically, one of the simplest RNG is linear congruential generator (LCG)*.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congruential generator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1" y="3228945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some parameters </a:t>
            </a:r>
            <a:r>
              <a:rPr lang="en-US" sz="2000" i="1" dirty="0"/>
              <a:t>a, m, x</a:t>
            </a:r>
            <a:r>
              <a:rPr lang="en-US" sz="2000" i="1" baseline="-25000" dirty="0"/>
              <a:t>0</a:t>
            </a:r>
            <a:r>
              <a:rPr lang="en-US" sz="2000" i="1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5A228-5056-5395-130A-49F2F516BC2E}"/>
              </a:ext>
            </a:extLst>
          </p:cNvPr>
          <p:cNvSpPr/>
          <p:nvPr/>
        </p:nvSpPr>
        <p:spPr>
          <a:xfrm>
            <a:off x="767981" y="1898635"/>
            <a:ext cx="90944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It generates a sequence of pseudo-random numbers in accordance with an iterative procedure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14BF-2767-6BD4-5383-DD2AD5149AC4}"/>
              </a:ext>
            </a:extLst>
          </p:cNvPr>
          <p:cNvSpPr/>
          <p:nvPr/>
        </p:nvSpPr>
        <p:spPr>
          <a:xfrm>
            <a:off x="767981" y="4086663"/>
            <a:ext cx="9094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next number in a sequence depends only on the present one.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78872-51F8-8AA9-3ECC-9ACA59D8114A}"/>
              </a:ext>
            </a:extLst>
          </p:cNvPr>
          <p:cNvSpPr/>
          <p:nvPr/>
        </p:nvSpPr>
        <p:spPr>
          <a:xfrm>
            <a:off x="767981" y="4709087"/>
            <a:ext cx="9094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sequence is periodic with a period of at most </a:t>
            </a:r>
            <a:r>
              <a:rPr lang="en-US" sz="2000" i="1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DC6D9-B5FA-D7E5-0394-E7E4DCB9113C}"/>
              </a:ext>
            </a:extLst>
          </p:cNvPr>
          <p:cNvSpPr txBox="1"/>
          <p:nvPr/>
        </p:nvSpPr>
        <p:spPr>
          <a:xfrm>
            <a:off x="767981" y="6438431"/>
            <a:ext cx="46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*Do not use LCG in any serious calculation(!)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08FAD-B6BF-9685-965F-B2BC859BF40F}"/>
                  </a:ext>
                </a:extLst>
              </p:cNvPr>
              <p:cNvSpPr txBox="1"/>
              <p:nvPr/>
            </p:nvSpPr>
            <p:spPr>
              <a:xfrm>
                <a:off x="4733447" y="2606521"/>
                <a:ext cx="2725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08FAD-B6BF-9685-965F-B2BC859B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7" y="2606521"/>
                <a:ext cx="2725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F8A0C5-46E6-90C3-87F1-4FA805A4C7A3}"/>
              </a:ext>
            </a:extLst>
          </p:cNvPr>
          <p:cNvSpPr txBox="1"/>
          <p:nvPr/>
        </p:nvSpPr>
        <p:spPr>
          <a:xfrm>
            <a:off x="6439001" y="637387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B08EB-1D12-93BC-F9D5-9ACD59DCF3A8}"/>
              </a:ext>
            </a:extLst>
          </p:cNvPr>
          <p:cNvSpPr txBox="1"/>
          <p:nvPr/>
        </p:nvSpPr>
        <p:spPr>
          <a:xfrm>
            <a:off x="7194336" y="6373878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avoid using rand()</a:t>
            </a:r>
          </a:p>
        </p:txBody>
      </p:sp>
    </p:spTree>
    <p:extLst>
      <p:ext uri="{BB962C8B-B14F-4D97-AF65-F5344CB8AC3E}">
        <p14:creationId xmlns:p14="http://schemas.microsoft.com/office/powerpoint/2010/main" val="190340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congruential generator: Example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50183-7EC0-2B16-89B4-63600D3EA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082" y="1383171"/>
            <a:ext cx="3354614" cy="2433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16927-75C2-32A4-ABB3-DC3F37A10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376" y="4140591"/>
            <a:ext cx="3182025" cy="22588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45AE54-60C7-6F30-86D4-73A817B2D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15" y="1883447"/>
            <a:ext cx="4737216" cy="360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69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1" y="1234607"/>
            <a:ext cx="90944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LCG has some serious drawbacks: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Apart from a rather short period, it also fails many statistical randomness tests.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congruential generator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1" y="2626472"/>
            <a:ext cx="8805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instance, if one regards random numbers as components of a vector (</a:t>
            </a:r>
            <a:r>
              <a:rPr lang="en-US" sz="2000" dirty="0" err="1"/>
              <a:t>x,y</a:t>
            </a:r>
            <a:r>
              <a:rPr lang="en-US" sz="2000" dirty="0"/>
              <a:t>,…), the method tends to generate these points on a hyperplane (spectral test).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1241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1" y="1234607"/>
            <a:ext cx="90944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LCG has some serious drawbacks: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Apart from a rather short period, it also fails many statistical randomness tests.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congruential generator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1" y="2626472"/>
            <a:ext cx="8805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instance, if one regards random numbers as components of a vector (</a:t>
            </a:r>
            <a:r>
              <a:rPr lang="en-US" sz="2000" dirty="0" err="1"/>
              <a:t>x,y</a:t>
            </a:r>
            <a:r>
              <a:rPr lang="en-US" sz="2000" dirty="0"/>
              <a:t>,…), the method tends to generate these points on a hyperplane (spectral test).</a:t>
            </a:r>
            <a:endParaRPr lang="en-US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1429F-4CB9-A4D1-3677-EFA27593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30" y="3665763"/>
            <a:ext cx="3015342" cy="24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1" y="1234607"/>
            <a:ext cx="90944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LCG has some serious drawbacks: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Apart from a rather short period, it also fails many statistical randomness tests.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congruential generator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E73DF-FE7D-425A-28A9-BF6BBF3DFEFE}"/>
              </a:ext>
            </a:extLst>
          </p:cNvPr>
          <p:cNvSpPr/>
          <p:nvPr/>
        </p:nvSpPr>
        <p:spPr>
          <a:xfrm>
            <a:off x="767981" y="2626472"/>
            <a:ext cx="8805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instance, if one regards random numbers as components of a vector (</a:t>
            </a:r>
            <a:r>
              <a:rPr lang="en-US" sz="2000" dirty="0" err="1"/>
              <a:t>x,y</a:t>
            </a:r>
            <a:r>
              <a:rPr lang="en-US" sz="2000" dirty="0"/>
              <a:t>,…), the method tends to generate these points on a hyperplane (spectral test).</a:t>
            </a:r>
            <a:endParaRPr lang="en-US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1429F-4CB9-A4D1-3677-EFA27593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30" y="3665763"/>
            <a:ext cx="3015342" cy="249345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0BDE193-307D-7D54-0297-8115E52A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97" y="3516539"/>
            <a:ext cx="3872862" cy="29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4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1" y="1234607"/>
            <a:ext cx="9094476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LCG is not and should not be used in any serious calculations.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Other methods have been developed over the years and the general method of choice is </a:t>
            </a:r>
            <a:r>
              <a:rPr lang="en-US" sz="2000" b="1" dirty="0"/>
              <a:t>Mersenne Twister </a:t>
            </a:r>
            <a:r>
              <a:rPr lang="en-US" sz="2000" dirty="0"/>
              <a:t>random number generator which is implemented by default in many programming environments. 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MT has a long period of 2</a:t>
            </a:r>
            <a:r>
              <a:rPr lang="en-US" sz="2000" baseline="30000" dirty="0"/>
              <a:t>19937</a:t>
            </a:r>
            <a:r>
              <a:rPr lang="en-US" sz="2000" dirty="0"/>
              <a:t> - 1, passes most statistical randomness tests, fast, and suitable for most physical applications (except cryptography).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It now implemented by default in many languages and we will take it for granted.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Mersenne Twister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6D86C-D6A4-CFB2-EA33-809DBF70C33C}"/>
              </a:ext>
            </a:extLst>
          </p:cNvPr>
          <p:cNvSpPr txBox="1"/>
          <p:nvPr/>
        </p:nvSpPr>
        <p:spPr>
          <a:xfrm>
            <a:off x="767981" y="493122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69084-5333-8C89-099E-A09BE2FA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42" y="5430705"/>
            <a:ext cx="4385077" cy="595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3C787-AF83-8901-4E30-7818EB08F18F}"/>
              </a:ext>
            </a:extLst>
          </p:cNvPr>
          <p:cNvSpPr txBox="1"/>
          <p:nvPr/>
        </p:nvSpPr>
        <p:spPr>
          <a:xfrm>
            <a:off x="7288525" y="4931228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(since C++11):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9C048-6A67-7931-13FF-418CC7A01E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98"/>
          <a:stretch/>
        </p:blipFill>
        <p:spPr>
          <a:xfrm>
            <a:off x="9597919" y="4343399"/>
            <a:ext cx="2247731" cy="22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7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1704</Words>
  <Application>Microsoft Macintosh PowerPoint</Application>
  <PresentationFormat>Widescreen</PresentationFormat>
  <Paragraphs>198</Paragraphs>
  <Slides>36</Slides>
  <Notes>36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(Pseudo-)random numbers</vt:lpstr>
      <vt:lpstr>Pseudo-random numbers on a computer</vt:lpstr>
      <vt:lpstr>Linear congruential generator</vt:lpstr>
      <vt:lpstr>Linear congruential generator: Example</vt:lpstr>
      <vt:lpstr>Linear congruential generator</vt:lpstr>
      <vt:lpstr>Linear congruential generator</vt:lpstr>
      <vt:lpstr>Linear congruential generator</vt:lpstr>
      <vt:lpstr>Mersenne Twister</vt:lpstr>
      <vt:lpstr>Mersenne Twister</vt:lpstr>
      <vt:lpstr>Random seed</vt:lpstr>
      <vt:lpstr>Simulation example: Radioactive decay</vt:lpstr>
      <vt:lpstr>Simulation example: Radioactive decay</vt:lpstr>
      <vt:lpstr>Simulation example: Radioactive decay</vt:lpstr>
      <vt:lpstr>Simulation example: Brownian motion</vt:lpstr>
      <vt:lpstr>Simulation example: Brownian motion</vt:lpstr>
      <vt:lpstr>Computing integrals: Estimating the area under the curve</vt:lpstr>
      <vt:lpstr>Computing integrals: Estimating the area under the curve</vt:lpstr>
      <vt:lpstr>Computing integrals: Estimating the area under the curve</vt:lpstr>
      <vt:lpstr>Computing pi</vt:lpstr>
      <vt:lpstr>Computing π</vt:lpstr>
      <vt:lpstr>Computing π</vt:lpstr>
      <vt:lpstr>Computing pi</vt:lpstr>
      <vt:lpstr>Computing pi</vt:lpstr>
      <vt:lpstr>Computing integral as the average</vt:lpstr>
      <vt:lpstr>Computing integral as the average</vt:lpstr>
      <vt:lpstr>Computing integral as the average</vt:lpstr>
      <vt:lpstr>Another way to compute pi</vt:lpstr>
      <vt:lpstr>Another way to compute pi</vt:lpstr>
      <vt:lpstr>Computing multi-dimensional integrals</vt:lpstr>
      <vt:lpstr>Computing multi-dimensional integrals: Monte Carlo</vt:lpstr>
      <vt:lpstr>Computing multi-dimensional integrals: Monte Carlo</vt:lpstr>
      <vt:lpstr>Computing multi-dimensional integrals: Monte Carlo</vt:lpstr>
      <vt:lpstr>Volume of a D-dimensional ball (hypersphere)</vt:lpstr>
      <vt:lpstr>Volume of a D-dimensional ball (hypersphere)</vt:lpstr>
      <vt:lpstr>Volume of a D-dimensional ball (hypersphere)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1231</cp:revision>
  <cp:lastPrinted>2018-05-12T22:28:36Z</cp:lastPrinted>
  <dcterms:created xsi:type="dcterms:W3CDTF">2018-05-07T16:28:28Z</dcterms:created>
  <dcterms:modified xsi:type="dcterms:W3CDTF">2025-05-10T20:14:19Z</dcterms:modified>
</cp:coreProperties>
</file>