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9" r:id="rId2"/>
    <p:sldId id="1060" r:id="rId3"/>
    <p:sldId id="1132" r:id="rId4"/>
    <p:sldId id="1133" r:id="rId5"/>
    <p:sldId id="1134" r:id="rId6"/>
    <p:sldId id="1135" r:id="rId7"/>
    <p:sldId id="1136" r:id="rId8"/>
    <p:sldId id="1137" r:id="rId9"/>
    <p:sldId id="1139" r:id="rId10"/>
    <p:sldId id="1140" r:id="rId11"/>
    <p:sldId id="1141" r:id="rId12"/>
    <p:sldId id="1142" r:id="rId13"/>
    <p:sldId id="1143" r:id="rId14"/>
    <p:sldId id="1144" r:id="rId15"/>
    <p:sldId id="1145" r:id="rId16"/>
    <p:sldId id="1146" r:id="rId17"/>
    <p:sldId id="1147" r:id="rId18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0"/>
            <p14:sldId id="1132"/>
            <p14:sldId id="1133"/>
            <p14:sldId id="1134"/>
            <p14:sldId id="1135"/>
            <p14:sldId id="1136"/>
            <p14:sldId id="1137"/>
            <p14:sldId id="1139"/>
            <p14:sldId id="1140"/>
            <p14:sldId id="1141"/>
            <p14:sldId id="1142"/>
            <p14:sldId id="1143"/>
            <p14:sldId id="1144"/>
            <p14:sldId id="1145"/>
            <p14:sldId id="1146"/>
            <p14:sldId id="11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3" autoAdjust="0"/>
    <p:restoredTop sz="96250" autoAdjust="0"/>
  </p:normalViewPr>
  <p:slideViewPr>
    <p:cSldViewPr snapToGrid="0">
      <p:cViewPr varScale="1">
        <p:scale>
          <a:sx n="126" d="100"/>
          <a:sy n="126" d="100"/>
        </p:scale>
        <p:origin x="208" y="216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489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660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629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160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680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218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9896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70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61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268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180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747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047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7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308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649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ovchenko.net/computational-physics/" TargetMode="Externa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hyperlink" Target="mailto:vvovchenko@uh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22: Fourier transform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2A970-40E9-7C81-D5CB-33C46F4855DC}"/>
              </a:ext>
            </a:extLst>
          </p:cNvPr>
          <p:cNvSpPr txBox="1"/>
          <p:nvPr/>
        </p:nvSpPr>
        <p:spPr>
          <a:xfrm>
            <a:off x="2606566" y="3154741"/>
            <a:ext cx="4092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Discrete Fourier transform (DFT)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Fast Fourier Transform (FFT)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AA340F64-F666-AE02-E6BE-33670655349F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4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BD15D-D622-121E-843E-CA6609DC569C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6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Discrete cosine and sine transforms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F1A9D-3FEF-6D55-9BC9-858FA520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0" y="1139453"/>
            <a:ext cx="11024448" cy="511314"/>
          </a:xfrm>
          <a:prstGeom prst="rect">
            <a:avLst/>
          </a:prstGeom>
        </p:spPr>
      </p:pic>
      <p:pic>
        <p:nvPicPr>
          <p:cNvPr id="10242" name="Picture 2" descr="periodic">
            <a:extLst>
              <a:ext uri="{FF2B5EF4-FFF2-40B4-BE49-F238E27FC236}">
                <a16:creationId xmlns:a16="http://schemas.microsoft.com/office/drawing/2014/main" id="{7F94C7D9-386E-D161-CE46-CED56B06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40" y="1693817"/>
            <a:ext cx="8097520" cy="34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7FCDE-792E-0EA6-90F7-0B7590C7F321}"/>
              </a:ext>
            </a:extLst>
          </p:cNvPr>
          <p:cNvSpPr txBox="1"/>
          <p:nvPr/>
        </p:nvSpPr>
        <p:spPr>
          <a:xfrm>
            <a:off x="797010" y="5349215"/>
            <a:ext cx="63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some optimizations one can avoid using 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118720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Fast Fourier Transform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7FCDE-792E-0EA6-90F7-0B7590C7F321}"/>
              </a:ext>
            </a:extLst>
          </p:cNvPr>
          <p:cNvSpPr txBox="1"/>
          <p:nvPr/>
        </p:nvSpPr>
        <p:spPr>
          <a:xfrm>
            <a:off x="634450" y="130732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Straight DFT complexity: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A2F13-406D-516E-9640-A77FA30E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24" y="1818898"/>
            <a:ext cx="6213552" cy="1576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8AAFE-1C04-E0D9-7BD1-69C9684EC18B}"/>
              </a:ext>
            </a:extLst>
          </p:cNvPr>
          <p:cNvSpPr txBox="1"/>
          <p:nvPr/>
        </p:nvSpPr>
        <p:spPr>
          <a:xfrm>
            <a:off x="634450" y="3625764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Impractical for large data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120F7-528A-DD9C-9561-F153982AFA81}"/>
              </a:ext>
            </a:extLst>
          </p:cNvPr>
          <p:cNvSpPr txBox="1"/>
          <p:nvPr/>
        </p:nvSpPr>
        <p:spPr>
          <a:xfrm>
            <a:off x="634450" y="42257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do better?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3149-D37F-2D35-C1CF-F81AF5AFAABD}"/>
              </a:ext>
            </a:extLst>
          </p:cNvPr>
          <p:cNvSpPr txBox="1"/>
          <p:nvPr/>
        </p:nvSpPr>
        <p:spPr>
          <a:xfrm>
            <a:off x="634450" y="4846972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Fourier Transform (FFT) algorithms achieve O(N log N)</a:t>
            </a:r>
          </a:p>
        </p:txBody>
      </p:sp>
    </p:spTree>
    <p:extLst>
      <p:ext uri="{BB962C8B-B14F-4D97-AF65-F5344CB8AC3E}">
        <p14:creationId xmlns:p14="http://schemas.microsoft.com/office/powerpoint/2010/main" val="234889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Fast Fourier Transform: Cooley-Tukey algorithm (1965)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56BE8-83C1-7538-FB10-195CBA12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815"/>
          <a:stretch/>
        </p:blipFill>
        <p:spPr>
          <a:xfrm>
            <a:off x="895707" y="1769660"/>
            <a:ext cx="10167069" cy="785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01538C-7E3A-7B62-B34F-567A0719BE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329"/>
          <a:stretch/>
        </p:blipFill>
        <p:spPr>
          <a:xfrm>
            <a:off x="634449" y="3031276"/>
            <a:ext cx="9271875" cy="2405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EED7E-D70B-B2B9-AA8C-6E823BD8ED5E}"/>
              </a:ext>
            </a:extLst>
          </p:cNvPr>
          <p:cNvSpPr txBox="1"/>
          <p:nvPr/>
        </p:nvSpPr>
        <p:spPr>
          <a:xfrm>
            <a:off x="634449" y="1083190"/>
            <a:ext cx="10167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see how it works, let us consider a case where </a:t>
            </a:r>
            <a:r>
              <a:rPr lang="en-US" i="1" dirty="0"/>
              <a:t>N</a:t>
            </a:r>
            <a:r>
              <a:rPr lang="en-US" dirty="0"/>
              <a:t> is a power of two,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30000" dirty="0"/>
              <a:t>M</a:t>
            </a:r>
            <a:r>
              <a:rPr lang="en-US" dirty="0"/>
              <a:t>, and we want to compute the Fourier transform of (y₀, y₁, ..., y</a:t>
            </a:r>
            <a:r>
              <a:rPr lang="en-US" baseline="-25000" dirty="0"/>
              <a:t>N-1</a:t>
            </a:r>
            <a:r>
              <a:rPr lang="en-US" dirty="0"/>
              <a:t>). By definition we have: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F4734-2023-083D-F8E8-28B7AFBB2204}"/>
              </a:ext>
            </a:extLst>
          </p:cNvPr>
          <p:cNvSpPr txBox="1"/>
          <p:nvPr/>
        </p:nvSpPr>
        <p:spPr>
          <a:xfrm>
            <a:off x="634449" y="2601865"/>
            <a:ext cx="609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We can split the sum into even and odd elements: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32552-0EE7-55E4-9369-4166AE92C97B}"/>
              </a:ext>
            </a:extLst>
          </p:cNvPr>
          <p:cNvSpPr txBox="1"/>
          <p:nvPr/>
        </p:nvSpPr>
        <p:spPr>
          <a:xfrm>
            <a:off x="634449" y="5497151"/>
            <a:ext cx="95545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/>
              <a:t>c</a:t>
            </a:r>
            <a:r>
              <a:rPr lang="en-US" i="1" baseline="-25000" dirty="0"/>
              <a:t>k</a:t>
            </a:r>
            <a:r>
              <a:rPr lang="en-US" dirty="0"/>
              <a:t> can be expressed as a sum of two elements: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is the kth element from a DFT of all even elements: (y₀, y₂, ..., y</a:t>
            </a:r>
            <a:r>
              <a:rPr lang="en-US" baseline="-25000" dirty="0"/>
              <a:t>N−2</a:t>
            </a:r>
            <a:r>
              <a:rPr lang="en-US" dirty="0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is the kth element from a DFT of all odd elements: (y₁, y₃, ..., y</a:t>
            </a:r>
            <a:r>
              <a:rPr lang="en-US" baseline="-25000" dirty="0"/>
              <a:t>N−1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174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Fast Fourier Transform: Cooley-Tukey algorithm (1965)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F3BA6-EC5E-656F-C423-179DD1E8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700"/>
          <a:stretch/>
        </p:blipFill>
        <p:spPr>
          <a:xfrm>
            <a:off x="549811" y="2081341"/>
            <a:ext cx="10595013" cy="1616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23FC0-F2E0-4EC4-DAE1-77CC95F78F2B}"/>
              </a:ext>
            </a:extLst>
          </p:cNvPr>
          <p:cNvSpPr txBox="1"/>
          <p:nvPr/>
        </p:nvSpPr>
        <p:spPr>
          <a:xfrm>
            <a:off x="549811" y="369769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with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DA412-5A4C-0B57-4233-4F7C5A25A0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354"/>
          <a:stretch/>
        </p:blipFill>
        <p:spPr>
          <a:xfrm>
            <a:off x="1496060" y="4067023"/>
            <a:ext cx="6652260" cy="674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42237-4744-88C3-0508-DCD6682A8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260" y="4187259"/>
            <a:ext cx="368300" cy="39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AC5B11-86AA-B523-AA94-C01ABB1BEF9B}"/>
              </a:ext>
            </a:extLst>
          </p:cNvPr>
          <p:cNvSpPr txBox="1"/>
          <p:nvPr/>
        </p:nvSpPr>
        <p:spPr>
          <a:xfrm>
            <a:off x="549811" y="4939702"/>
            <a:ext cx="104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compute DFT of (y</a:t>
            </a:r>
            <a:r>
              <a:rPr lang="en-US" baseline="-25000" dirty="0"/>
              <a:t>0</a:t>
            </a:r>
            <a:r>
              <a:rPr lang="en-US" dirty="0"/>
              <a:t>,…,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 we only need to compute </a:t>
            </a:r>
            <a:r>
              <a:rPr lang="en-US" i="1" dirty="0">
                <a:solidFill>
                  <a:srgbClr val="FF0000"/>
                </a:solidFill>
              </a:rPr>
              <a:t>two N/2 DFTs </a:t>
            </a:r>
            <a:r>
              <a:rPr lang="en-US" dirty="0"/>
              <a:t>of even and odd components of 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ED42A-930D-FB9E-E678-CC0CF3BAC072}"/>
              </a:ext>
            </a:extLst>
          </p:cNvPr>
          <p:cNvSpPr txBox="1"/>
          <p:nvPr/>
        </p:nvSpPr>
        <p:spPr>
          <a:xfrm>
            <a:off x="549811" y="5503594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Divide and conquer: </a:t>
            </a:r>
            <a:r>
              <a:rPr lang="en-US" dirty="0">
                <a:solidFill>
                  <a:srgbClr val="FF0000"/>
                </a:solidFill>
              </a:rPr>
              <a:t>continue recursively </a:t>
            </a:r>
            <a:r>
              <a:rPr lang="en-US" dirty="0"/>
              <a:t>until N = 1, where c</a:t>
            </a:r>
            <a:r>
              <a:rPr lang="en-US" baseline="-25000" dirty="0"/>
              <a:t>k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31435-B2BA-668F-83BA-EBA61D76E98D}"/>
              </a:ext>
            </a:extLst>
          </p:cNvPr>
          <p:cNvSpPr txBox="1"/>
          <p:nvPr/>
        </p:nvSpPr>
        <p:spPr>
          <a:xfrm>
            <a:off x="549811" y="6067486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each step N is halved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BE5B3-7997-5C7F-866D-398C75067A16}"/>
              </a:ext>
            </a:extLst>
          </p:cNvPr>
          <p:cNvSpPr txBox="1"/>
          <p:nvPr/>
        </p:nvSpPr>
        <p:spPr>
          <a:xfrm>
            <a:off x="4019671" y="6062094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Complexity: </a:t>
            </a:r>
            <a:r>
              <a:rPr lang="en-US" dirty="0"/>
              <a:t>O(N log 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8C236-A319-DB46-5E27-C3242A9D8102}"/>
              </a:ext>
            </a:extLst>
          </p:cNvPr>
          <p:cNvCxnSpPr>
            <a:cxnSpLocks/>
          </p:cNvCxnSpPr>
          <p:nvPr/>
        </p:nvCxnSpPr>
        <p:spPr>
          <a:xfrm flipV="1">
            <a:off x="4324350" y="5232400"/>
            <a:ext cx="2147570" cy="2711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>
            <a:extLst>
              <a:ext uri="{FF2B5EF4-FFF2-40B4-BE49-F238E27FC236}">
                <a16:creationId xmlns:a16="http://schemas.microsoft.com/office/drawing/2014/main" id="{60CAAA15-C453-1FF0-F942-7A74E0297735}"/>
              </a:ext>
            </a:extLst>
          </p:cNvPr>
          <p:cNvSpPr/>
          <p:nvPr/>
        </p:nvSpPr>
        <p:spPr>
          <a:xfrm>
            <a:off x="3265443" y="6133823"/>
            <a:ext cx="522514" cy="2976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F8A48B-F99F-4A71-8313-71447F732DAB}"/>
                  </a:ext>
                </a:extLst>
              </p:cNvPr>
              <p:cNvSpPr txBox="1"/>
              <p:nvPr/>
            </p:nvSpPr>
            <p:spPr>
              <a:xfrm>
                <a:off x="549811" y="1190216"/>
                <a:ext cx="60993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interpretation makes sense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F8A48B-F99F-4A71-8313-71447F732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1" y="1190216"/>
                <a:ext cx="6099348" cy="369332"/>
              </a:xfrm>
              <a:prstGeom prst="rect">
                <a:avLst/>
              </a:prstGeom>
              <a:blipFill>
                <a:blip r:embed="rId6"/>
                <a:stretch>
                  <a:fillRect l="-83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1F0E60-E910-089F-A431-1E6560E3C808}"/>
                  </a:ext>
                </a:extLst>
              </p:cNvPr>
              <p:cNvSpPr txBox="1"/>
              <p:nvPr/>
            </p:nvSpPr>
            <p:spPr>
              <a:xfrm>
                <a:off x="520999" y="1635779"/>
                <a:ext cx="69685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Other Fourier components can be expressed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en-US" dirty="0"/>
                  <a:t>and read: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1F0E60-E910-089F-A431-1E6560E3C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99" y="1635779"/>
                <a:ext cx="6968532" cy="369332"/>
              </a:xfrm>
              <a:prstGeom prst="rect">
                <a:avLst/>
              </a:prstGeom>
              <a:blipFill>
                <a:blip r:embed="rId7"/>
                <a:stretch>
                  <a:fillRect l="-72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10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FFT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5B6B1-2300-E21E-F054-35835CBF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1304128"/>
            <a:ext cx="6972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FFT vs simple DFT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7F4E7-8BCC-4B68-4762-7F14AA4A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27389"/>
            <a:ext cx="7772400" cy="39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0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FFT for the signal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C6DF1-A01C-CC2D-3D9C-6C955CEA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1" y="1165086"/>
            <a:ext cx="4051300" cy="341630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844C31A-9209-710B-F848-F92C7B29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26" y="1165086"/>
            <a:ext cx="3440843" cy="251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A0E56BA-C9E8-6E7C-39BD-0E816CFDE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26" y="3908241"/>
            <a:ext cx="3440843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2D683-4B39-8504-82D6-EE5C8FD4D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13" y="4581386"/>
            <a:ext cx="5604487" cy="5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FFT for the signal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C6DF1-A01C-CC2D-3D9C-6C955CEA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1" y="1165086"/>
            <a:ext cx="4051300" cy="341630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844C31A-9209-710B-F848-F92C7B29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26" y="1165086"/>
            <a:ext cx="3440843" cy="251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A0E56BA-C9E8-6E7C-39BD-0E816CFDE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26" y="3908241"/>
            <a:ext cx="3440843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2D683-4B39-8504-82D6-EE5C8FD4D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13" y="4581386"/>
            <a:ext cx="5604487" cy="518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5159B-26C1-0DFB-0C08-E360D6A8EA9B}"/>
              </a:ext>
            </a:extLst>
          </p:cNvPr>
          <p:cNvSpPr txBox="1"/>
          <p:nvPr/>
        </p:nvSpPr>
        <p:spPr>
          <a:xfrm>
            <a:off x="491513" y="569291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34767-67B8-9B7E-DF07-7500D17E4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661" y="5746471"/>
            <a:ext cx="15875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72A1-F0E0-59F4-7C14-99E7C48E53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" y="6058932"/>
            <a:ext cx="5384800" cy="4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Fourier transform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D353D-D04C-8F69-B842-D63AD67EF270}"/>
                  </a:ext>
                </a:extLst>
              </p:cNvPr>
              <p:cNvSpPr txBox="1"/>
              <p:nvPr/>
            </p:nvSpPr>
            <p:spPr>
              <a:xfrm>
                <a:off x="933245" y="1247978"/>
                <a:ext cx="6732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Periodic functions (e.g. over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[0,L]) permit Fourier decomposition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D353D-D04C-8F69-B842-D63AD67EF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5" y="1247978"/>
                <a:ext cx="6732933" cy="369332"/>
              </a:xfrm>
              <a:prstGeom prst="rect">
                <a:avLst/>
              </a:prstGeom>
              <a:blipFill>
                <a:blip r:embed="rId3"/>
                <a:stretch>
                  <a:fillRect l="-753" t="-6667" r="-56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22578DD-D772-446F-E7CA-A0874D86D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1616228"/>
            <a:ext cx="2679700" cy="675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60A0BB-084F-397C-1B06-01D2FA5D48B3}"/>
              </a:ext>
            </a:extLst>
          </p:cNvPr>
          <p:cNvSpPr txBox="1"/>
          <p:nvPr/>
        </p:nvSpPr>
        <p:spPr>
          <a:xfrm>
            <a:off x="933244" y="2966256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Fourier coefficients read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D54062-81A9-D534-7879-34EE6F50A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570" y="3335588"/>
            <a:ext cx="3070860" cy="656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535536-496D-C39E-D98E-0DDCD6DF895D}"/>
                  </a:ext>
                </a:extLst>
              </p:cNvPr>
              <p:cNvSpPr txBox="1"/>
              <p:nvPr/>
            </p:nvSpPr>
            <p:spPr>
              <a:xfrm>
                <a:off x="933244" y="2291783"/>
                <a:ext cx="73674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a function is not periodic, it can always be forced to be periodic</a:t>
                </a:r>
              </a:p>
              <a:p>
                <a:r>
                  <a:rPr lang="en-US" dirty="0"/>
                  <a:t>over by creating copies of its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[0,L] form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535536-496D-C39E-D98E-0DDCD6DF8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4" y="2291783"/>
                <a:ext cx="7367475" cy="646331"/>
              </a:xfrm>
              <a:prstGeom prst="rect">
                <a:avLst/>
              </a:prstGeom>
              <a:blipFill>
                <a:blip r:embed="rId6"/>
                <a:stretch>
                  <a:fillRect l="-688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eriodic">
            <a:extLst>
              <a:ext uri="{FF2B5EF4-FFF2-40B4-BE49-F238E27FC236}">
                <a16:creationId xmlns:a16="http://schemas.microsoft.com/office/drawing/2014/main" id="{FBA5987C-460D-B065-06CE-F9B01CECD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190" y="1473451"/>
            <a:ext cx="4005784" cy="14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7AC040-23AA-F469-1F22-3BBB7338D0C2}"/>
              </a:ext>
            </a:extLst>
          </p:cNvPr>
          <p:cNvSpPr txBox="1"/>
          <p:nvPr/>
        </p:nvSpPr>
        <p:spPr>
          <a:xfrm>
            <a:off x="933244" y="4297258"/>
            <a:ext cx="4397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processing (e.g. frequencies)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to partial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2180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Fourier transform: sines and cosines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837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function is even (symmetric) around the midpoint x = L/2, it permits cosine series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0A0BB-084F-397C-1B06-01D2FA5D48B3}"/>
              </a:ext>
            </a:extLst>
          </p:cNvPr>
          <p:cNvSpPr txBox="1"/>
          <p:nvPr/>
        </p:nvSpPr>
        <p:spPr>
          <a:xfrm>
            <a:off x="933244" y="4286724"/>
            <a:ext cx="635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coefficients are related to the ones of the exponential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A3DA3-48BF-FB9A-7D50-68E3B3A67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90" y="1837695"/>
            <a:ext cx="2453380" cy="709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18975-42FC-3045-12D9-3B5124C1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280" y="1742709"/>
            <a:ext cx="3522980" cy="894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3DB50-3B91-AF76-4102-70AFC5857DFD}"/>
              </a:ext>
            </a:extLst>
          </p:cNvPr>
          <p:cNvSpPr txBox="1"/>
          <p:nvPr/>
        </p:nvSpPr>
        <p:spPr>
          <a:xfrm>
            <a:off x="933244" y="2767351"/>
            <a:ext cx="844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function is odd (antisymmetric) around the midpoint x = L/2, it permits sine series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B07C5-4083-4903-BCBF-8D98DE95E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720" y="3290905"/>
            <a:ext cx="2204720" cy="699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9E52C1-C0A8-BD14-122A-8211270CC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920" y="3215057"/>
            <a:ext cx="2901950" cy="79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3B11B8-4B46-4272-CCDF-23C29B0B1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4946563"/>
            <a:ext cx="3352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Evaluating Fourier coefficients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787B1-4498-059F-E37F-E8A99304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395" y="1165086"/>
            <a:ext cx="3077210" cy="689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DD204-DD50-A03B-0263-6BA24EBFEC1F}"/>
              </a:ext>
            </a:extLst>
          </p:cNvPr>
          <p:cNvSpPr txBox="1"/>
          <p:nvPr/>
        </p:nvSpPr>
        <p:spPr>
          <a:xfrm>
            <a:off x="563582" y="1963870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N-point trapezoidal rule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514E3-C137-DC86-D5BF-03696E49C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533" y="2748001"/>
            <a:ext cx="768773" cy="288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9810B5-D1F3-01C3-3BB9-8655DC52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934" y="2512708"/>
            <a:ext cx="4434840" cy="699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60103-CDBD-855A-251B-F7F3882FA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065" y="2777846"/>
            <a:ext cx="774700" cy="22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762D1C-836A-237E-EE6F-35B3D0010A45}"/>
              </a:ext>
            </a:extLst>
          </p:cNvPr>
          <p:cNvSpPr txBox="1"/>
          <p:nvPr/>
        </p:nvSpPr>
        <p:spPr>
          <a:xfrm>
            <a:off x="563582" y="3391400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 is periodic, f(0) = f(L), thus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2EF804-8A2B-A0D2-357A-AC4207DF5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104" y="3899784"/>
            <a:ext cx="2597521" cy="7406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B9FC5C-F1BA-BC2E-AA49-7902993FC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8772" y="4105267"/>
            <a:ext cx="1137253" cy="3752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D568E2-2369-563E-D6B4-4D79C5CE8268}"/>
              </a:ext>
            </a:extLst>
          </p:cNvPr>
          <p:cNvSpPr txBox="1"/>
          <p:nvPr/>
        </p:nvSpPr>
        <p:spPr>
          <a:xfrm>
            <a:off x="563582" y="4779451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discrete Fourier transform (DFT)</a:t>
            </a:r>
            <a:r>
              <a:rPr lang="en-US" dirty="0"/>
              <a:t>. </a:t>
            </a:r>
          </a:p>
          <a:p>
            <a:r>
              <a:rPr lang="en-US" dirty="0"/>
              <a:t>Typically, one uses the coefficients without the factor 1/N, i.e.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8E127E-6250-A2CC-DBC0-7A385415DA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0489" y="5462533"/>
            <a:ext cx="2730500" cy="850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D8E9DC-513C-8126-8A1B-95BFF3AA44DC}"/>
              </a:ext>
            </a:extLst>
          </p:cNvPr>
          <p:cNvSpPr txBox="1"/>
          <p:nvPr/>
        </p:nvSpPr>
        <p:spPr>
          <a:xfrm>
            <a:off x="8982852" y="505645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 are all real,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767454-0108-E6E5-4D01-F686F1E64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6852" y="5744869"/>
            <a:ext cx="5842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3D0626-F936-908B-1D33-ED478BF4CB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9991" y="5755029"/>
            <a:ext cx="571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Evaluating Fourier coefficients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790CF-EF99-F96B-F620-7878ACCCA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" y="1187288"/>
            <a:ext cx="6213552" cy="1576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74914-81B9-2760-858A-C2339704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483" y="1164311"/>
            <a:ext cx="2628900" cy="29718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60F2A67-5BCF-1960-77B0-A02D1923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2" y="3613472"/>
            <a:ext cx="3831517" cy="285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1C4E627-1F22-48F4-45DF-C5F87EDF2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26" y="3613471"/>
            <a:ext cx="3820330" cy="285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B5F88C-CF69-E6CC-DA34-C654717AE63B}"/>
              </a:ext>
            </a:extLst>
          </p:cNvPr>
          <p:cNvSpPr txBox="1"/>
          <p:nvPr/>
        </p:nvSpPr>
        <p:spPr>
          <a:xfrm>
            <a:off x="1717040" y="326136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BAFCD-1A89-AC56-95C6-C13B6009F744}"/>
              </a:ext>
            </a:extLst>
          </p:cNvPr>
          <p:cNvSpPr txBox="1"/>
          <p:nvPr/>
        </p:nvSpPr>
        <p:spPr>
          <a:xfrm>
            <a:off x="5787863" y="3261360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93079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Evaluating Fourier coefficients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B85B7-6065-02DF-5555-55BC2908C999}"/>
              </a:ext>
            </a:extLst>
          </p:cNvPr>
          <p:cNvSpPr txBox="1"/>
          <p:nvPr/>
        </p:nvSpPr>
        <p:spPr>
          <a:xfrm>
            <a:off x="715617" y="1164311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wavelike form with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862E6-B06A-AAF5-0355-6A3300C1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" y="1643551"/>
            <a:ext cx="6164493" cy="191244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5F9F614-C0AC-D41F-2F74-7D5C25C3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7" y="3814053"/>
            <a:ext cx="3831590" cy="280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80C6031-2C18-3FEB-E608-939B7FAA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80" y="3814051"/>
            <a:ext cx="3831590" cy="28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29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Fourier transform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59198-028D-1598-49C4-6AE3212F6A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595"/>
          <a:stretch/>
        </p:blipFill>
        <p:spPr>
          <a:xfrm>
            <a:off x="513080" y="1517301"/>
            <a:ext cx="8839126" cy="812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D820C7-473F-027A-5B7A-0A2AA5D70F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692"/>
          <a:stretch/>
        </p:blipFill>
        <p:spPr>
          <a:xfrm>
            <a:off x="513080" y="2732631"/>
            <a:ext cx="8613511" cy="240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3A356A-645D-5886-310A-1E0816EFA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56313"/>
            <a:ext cx="3302000" cy="1028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0FA006-62B9-CA86-81FD-B70A9A00DC6A}"/>
              </a:ext>
            </a:extLst>
          </p:cNvPr>
          <p:cNvCxnSpPr/>
          <p:nvPr/>
        </p:nvCxnSpPr>
        <p:spPr>
          <a:xfrm>
            <a:off x="838200" y="6300704"/>
            <a:ext cx="32613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2FBE5B-699A-3AC8-C63C-BABDCF24F633}"/>
              </a:ext>
            </a:extLst>
          </p:cNvPr>
          <p:cNvSpPr txBox="1"/>
          <p:nvPr/>
        </p:nvSpPr>
        <p:spPr>
          <a:xfrm>
            <a:off x="4819835" y="5585997"/>
            <a:ext cx="533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inverse discrete Fourier transform (inverse DFT)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610BD-7E41-933E-3DFD-C8406D900EFC}"/>
              </a:ext>
            </a:extLst>
          </p:cNvPr>
          <p:cNvSpPr txBox="1"/>
          <p:nvPr/>
        </p:nvSpPr>
        <p:spPr>
          <a:xfrm>
            <a:off x="513080" y="1132278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following geometric progression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F65F7-02FF-49BB-AB0D-67345D3D3915}"/>
              </a:ext>
            </a:extLst>
          </p:cNvPr>
          <p:cNvSpPr txBox="1"/>
          <p:nvPr/>
        </p:nvSpPr>
        <p:spPr>
          <a:xfrm>
            <a:off x="513080" y="2363299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this now to evaluate the following sum</a:t>
            </a:r>
          </a:p>
        </p:txBody>
      </p:sp>
    </p:spTree>
    <p:extLst>
      <p:ext uri="{BB962C8B-B14F-4D97-AF65-F5344CB8AC3E}">
        <p14:creationId xmlns:p14="http://schemas.microsoft.com/office/powerpoint/2010/main" val="294574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DFT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2F1BF-24FA-7443-479A-1F172C55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1165086"/>
            <a:ext cx="6113417" cy="1584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661B03-BE25-0921-1DAC-9BA21611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495" y="1229577"/>
            <a:ext cx="2501900" cy="17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185D8-4D6F-8B2D-FDB4-BA9455395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" y="3099150"/>
            <a:ext cx="4975497" cy="3368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76ADB5-7D11-ECC2-8D36-368055EF2FDF}"/>
              </a:ext>
            </a:extLst>
          </p:cNvPr>
          <p:cNvSpPr txBox="1"/>
          <p:nvPr/>
        </p:nvSpPr>
        <p:spPr>
          <a:xfrm>
            <a:off x="6208630" y="3429000"/>
            <a:ext cx="504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the original function up to round-off error</a:t>
            </a:r>
          </a:p>
        </p:txBody>
      </p:sp>
    </p:spTree>
    <p:extLst>
      <p:ext uri="{BB962C8B-B14F-4D97-AF65-F5344CB8AC3E}">
        <p14:creationId xmlns:p14="http://schemas.microsoft.com/office/powerpoint/2010/main" val="275593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DFT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DCEE84-41CB-C6C7-6B4B-0FD886E50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42" y="2391111"/>
            <a:ext cx="3657600" cy="26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88FE8-7794-E63F-7C90-700AD3301CA2}"/>
              </a:ext>
            </a:extLst>
          </p:cNvPr>
          <p:cNvSpPr txBox="1"/>
          <p:nvPr/>
        </p:nvSpPr>
        <p:spPr>
          <a:xfrm>
            <a:off x="1827908" y="199845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CA42BDB-BCAA-4C4E-8F13-42B00237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53" y="2391111"/>
            <a:ext cx="3657600" cy="27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E4A56-3EF4-C1E7-7DFB-E981B3E671BA}"/>
              </a:ext>
            </a:extLst>
          </p:cNvPr>
          <p:cNvSpPr txBox="1"/>
          <p:nvPr/>
        </p:nvSpPr>
        <p:spPr>
          <a:xfrm>
            <a:off x="5982466" y="19953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DFT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AD87C5FD-FFE9-0708-2F32-934C5AEC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764" y="2437760"/>
            <a:ext cx="3657600" cy="26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C7598F-1659-095E-74A1-DC0CCDC73FEE}"/>
              </a:ext>
            </a:extLst>
          </p:cNvPr>
          <p:cNvSpPr txBox="1"/>
          <p:nvPr/>
        </p:nvSpPr>
        <p:spPr>
          <a:xfrm>
            <a:off x="9675442" y="199942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 DFT</a:t>
            </a:r>
          </a:p>
        </p:txBody>
      </p:sp>
    </p:spTree>
    <p:extLst>
      <p:ext uri="{BB962C8B-B14F-4D97-AF65-F5344CB8AC3E}">
        <p14:creationId xmlns:p14="http://schemas.microsoft.com/office/powerpoint/2010/main" val="4041352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Words>600</Words>
  <Application>Microsoft Macintosh PowerPoint</Application>
  <PresentationFormat>Widescreen</PresentationFormat>
  <Paragraphs>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Fourier transform</vt:lpstr>
      <vt:lpstr>Fourier transform: sines and cosines</vt:lpstr>
      <vt:lpstr>Evaluating Fourier coefficients</vt:lpstr>
      <vt:lpstr>Evaluating Fourier coefficients</vt:lpstr>
      <vt:lpstr>Evaluating Fourier coefficients</vt:lpstr>
      <vt:lpstr>Inverse Fourier transform</vt:lpstr>
      <vt:lpstr>Inverse DFT</vt:lpstr>
      <vt:lpstr>Inverse DFT</vt:lpstr>
      <vt:lpstr>Discrete cosine and sine transforms</vt:lpstr>
      <vt:lpstr>Fast Fourier Transform</vt:lpstr>
      <vt:lpstr>Fast Fourier Transform: Cooley-Tukey algorithm (1965)</vt:lpstr>
      <vt:lpstr>Fast Fourier Transform: Cooley-Tukey algorithm (1965)</vt:lpstr>
      <vt:lpstr>FFT implementation</vt:lpstr>
      <vt:lpstr>FFT vs simple DFT</vt:lpstr>
      <vt:lpstr>FFT for the signal</vt:lpstr>
      <vt:lpstr>FFT for the 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1243</cp:revision>
  <cp:lastPrinted>2018-05-12T22:28:36Z</cp:lastPrinted>
  <dcterms:created xsi:type="dcterms:W3CDTF">2018-05-07T16:28:28Z</dcterms:created>
  <dcterms:modified xsi:type="dcterms:W3CDTF">2025-05-10T20:49:56Z</dcterms:modified>
</cp:coreProperties>
</file>