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259" r:id="rId2"/>
    <p:sldId id="1060" r:id="rId3"/>
    <p:sldId id="1108" r:id="rId4"/>
    <p:sldId id="1122" r:id="rId5"/>
    <p:sldId id="1121" r:id="rId6"/>
    <p:sldId id="1123" r:id="rId7"/>
    <p:sldId id="1124" r:id="rId8"/>
    <p:sldId id="1125" r:id="rId9"/>
    <p:sldId id="1126" r:id="rId10"/>
    <p:sldId id="1127" r:id="rId11"/>
    <p:sldId id="1128" r:id="rId12"/>
    <p:sldId id="1129" r:id="rId13"/>
    <p:sldId id="1130" r:id="rId14"/>
    <p:sldId id="1131" r:id="rId15"/>
    <p:sldId id="1132" r:id="rId16"/>
    <p:sldId id="1133" r:id="rId17"/>
    <p:sldId id="1134" r:id="rId18"/>
    <p:sldId id="1135" r:id="rId19"/>
    <p:sldId id="1136" r:id="rId20"/>
    <p:sldId id="1137" r:id="rId21"/>
    <p:sldId id="1138" r:id="rId22"/>
    <p:sldId id="1139" r:id="rId23"/>
  </p:sldIdLst>
  <p:sldSz cx="12192000" cy="6858000"/>
  <p:notesSz cx="7102475"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A622845-6266-4D00-96BA-1436A2147006}">
          <p14:sldIdLst>
            <p14:sldId id="259"/>
            <p14:sldId id="1060"/>
            <p14:sldId id="1108"/>
            <p14:sldId id="1122"/>
            <p14:sldId id="1121"/>
            <p14:sldId id="1123"/>
            <p14:sldId id="1124"/>
            <p14:sldId id="1125"/>
            <p14:sldId id="1126"/>
            <p14:sldId id="1127"/>
            <p14:sldId id="1128"/>
            <p14:sldId id="1129"/>
            <p14:sldId id="1130"/>
            <p14:sldId id="1131"/>
            <p14:sldId id="1132"/>
            <p14:sldId id="1133"/>
            <p14:sldId id="1134"/>
            <p14:sldId id="1135"/>
            <p14:sldId id="1136"/>
            <p14:sldId id="1137"/>
            <p14:sldId id="1138"/>
            <p14:sldId id="113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k36x6teoh@goetheuniversitaet.onmicrosoft.com" initials="j" lastIdx="1" clrIdx="0">
    <p:extLst>
      <p:ext uri="{19B8F6BF-5375-455C-9EA6-DF929625EA0E}">
        <p15:presenceInfo xmlns:p15="http://schemas.microsoft.com/office/powerpoint/2012/main" userId="jk36x6teoh@goetheuniversitaet.onmicrosoft.com" providerId="None"/>
      </p:ext>
    </p:extLst>
  </p:cmAuthor>
  <p:cmAuthor id="2" name="Vovchenko Volodymyr" initials="VV" lastIdx="3" clrIdx="1">
    <p:extLst>
      <p:ext uri="{19B8F6BF-5375-455C-9EA6-DF929625EA0E}">
        <p15:presenceInfo xmlns:p15="http://schemas.microsoft.com/office/powerpoint/2012/main" userId="9971ad54b2be893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22EA6"/>
    <a:srgbClr val="A4A3A3"/>
    <a:srgbClr val="0808FF"/>
    <a:srgbClr val="3B3838"/>
    <a:srgbClr val="206F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17" autoAdjust="0"/>
    <p:restoredTop sz="96250" autoAdjust="0"/>
  </p:normalViewPr>
  <p:slideViewPr>
    <p:cSldViewPr snapToGrid="0">
      <p:cViewPr varScale="1">
        <p:scale>
          <a:sx n="127" d="100"/>
          <a:sy n="127" d="100"/>
        </p:scale>
        <p:origin x="424" y="176"/>
      </p:cViewPr>
      <p:guideLst/>
    </p:cSldViewPr>
  </p:slideViewPr>
  <p:outlineViewPr>
    <p:cViewPr>
      <p:scale>
        <a:sx n="33" d="100"/>
        <a:sy n="33" d="100"/>
      </p:scale>
      <p:origin x="0" y="-632"/>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1" y="0"/>
            <a:ext cx="3077739" cy="513508"/>
          </a:xfrm>
          <a:prstGeom prst="rect">
            <a:avLst/>
          </a:prstGeom>
        </p:spPr>
        <p:txBody>
          <a:bodyPr vert="horz" lIns="99057" tIns="49528" rIns="99057" bIns="49528" rtlCol="0"/>
          <a:lstStyle>
            <a:lvl1pPr algn="l">
              <a:defRPr sz="1300"/>
            </a:lvl1pPr>
          </a:lstStyle>
          <a:p>
            <a:endParaRPr lang="uk-UA"/>
          </a:p>
        </p:txBody>
      </p:sp>
      <p:sp>
        <p:nvSpPr>
          <p:cNvPr id="3" name="Дата 2"/>
          <p:cNvSpPr>
            <a:spLocks noGrp="1"/>
          </p:cNvSpPr>
          <p:nvPr>
            <p:ph type="dt" idx="1"/>
          </p:nvPr>
        </p:nvSpPr>
        <p:spPr>
          <a:xfrm>
            <a:off x="4023093" y="0"/>
            <a:ext cx="3077739" cy="513508"/>
          </a:xfrm>
          <a:prstGeom prst="rect">
            <a:avLst/>
          </a:prstGeom>
        </p:spPr>
        <p:txBody>
          <a:bodyPr vert="horz" lIns="99057" tIns="49528" rIns="99057" bIns="49528" rtlCol="0"/>
          <a:lstStyle>
            <a:lvl1pPr algn="r">
              <a:defRPr sz="1300"/>
            </a:lvl1pPr>
          </a:lstStyle>
          <a:p>
            <a:fld id="{961AF02B-09B0-4980-983D-27C0EDB561B5}" type="datetimeFigureOut">
              <a:rPr lang="uk-UA" smtClean="0"/>
              <a:t>17.04.25</a:t>
            </a:fld>
            <a:endParaRPr lang="uk-UA"/>
          </a:p>
        </p:txBody>
      </p:sp>
      <p:sp>
        <p:nvSpPr>
          <p:cNvPr id="4" name="Образ слайда 3"/>
          <p:cNvSpPr>
            <a:spLocks noGrp="1" noRot="1" noChangeAspect="1"/>
          </p:cNvSpPr>
          <p:nvPr>
            <p:ph type="sldImg" idx="2"/>
          </p:nvPr>
        </p:nvSpPr>
        <p:spPr>
          <a:xfrm>
            <a:off x="482600" y="1279525"/>
            <a:ext cx="6137275" cy="3452813"/>
          </a:xfrm>
          <a:prstGeom prst="rect">
            <a:avLst/>
          </a:prstGeom>
          <a:noFill/>
          <a:ln w="12700">
            <a:solidFill>
              <a:prstClr val="black"/>
            </a:solidFill>
          </a:ln>
        </p:spPr>
        <p:txBody>
          <a:bodyPr vert="horz" lIns="99057" tIns="49528" rIns="99057" bIns="49528" rtlCol="0" anchor="ctr"/>
          <a:lstStyle/>
          <a:p>
            <a:endParaRPr lang="uk-UA"/>
          </a:p>
        </p:txBody>
      </p:sp>
      <p:sp>
        <p:nvSpPr>
          <p:cNvPr id="5" name="Заметки 4"/>
          <p:cNvSpPr>
            <a:spLocks noGrp="1"/>
          </p:cNvSpPr>
          <p:nvPr>
            <p:ph type="body" sz="quarter" idx="3"/>
          </p:nvPr>
        </p:nvSpPr>
        <p:spPr>
          <a:xfrm>
            <a:off x="710248" y="4925407"/>
            <a:ext cx="5681980" cy="4029879"/>
          </a:xfrm>
          <a:prstGeom prst="rect">
            <a:avLst/>
          </a:prstGeom>
        </p:spPr>
        <p:txBody>
          <a:bodyPr vert="horz" lIns="99057" tIns="49528" rIns="99057" bIns="49528"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6" name="Нижний колонтитул 5"/>
          <p:cNvSpPr>
            <a:spLocks noGrp="1"/>
          </p:cNvSpPr>
          <p:nvPr>
            <p:ph type="ftr" sz="quarter" idx="4"/>
          </p:nvPr>
        </p:nvSpPr>
        <p:spPr>
          <a:xfrm>
            <a:off x="1" y="9721107"/>
            <a:ext cx="3077739" cy="513507"/>
          </a:xfrm>
          <a:prstGeom prst="rect">
            <a:avLst/>
          </a:prstGeom>
        </p:spPr>
        <p:txBody>
          <a:bodyPr vert="horz" lIns="99057" tIns="49528" rIns="99057" bIns="49528" rtlCol="0" anchor="b"/>
          <a:lstStyle>
            <a:lvl1pPr algn="l">
              <a:defRPr sz="1300"/>
            </a:lvl1pPr>
          </a:lstStyle>
          <a:p>
            <a:endParaRPr lang="uk-UA"/>
          </a:p>
        </p:txBody>
      </p:sp>
      <p:sp>
        <p:nvSpPr>
          <p:cNvPr id="7" name="Номер слайда 6"/>
          <p:cNvSpPr>
            <a:spLocks noGrp="1"/>
          </p:cNvSpPr>
          <p:nvPr>
            <p:ph type="sldNum" sz="quarter" idx="5"/>
          </p:nvPr>
        </p:nvSpPr>
        <p:spPr>
          <a:xfrm>
            <a:off x="4023093" y="9721107"/>
            <a:ext cx="3077739" cy="513507"/>
          </a:xfrm>
          <a:prstGeom prst="rect">
            <a:avLst/>
          </a:prstGeom>
        </p:spPr>
        <p:txBody>
          <a:bodyPr vert="horz" lIns="99057" tIns="49528" rIns="99057" bIns="49528" rtlCol="0" anchor="b"/>
          <a:lstStyle>
            <a:lvl1pPr algn="r">
              <a:defRPr sz="1300"/>
            </a:lvl1pPr>
          </a:lstStyle>
          <a:p>
            <a:fld id="{2F0C5EC2-2CF5-460B-AE73-90022B24A426}" type="slidenum">
              <a:rPr lang="uk-UA" smtClean="0"/>
              <a:t>‹#›</a:t>
            </a:fld>
            <a:endParaRPr lang="uk-UA"/>
          </a:p>
        </p:txBody>
      </p:sp>
    </p:spTree>
    <p:extLst>
      <p:ext uri="{BB962C8B-B14F-4D97-AF65-F5344CB8AC3E}">
        <p14:creationId xmlns:p14="http://schemas.microsoft.com/office/powerpoint/2010/main" val="3736488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0C5EC2-2CF5-460B-AE73-90022B24A426}" type="slidenum">
              <a:rPr lang="uk-UA" smtClean="0"/>
              <a:t>1</a:t>
            </a:fld>
            <a:endParaRPr lang="uk-UA"/>
          </a:p>
        </p:txBody>
      </p:sp>
    </p:spTree>
    <p:extLst>
      <p:ext uri="{BB962C8B-B14F-4D97-AF65-F5344CB8AC3E}">
        <p14:creationId xmlns:p14="http://schemas.microsoft.com/office/powerpoint/2010/main" val="2609027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0C5EC2-2CF5-460B-AE73-90022B24A426}" type="slidenum">
              <a:rPr lang="uk-UA" smtClean="0"/>
              <a:t>10</a:t>
            </a:fld>
            <a:endParaRPr lang="uk-UA"/>
          </a:p>
        </p:txBody>
      </p:sp>
    </p:spTree>
    <p:extLst>
      <p:ext uri="{BB962C8B-B14F-4D97-AF65-F5344CB8AC3E}">
        <p14:creationId xmlns:p14="http://schemas.microsoft.com/office/powerpoint/2010/main" val="3814655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0C5EC2-2CF5-460B-AE73-90022B24A426}" type="slidenum">
              <a:rPr lang="uk-UA" smtClean="0"/>
              <a:t>11</a:t>
            </a:fld>
            <a:endParaRPr lang="uk-UA"/>
          </a:p>
        </p:txBody>
      </p:sp>
    </p:spTree>
    <p:extLst>
      <p:ext uri="{BB962C8B-B14F-4D97-AF65-F5344CB8AC3E}">
        <p14:creationId xmlns:p14="http://schemas.microsoft.com/office/powerpoint/2010/main" val="41023485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0C5EC2-2CF5-460B-AE73-90022B24A426}" type="slidenum">
              <a:rPr lang="uk-UA" smtClean="0"/>
              <a:t>12</a:t>
            </a:fld>
            <a:endParaRPr lang="uk-UA"/>
          </a:p>
        </p:txBody>
      </p:sp>
    </p:spTree>
    <p:extLst>
      <p:ext uri="{BB962C8B-B14F-4D97-AF65-F5344CB8AC3E}">
        <p14:creationId xmlns:p14="http://schemas.microsoft.com/office/powerpoint/2010/main" val="2042992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0C5EC2-2CF5-460B-AE73-90022B24A426}" type="slidenum">
              <a:rPr lang="uk-UA" smtClean="0"/>
              <a:t>13</a:t>
            </a:fld>
            <a:endParaRPr lang="uk-UA"/>
          </a:p>
        </p:txBody>
      </p:sp>
    </p:spTree>
    <p:extLst>
      <p:ext uri="{BB962C8B-B14F-4D97-AF65-F5344CB8AC3E}">
        <p14:creationId xmlns:p14="http://schemas.microsoft.com/office/powerpoint/2010/main" val="3681073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0C5EC2-2CF5-460B-AE73-90022B24A426}" type="slidenum">
              <a:rPr lang="uk-UA" smtClean="0"/>
              <a:t>14</a:t>
            </a:fld>
            <a:endParaRPr lang="uk-UA"/>
          </a:p>
        </p:txBody>
      </p:sp>
    </p:spTree>
    <p:extLst>
      <p:ext uri="{BB962C8B-B14F-4D97-AF65-F5344CB8AC3E}">
        <p14:creationId xmlns:p14="http://schemas.microsoft.com/office/powerpoint/2010/main" val="4107158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6367B1-FA23-A6F6-57D2-6C35D1C8E9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4340C2-0A10-5EF2-DDDC-1D8B7250E0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E33CB8-39BC-F821-0AB1-9B4BD9F76D5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C9C53F2-9B41-0DB7-C759-98FA4CD8B88D}"/>
              </a:ext>
            </a:extLst>
          </p:cNvPr>
          <p:cNvSpPr>
            <a:spLocks noGrp="1"/>
          </p:cNvSpPr>
          <p:nvPr>
            <p:ph type="sldNum" sz="quarter" idx="5"/>
          </p:nvPr>
        </p:nvSpPr>
        <p:spPr/>
        <p:txBody>
          <a:bodyPr/>
          <a:lstStyle/>
          <a:p>
            <a:fld id="{2F0C5EC2-2CF5-460B-AE73-90022B24A426}" type="slidenum">
              <a:rPr lang="uk-UA" smtClean="0"/>
              <a:t>15</a:t>
            </a:fld>
            <a:endParaRPr lang="uk-UA"/>
          </a:p>
        </p:txBody>
      </p:sp>
    </p:spTree>
    <p:extLst>
      <p:ext uri="{BB962C8B-B14F-4D97-AF65-F5344CB8AC3E}">
        <p14:creationId xmlns:p14="http://schemas.microsoft.com/office/powerpoint/2010/main" val="1572356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081C94-BBA7-7422-91AF-C0484FC24F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5A6B49-9D41-DC79-AEDE-2A8152DD1F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147CA6-CFCD-9BF9-CDDB-FDB6C93EAEB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8C69465-9B07-8BAF-EC49-37AA12C4114D}"/>
              </a:ext>
            </a:extLst>
          </p:cNvPr>
          <p:cNvSpPr>
            <a:spLocks noGrp="1"/>
          </p:cNvSpPr>
          <p:nvPr>
            <p:ph type="sldNum" sz="quarter" idx="5"/>
          </p:nvPr>
        </p:nvSpPr>
        <p:spPr/>
        <p:txBody>
          <a:bodyPr/>
          <a:lstStyle/>
          <a:p>
            <a:fld id="{2F0C5EC2-2CF5-460B-AE73-90022B24A426}" type="slidenum">
              <a:rPr lang="uk-UA" smtClean="0"/>
              <a:t>16</a:t>
            </a:fld>
            <a:endParaRPr lang="uk-UA"/>
          </a:p>
        </p:txBody>
      </p:sp>
    </p:spTree>
    <p:extLst>
      <p:ext uri="{BB962C8B-B14F-4D97-AF65-F5344CB8AC3E}">
        <p14:creationId xmlns:p14="http://schemas.microsoft.com/office/powerpoint/2010/main" val="2370944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EDDF33-6EA5-9DAB-8E0A-6C8DC1943C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C56B51-A2AD-E683-150F-33A9F20981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862427-A231-A5E7-E38A-2C5A7ADEA3D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B90BB17-D260-D3A2-B3D3-D7D0186044A1}"/>
              </a:ext>
            </a:extLst>
          </p:cNvPr>
          <p:cNvSpPr>
            <a:spLocks noGrp="1"/>
          </p:cNvSpPr>
          <p:nvPr>
            <p:ph type="sldNum" sz="quarter" idx="5"/>
          </p:nvPr>
        </p:nvSpPr>
        <p:spPr/>
        <p:txBody>
          <a:bodyPr/>
          <a:lstStyle/>
          <a:p>
            <a:fld id="{2F0C5EC2-2CF5-460B-AE73-90022B24A426}" type="slidenum">
              <a:rPr lang="uk-UA" smtClean="0"/>
              <a:t>17</a:t>
            </a:fld>
            <a:endParaRPr lang="uk-UA"/>
          </a:p>
        </p:txBody>
      </p:sp>
    </p:spTree>
    <p:extLst>
      <p:ext uri="{BB962C8B-B14F-4D97-AF65-F5344CB8AC3E}">
        <p14:creationId xmlns:p14="http://schemas.microsoft.com/office/powerpoint/2010/main" val="25958673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72F7DE-B5D4-07A1-26C8-BA5A8644B8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4F08F1-03C8-6F27-4A92-7597860D0B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047372-C351-E68B-3E2D-BD8427BB6BE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D7FB343-C60B-5028-48E8-ADD356E37DF9}"/>
              </a:ext>
            </a:extLst>
          </p:cNvPr>
          <p:cNvSpPr>
            <a:spLocks noGrp="1"/>
          </p:cNvSpPr>
          <p:nvPr>
            <p:ph type="sldNum" sz="quarter" idx="5"/>
          </p:nvPr>
        </p:nvSpPr>
        <p:spPr/>
        <p:txBody>
          <a:bodyPr/>
          <a:lstStyle/>
          <a:p>
            <a:fld id="{2F0C5EC2-2CF5-460B-AE73-90022B24A426}" type="slidenum">
              <a:rPr lang="uk-UA" smtClean="0"/>
              <a:t>18</a:t>
            </a:fld>
            <a:endParaRPr lang="uk-UA"/>
          </a:p>
        </p:txBody>
      </p:sp>
    </p:spTree>
    <p:extLst>
      <p:ext uri="{BB962C8B-B14F-4D97-AF65-F5344CB8AC3E}">
        <p14:creationId xmlns:p14="http://schemas.microsoft.com/office/powerpoint/2010/main" val="32054443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0AC08E-81ED-7B0F-A5EE-C47736490C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812003-6B1F-2B96-054F-DAE957C957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04CA31-A1F9-23E4-8AD7-C7ED24AD331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38D1B19-0F27-B423-8E23-DD74263316F6}"/>
              </a:ext>
            </a:extLst>
          </p:cNvPr>
          <p:cNvSpPr>
            <a:spLocks noGrp="1"/>
          </p:cNvSpPr>
          <p:nvPr>
            <p:ph type="sldNum" sz="quarter" idx="5"/>
          </p:nvPr>
        </p:nvSpPr>
        <p:spPr/>
        <p:txBody>
          <a:bodyPr/>
          <a:lstStyle/>
          <a:p>
            <a:fld id="{2F0C5EC2-2CF5-460B-AE73-90022B24A426}" type="slidenum">
              <a:rPr lang="uk-UA" smtClean="0"/>
              <a:t>19</a:t>
            </a:fld>
            <a:endParaRPr lang="uk-UA"/>
          </a:p>
        </p:txBody>
      </p:sp>
    </p:spTree>
    <p:extLst>
      <p:ext uri="{BB962C8B-B14F-4D97-AF65-F5344CB8AC3E}">
        <p14:creationId xmlns:p14="http://schemas.microsoft.com/office/powerpoint/2010/main" val="1044872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0C5EC2-2CF5-460B-AE73-90022B24A426}" type="slidenum">
              <a:rPr lang="uk-UA" smtClean="0"/>
              <a:t>2</a:t>
            </a:fld>
            <a:endParaRPr lang="uk-UA"/>
          </a:p>
        </p:txBody>
      </p:sp>
    </p:spTree>
    <p:extLst>
      <p:ext uri="{BB962C8B-B14F-4D97-AF65-F5344CB8AC3E}">
        <p14:creationId xmlns:p14="http://schemas.microsoft.com/office/powerpoint/2010/main" val="41546135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8F18E1-DBA9-D725-7E07-EF427DE4BC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5552DC-B725-92D9-5E1B-9B014DBF45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006F08-A6DF-D3EE-2C20-A2E27D50389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B6C4BEB-AA5B-8DE2-5513-D746DADCFF4B}"/>
              </a:ext>
            </a:extLst>
          </p:cNvPr>
          <p:cNvSpPr>
            <a:spLocks noGrp="1"/>
          </p:cNvSpPr>
          <p:nvPr>
            <p:ph type="sldNum" sz="quarter" idx="5"/>
          </p:nvPr>
        </p:nvSpPr>
        <p:spPr/>
        <p:txBody>
          <a:bodyPr/>
          <a:lstStyle/>
          <a:p>
            <a:fld id="{2F0C5EC2-2CF5-460B-AE73-90022B24A426}" type="slidenum">
              <a:rPr lang="uk-UA" smtClean="0"/>
              <a:t>20</a:t>
            </a:fld>
            <a:endParaRPr lang="uk-UA"/>
          </a:p>
        </p:txBody>
      </p:sp>
    </p:spTree>
    <p:extLst>
      <p:ext uri="{BB962C8B-B14F-4D97-AF65-F5344CB8AC3E}">
        <p14:creationId xmlns:p14="http://schemas.microsoft.com/office/powerpoint/2010/main" val="1715411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CDB07D-E121-808A-6464-ABAC1BA14F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26D0BA-7B12-E7DF-CB63-1482DA7F753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B2EB31-8E66-E22B-C1F9-18A050311ED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7BE951D-4025-BC4F-2A0C-1F37EB44451B}"/>
              </a:ext>
            </a:extLst>
          </p:cNvPr>
          <p:cNvSpPr>
            <a:spLocks noGrp="1"/>
          </p:cNvSpPr>
          <p:nvPr>
            <p:ph type="sldNum" sz="quarter" idx="5"/>
          </p:nvPr>
        </p:nvSpPr>
        <p:spPr/>
        <p:txBody>
          <a:bodyPr/>
          <a:lstStyle/>
          <a:p>
            <a:fld id="{2F0C5EC2-2CF5-460B-AE73-90022B24A426}" type="slidenum">
              <a:rPr lang="uk-UA" smtClean="0"/>
              <a:t>21</a:t>
            </a:fld>
            <a:endParaRPr lang="uk-UA"/>
          </a:p>
        </p:txBody>
      </p:sp>
    </p:spTree>
    <p:extLst>
      <p:ext uri="{BB962C8B-B14F-4D97-AF65-F5344CB8AC3E}">
        <p14:creationId xmlns:p14="http://schemas.microsoft.com/office/powerpoint/2010/main" val="25231244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A9108C-E584-5A8B-7130-5B0DEF6AE8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BCE800-2E12-2EBA-FCAD-B86F518F52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9BBAD2-8EA0-9510-A80E-E5435FCD5A4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728B794-6818-4219-BBDE-12898AA9F341}"/>
              </a:ext>
            </a:extLst>
          </p:cNvPr>
          <p:cNvSpPr>
            <a:spLocks noGrp="1"/>
          </p:cNvSpPr>
          <p:nvPr>
            <p:ph type="sldNum" sz="quarter" idx="5"/>
          </p:nvPr>
        </p:nvSpPr>
        <p:spPr/>
        <p:txBody>
          <a:bodyPr/>
          <a:lstStyle/>
          <a:p>
            <a:fld id="{2F0C5EC2-2CF5-460B-AE73-90022B24A426}" type="slidenum">
              <a:rPr lang="uk-UA" smtClean="0"/>
              <a:t>22</a:t>
            </a:fld>
            <a:endParaRPr lang="uk-UA"/>
          </a:p>
        </p:txBody>
      </p:sp>
    </p:spTree>
    <p:extLst>
      <p:ext uri="{BB962C8B-B14F-4D97-AF65-F5344CB8AC3E}">
        <p14:creationId xmlns:p14="http://schemas.microsoft.com/office/powerpoint/2010/main" val="6719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0C5EC2-2CF5-460B-AE73-90022B24A426}" type="slidenum">
              <a:rPr lang="uk-UA" smtClean="0"/>
              <a:t>3</a:t>
            </a:fld>
            <a:endParaRPr lang="uk-UA"/>
          </a:p>
        </p:txBody>
      </p:sp>
    </p:spTree>
    <p:extLst>
      <p:ext uri="{BB962C8B-B14F-4D97-AF65-F5344CB8AC3E}">
        <p14:creationId xmlns:p14="http://schemas.microsoft.com/office/powerpoint/2010/main" val="1911641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0C5EC2-2CF5-460B-AE73-90022B24A426}" type="slidenum">
              <a:rPr lang="uk-UA" smtClean="0"/>
              <a:t>4</a:t>
            </a:fld>
            <a:endParaRPr lang="uk-UA"/>
          </a:p>
        </p:txBody>
      </p:sp>
    </p:spTree>
    <p:extLst>
      <p:ext uri="{BB962C8B-B14F-4D97-AF65-F5344CB8AC3E}">
        <p14:creationId xmlns:p14="http://schemas.microsoft.com/office/powerpoint/2010/main" val="542920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0C5EC2-2CF5-460B-AE73-90022B24A426}" type="slidenum">
              <a:rPr lang="uk-UA" smtClean="0"/>
              <a:t>5</a:t>
            </a:fld>
            <a:endParaRPr lang="uk-UA"/>
          </a:p>
        </p:txBody>
      </p:sp>
    </p:spTree>
    <p:extLst>
      <p:ext uri="{BB962C8B-B14F-4D97-AF65-F5344CB8AC3E}">
        <p14:creationId xmlns:p14="http://schemas.microsoft.com/office/powerpoint/2010/main" val="710133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0C5EC2-2CF5-460B-AE73-90022B24A426}" type="slidenum">
              <a:rPr lang="uk-UA" smtClean="0"/>
              <a:t>6</a:t>
            </a:fld>
            <a:endParaRPr lang="uk-UA"/>
          </a:p>
        </p:txBody>
      </p:sp>
    </p:spTree>
    <p:extLst>
      <p:ext uri="{BB962C8B-B14F-4D97-AF65-F5344CB8AC3E}">
        <p14:creationId xmlns:p14="http://schemas.microsoft.com/office/powerpoint/2010/main" val="2590304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0C5EC2-2CF5-460B-AE73-90022B24A426}" type="slidenum">
              <a:rPr lang="uk-UA" smtClean="0"/>
              <a:t>7</a:t>
            </a:fld>
            <a:endParaRPr lang="uk-UA"/>
          </a:p>
        </p:txBody>
      </p:sp>
    </p:spTree>
    <p:extLst>
      <p:ext uri="{BB962C8B-B14F-4D97-AF65-F5344CB8AC3E}">
        <p14:creationId xmlns:p14="http://schemas.microsoft.com/office/powerpoint/2010/main" val="1646260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0C5EC2-2CF5-460B-AE73-90022B24A426}" type="slidenum">
              <a:rPr lang="uk-UA" smtClean="0"/>
              <a:t>8</a:t>
            </a:fld>
            <a:endParaRPr lang="uk-UA"/>
          </a:p>
        </p:txBody>
      </p:sp>
    </p:spTree>
    <p:extLst>
      <p:ext uri="{BB962C8B-B14F-4D97-AF65-F5344CB8AC3E}">
        <p14:creationId xmlns:p14="http://schemas.microsoft.com/office/powerpoint/2010/main" val="9180079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0C5EC2-2CF5-460B-AE73-90022B24A426}" type="slidenum">
              <a:rPr lang="uk-UA" smtClean="0"/>
              <a:t>9</a:t>
            </a:fld>
            <a:endParaRPr lang="uk-UA"/>
          </a:p>
        </p:txBody>
      </p:sp>
    </p:spTree>
    <p:extLst>
      <p:ext uri="{BB962C8B-B14F-4D97-AF65-F5344CB8AC3E}">
        <p14:creationId xmlns:p14="http://schemas.microsoft.com/office/powerpoint/2010/main" val="806762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0185" y="53790"/>
            <a:ext cx="11271623" cy="2034987"/>
          </a:xfrm>
        </p:spPr>
        <p:txBody>
          <a:bodyPr anchor="b">
            <a:normAutofit/>
          </a:bodyPr>
          <a:lstStyle>
            <a:lvl1pPr algn="ctr">
              <a:defRPr sz="4400" b="1"/>
            </a:lvl1pPr>
          </a:lstStyle>
          <a:p>
            <a:r>
              <a:rPr lang="en-US" dirty="0"/>
              <a:t>Title</a:t>
            </a:r>
          </a:p>
        </p:txBody>
      </p:sp>
      <p:sp>
        <p:nvSpPr>
          <p:cNvPr id="3" name="Subtitle 2"/>
          <p:cNvSpPr>
            <a:spLocks noGrp="1"/>
          </p:cNvSpPr>
          <p:nvPr>
            <p:ph type="subTitle" idx="1" hasCustomPrompt="1"/>
          </p:nvPr>
        </p:nvSpPr>
        <p:spPr>
          <a:xfrm>
            <a:off x="914398" y="2183414"/>
            <a:ext cx="10363199" cy="55592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Volodymyr Vovchenko</a:t>
            </a:r>
          </a:p>
        </p:txBody>
      </p:sp>
      <p:sp>
        <p:nvSpPr>
          <p:cNvPr id="12" name="Text Placeholder 11">
            <a:extLst>
              <a:ext uri="{FF2B5EF4-FFF2-40B4-BE49-F238E27FC236}">
                <a16:creationId xmlns:a16="http://schemas.microsoft.com/office/drawing/2014/main" id="{6CBF37B5-78F5-4A7D-8B93-035842C50E85}"/>
              </a:ext>
            </a:extLst>
          </p:cNvPr>
          <p:cNvSpPr>
            <a:spLocks noGrp="1"/>
          </p:cNvSpPr>
          <p:nvPr>
            <p:ph type="body" sz="quarter" idx="10" hasCustomPrompt="1"/>
          </p:nvPr>
        </p:nvSpPr>
        <p:spPr>
          <a:xfrm>
            <a:off x="3280703" y="4582035"/>
            <a:ext cx="5630583" cy="555922"/>
          </a:xfrm>
        </p:spPr>
        <p:txBody>
          <a:bodyPr>
            <a:normAutofit/>
          </a:bodyPr>
          <a:lstStyle>
            <a:lvl1pPr marL="0" indent="0" algn="ctr">
              <a:buNone/>
              <a:defRPr sz="2400" i="1"/>
            </a:lvl1pPr>
          </a:lstStyle>
          <a:p>
            <a:pPr lvl="0"/>
            <a:r>
              <a:rPr lang="en-US" dirty="0"/>
              <a:t>Conference, City, Country</a:t>
            </a:r>
            <a:endParaRPr lang="uk-UA" dirty="0"/>
          </a:p>
        </p:txBody>
      </p:sp>
      <p:sp>
        <p:nvSpPr>
          <p:cNvPr id="14" name="Text Placeholder 13">
            <a:extLst>
              <a:ext uri="{FF2B5EF4-FFF2-40B4-BE49-F238E27FC236}">
                <a16:creationId xmlns:a16="http://schemas.microsoft.com/office/drawing/2014/main" id="{E4FFC172-0F22-4283-A11C-0DC5E0AE852F}"/>
              </a:ext>
            </a:extLst>
          </p:cNvPr>
          <p:cNvSpPr>
            <a:spLocks noGrp="1"/>
          </p:cNvSpPr>
          <p:nvPr>
            <p:ph type="body" sz="quarter" idx="11" hasCustomPrompt="1"/>
          </p:nvPr>
        </p:nvSpPr>
        <p:spPr>
          <a:xfrm>
            <a:off x="4173001" y="5019584"/>
            <a:ext cx="3845984" cy="555922"/>
          </a:xfrm>
        </p:spPr>
        <p:txBody>
          <a:bodyPr>
            <a:normAutofit/>
          </a:bodyPr>
          <a:lstStyle>
            <a:lvl1pPr marL="0" indent="0" algn="ctr">
              <a:buNone/>
              <a:defRPr sz="2000" b="1"/>
            </a:lvl1pPr>
          </a:lstStyle>
          <a:p>
            <a:pPr lvl="0"/>
            <a:r>
              <a:rPr lang="en-US" dirty="0"/>
              <a:t>January 1, 2018</a:t>
            </a:r>
          </a:p>
        </p:txBody>
      </p:sp>
      <p:sp>
        <p:nvSpPr>
          <p:cNvPr id="16" name="Text Placeholder 15">
            <a:extLst>
              <a:ext uri="{FF2B5EF4-FFF2-40B4-BE49-F238E27FC236}">
                <a16:creationId xmlns:a16="http://schemas.microsoft.com/office/drawing/2014/main" id="{678850A6-F8A6-4A0B-B3FD-B128F2AAAD0E}"/>
              </a:ext>
            </a:extLst>
          </p:cNvPr>
          <p:cNvSpPr>
            <a:spLocks noGrp="1"/>
          </p:cNvSpPr>
          <p:nvPr>
            <p:ph type="body" sz="quarter" idx="12" hasCustomPrompt="1"/>
          </p:nvPr>
        </p:nvSpPr>
        <p:spPr>
          <a:xfrm>
            <a:off x="914398" y="2651537"/>
            <a:ext cx="10363199" cy="415925"/>
          </a:xfrm>
        </p:spPr>
        <p:txBody>
          <a:bodyPr>
            <a:normAutofit/>
          </a:bodyPr>
          <a:lstStyle>
            <a:lvl1pPr marL="0" indent="0" algn="ctr">
              <a:buNone/>
              <a:defRPr sz="1600"/>
            </a:lvl1pPr>
          </a:lstStyle>
          <a:p>
            <a:pPr lvl="0"/>
            <a:r>
              <a:rPr lang="en-US" dirty="0"/>
              <a:t>Affiliation 1 &amp; Affiliation 2</a:t>
            </a:r>
            <a:endParaRPr lang="uk-UA" dirty="0"/>
          </a:p>
        </p:txBody>
      </p:sp>
    </p:spTree>
    <p:extLst>
      <p:ext uri="{BB962C8B-B14F-4D97-AF65-F5344CB8AC3E}">
        <p14:creationId xmlns:p14="http://schemas.microsoft.com/office/powerpoint/2010/main" val="400623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a:xfrm>
            <a:off x="358588" y="6356351"/>
            <a:ext cx="2743200" cy="365125"/>
          </a:xfrm>
          <a:prstGeom prst="rect">
            <a:avLst/>
          </a:prstGeom>
        </p:spPr>
        <p:txBody>
          <a:bodyPr/>
          <a:lstStyle/>
          <a:p>
            <a:r>
              <a:rPr lang="uk-UA"/>
              <a:t>16.05.2018</a:t>
            </a:r>
          </a:p>
        </p:txBody>
      </p:sp>
      <p:sp>
        <p:nvSpPr>
          <p:cNvPr id="5" name="Footer Placeholder 4"/>
          <p:cNvSpPr>
            <a:spLocks noGrp="1"/>
          </p:cNvSpPr>
          <p:nvPr>
            <p:ph type="ftr" sz="quarter" idx="11"/>
          </p:nvPr>
        </p:nvSpPr>
        <p:spPr>
          <a:xfrm>
            <a:off x="3370730" y="6356352"/>
            <a:ext cx="5414681" cy="365125"/>
          </a:xfrm>
          <a:prstGeom prst="rect">
            <a:avLst/>
          </a:prstGeom>
        </p:spPr>
        <p:txBody>
          <a:bodyPr/>
          <a:lstStyle/>
          <a:p>
            <a:r>
              <a:rPr lang="en-US"/>
              <a:t>Lattice-based QCD equation of state at finite baryon density</a:t>
            </a:r>
            <a:endParaRPr lang="uk-UA"/>
          </a:p>
        </p:txBody>
      </p:sp>
      <p:sp>
        <p:nvSpPr>
          <p:cNvPr id="7" name="TextBox 6">
            <a:extLst>
              <a:ext uri="{FF2B5EF4-FFF2-40B4-BE49-F238E27FC236}">
                <a16:creationId xmlns:a16="http://schemas.microsoft.com/office/drawing/2014/main" id="{EB9EB41E-26C4-40E9-BDFE-31AA4607F9C9}"/>
              </a:ext>
            </a:extLst>
          </p:cNvPr>
          <p:cNvSpPr txBox="1"/>
          <p:nvPr userDrawn="1"/>
        </p:nvSpPr>
        <p:spPr>
          <a:xfrm>
            <a:off x="10399058" y="6374886"/>
            <a:ext cx="1410447" cy="369332"/>
          </a:xfrm>
          <a:prstGeom prst="rect">
            <a:avLst/>
          </a:prstGeom>
          <a:noFill/>
        </p:spPr>
        <p:txBody>
          <a:bodyPr wrap="square" rtlCol="0">
            <a:spAutoFit/>
          </a:bodyPr>
          <a:lstStyle/>
          <a:p>
            <a:pPr algn="r"/>
            <a:fld id="{F756D04E-A8B2-4ECC-B16F-BDE426F97B99}" type="slidenum">
              <a:rPr lang="uk-UA" sz="1800" smtClean="0">
                <a:solidFill>
                  <a:schemeClr val="bg1">
                    <a:lumMod val="50000"/>
                  </a:schemeClr>
                </a:solidFill>
              </a:rPr>
              <a:pPr algn="r"/>
              <a:t>‹#›</a:t>
            </a:fld>
            <a:r>
              <a:rPr lang="en-US" sz="1800" dirty="0">
                <a:solidFill>
                  <a:schemeClr val="bg1">
                    <a:lumMod val="50000"/>
                  </a:schemeClr>
                </a:solidFill>
                <a:latin typeface="Gill Sans MT" panose="020B0502020104020203" pitchFamily="34" charset="0"/>
              </a:rPr>
              <a:t>/15</a:t>
            </a:r>
            <a:endParaRPr lang="uk-UA" sz="1800" dirty="0">
              <a:solidFill>
                <a:schemeClr val="bg1">
                  <a:lumMod val="50000"/>
                </a:schemeClr>
              </a:solidFill>
            </a:endParaRPr>
          </a:p>
        </p:txBody>
      </p:sp>
    </p:spTree>
    <p:extLst>
      <p:ext uri="{BB962C8B-B14F-4D97-AF65-F5344CB8AC3E}">
        <p14:creationId xmlns:p14="http://schemas.microsoft.com/office/powerpoint/2010/main" val="3641980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a:xfrm>
            <a:off x="358588" y="6356351"/>
            <a:ext cx="2743200" cy="365125"/>
          </a:xfrm>
          <a:prstGeom prst="rect">
            <a:avLst/>
          </a:prstGeom>
        </p:spPr>
        <p:txBody>
          <a:bodyPr/>
          <a:lstStyle/>
          <a:p>
            <a:r>
              <a:rPr lang="uk-UA"/>
              <a:t>16.05.2018</a:t>
            </a:r>
          </a:p>
        </p:txBody>
      </p:sp>
      <p:sp>
        <p:nvSpPr>
          <p:cNvPr id="5" name="Footer Placeholder 4"/>
          <p:cNvSpPr>
            <a:spLocks noGrp="1"/>
          </p:cNvSpPr>
          <p:nvPr>
            <p:ph type="ftr" sz="quarter" idx="11"/>
          </p:nvPr>
        </p:nvSpPr>
        <p:spPr>
          <a:xfrm>
            <a:off x="3370730" y="6356352"/>
            <a:ext cx="5414681" cy="365125"/>
          </a:xfrm>
          <a:prstGeom prst="rect">
            <a:avLst/>
          </a:prstGeom>
        </p:spPr>
        <p:txBody>
          <a:bodyPr/>
          <a:lstStyle/>
          <a:p>
            <a:r>
              <a:rPr lang="en-US"/>
              <a:t>Lattice-based QCD equation of state at finite baryon density</a:t>
            </a:r>
            <a:endParaRPr lang="uk-UA"/>
          </a:p>
        </p:txBody>
      </p:sp>
      <p:sp>
        <p:nvSpPr>
          <p:cNvPr id="7" name="TextBox 6">
            <a:extLst>
              <a:ext uri="{FF2B5EF4-FFF2-40B4-BE49-F238E27FC236}">
                <a16:creationId xmlns:a16="http://schemas.microsoft.com/office/drawing/2014/main" id="{28E0C373-8171-4426-B0B4-D377060F6819}"/>
              </a:ext>
            </a:extLst>
          </p:cNvPr>
          <p:cNvSpPr txBox="1"/>
          <p:nvPr userDrawn="1"/>
        </p:nvSpPr>
        <p:spPr>
          <a:xfrm>
            <a:off x="10399058" y="6374886"/>
            <a:ext cx="1410447" cy="369332"/>
          </a:xfrm>
          <a:prstGeom prst="rect">
            <a:avLst/>
          </a:prstGeom>
          <a:noFill/>
        </p:spPr>
        <p:txBody>
          <a:bodyPr wrap="square" rtlCol="0">
            <a:spAutoFit/>
          </a:bodyPr>
          <a:lstStyle/>
          <a:p>
            <a:pPr algn="r"/>
            <a:fld id="{F756D04E-A8B2-4ECC-B16F-BDE426F97B99}" type="slidenum">
              <a:rPr lang="uk-UA" sz="1800" smtClean="0">
                <a:solidFill>
                  <a:schemeClr val="bg1">
                    <a:lumMod val="50000"/>
                  </a:schemeClr>
                </a:solidFill>
              </a:rPr>
              <a:pPr algn="r"/>
              <a:t>‹#›</a:t>
            </a:fld>
            <a:r>
              <a:rPr lang="en-US" sz="1800" dirty="0">
                <a:solidFill>
                  <a:schemeClr val="bg1">
                    <a:lumMod val="50000"/>
                  </a:schemeClr>
                </a:solidFill>
                <a:latin typeface="Gill Sans MT" panose="020B0502020104020203" pitchFamily="34" charset="0"/>
              </a:rPr>
              <a:t>/15</a:t>
            </a:r>
            <a:endParaRPr lang="uk-UA" sz="1800" dirty="0">
              <a:solidFill>
                <a:schemeClr val="bg1">
                  <a:lumMod val="50000"/>
                </a:schemeClr>
              </a:solidFill>
            </a:endParaRPr>
          </a:p>
        </p:txBody>
      </p:sp>
    </p:spTree>
    <p:extLst>
      <p:ext uri="{BB962C8B-B14F-4D97-AF65-F5344CB8AC3E}">
        <p14:creationId xmlns:p14="http://schemas.microsoft.com/office/powerpoint/2010/main" val="2512574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0542" y="1"/>
            <a:ext cx="11450917" cy="1165085"/>
          </a:xfrm>
        </p:spPr>
        <p:txBody>
          <a:bodyPr>
            <a:normAutofit/>
          </a:bodyPr>
          <a:lstStyle>
            <a:lvl1pPr>
              <a:defRPr sz="3000" b="1"/>
            </a:lvl1pPr>
          </a:lstStyle>
          <a:p>
            <a:r>
              <a:rPr lang="en-US" dirty="0"/>
              <a:t>Slide title</a:t>
            </a:r>
          </a:p>
        </p:txBody>
      </p:sp>
      <p:sp>
        <p:nvSpPr>
          <p:cNvPr id="3" name="Content Placeholder 2"/>
          <p:cNvSpPr>
            <a:spLocks noGrp="1"/>
          </p:cNvSpPr>
          <p:nvPr>
            <p:ph idx="1"/>
          </p:nvPr>
        </p:nvSpPr>
        <p:spPr>
          <a:xfrm>
            <a:off x="370542" y="1165086"/>
            <a:ext cx="11450917" cy="5065379"/>
          </a:xfrm>
        </p:spPr>
        <p:txBody>
          <a:bodyPr/>
          <a:lstStyle>
            <a:lvl1pPr>
              <a:defRPr sz="2600"/>
            </a:lvl1pPr>
            <a:lvl2pPr>
              <a:defRPr sz="2200"/>
            </a:lvl2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4" name="Date Placeholder 3"/>
          <p:cNvSpPr>
            <a:spLocks noGrp="1"/>
          </p:cNvSpPr>
          <p:nvPr>
            <p:ph type="dt" sz="half" idx="10"/>
          </p:nvPr>
        </p:nvSpPr>
        <p:spPr>
          <a:xfrm>
            <a:off x="358589" y="6356351"/>
            <a:ext cx="1733177" cy="365125"/>
          </a:xfrm>
          <a:prstGeom prst="rect">
            <a:avLst/>
          </a:prstGeom>
        </p:spPr>
        <p:txBody>
          <a:bodyPr/>
          <a:lstStyle>
            <a:lvl1pPr>
              <a:defRPr sz="1800"/>
            </a:lvl1pPr>
          </a:lstStyle>
          <a:p>
            <a:r>
              <a:rPr lang="uk-UA" dirty="0"/>
              <a:t>16.05.2018</a:t>
            </a:r>
          </a:p>
        </p:txBody>
      </p:sp>
      <p:sp>
        <p:nvSpPr>
          <p:cNvPr id="5" name="Footer Placeholder 4"/>
          <p:cNvSpPr>
            <a:spLocks noGrp="1"/>
          </p:cNvSpPr>
          <p:nvPr>
            <p:ph type="ftr" sz="quarter" idx="11"/>
          </p:nvPr>
        </p:nvSpPr>
        <p:spPr>
          <a:xfrm>
            <a:off x="2211295" y="6356351"/>
            <a:ext cx="7769411" cy="365125"/>
          </a:xfrm>
          <a:prstGeom prst="rect">
            <a:avLst/>
          </a:prstGeom>
        </p:spPr>
        <p:txBody>
          <a:bodyPr/>
          <a:lstStyle>
            <a:lvl1pPr>
              <a:defRPr sz="1800"/>
            </a:lvl1pPr>
          </a:lstStyle>
          <a:p>
            <a:r>
              <a:rPr lang="en-US" dirty="0"/>
              <a:t>Lattice-based QCD equation of state at finite baryon density</a:t>
            </a:r>
            <a:endParaRPr lang="uk-UA" dirty="0"/>
          </a:p>
        </p:txBody>
      </p:sp>
      <p:cxnSp>
        <p:nvCxnSpPr>
          <p:cNvPr id="8" name="Прямая соединительная линия 7">
            <a:extLst>
              <a:ext uri="{FF2B5EF4-FFF2-40B4-BE49-F238E27FC236}">
                <a16:creationId xmlns:a16="http://schemas.microsoft.com/office/drawing/2014/main" id="{E330716B-4A30-42ED-9EE2-313B727AF872}"/>
              </a:ext>
            </a:extLst>
          </p:cNvPr>
          <p:cNvCxnSpPr>
            <a:cxnSpLocks/>
          </p:cNvCxnSpPr>
          <p:nvPr userDrawn="1"/>
        </p:nvCxnSpPr>
        <p:spPr>
          <a:xfrm>
            <a:off x="525930" y="941290"/>
            <a:ext cx="11295529" cy="0"/>
          </a:xfrm>
          <a:prstGeom prst="line">
            <a:avLst/>
          </a:prstGeom>
          <a:ln w="38100" cap="rnd">
            <a:solidFill>
              <a:schemeClr val="accent1">
                <a:lumMod val="75000"/>
              </a:schemeClr>
            </a:solidFill>
            <a:miter lim="800000"/>
            <a:headEnd type="none"/>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6AE6D348-82C6-4292-BBB3-9B6596DDBA2C}"/>
              </a:ext>
            </a:extLst>
          </p:cNvPr>
          <p:cNvSpPr>
            <a:spLocks noGrp="1"/>
          </p:cNvSpPr>
          <p:nvPr>
            <p:ph type="body" sz="quarter" idx="12" hasCustomPrompt="1"/>
          </p:nvPr>
        </p:nvSpPr>
        <p:spPr>
          <a:xfrm>
            <a:off x="10679331" y="6467291"/>
            <a:ext cx="1142128" cy="340472"/>
          </a:xfrm>
        </p:spPr>
        <p:txBody>
          <a:bodyPr/>
          <a:lstStyle>
            <a:lvl1pPr marL="0" indent="0" algn="r">
              <a:buNone/>
              <a:defRPr sz="1800">
                <a:solidFill>
                  <a:schemeClr val="bg1">
                    <a:lumMod val="50000"/>
                  </a:schemeClr>
                </a:solidFill>
              </a:defRPr>
            </a:lvl1pPr>
          </a:lstStyle>
          <a:p>
            <a:pPr lvl="0"/>
            <a:r>
              <a:rPr lang="en-US" dirty="0"/>
              <a:t>1/16</a:t>
            </a:r>
            <a:endParaRPr lang="uk-UA" dirty="0"/>
          </a:p>
        </p:txBody>
      </p:sp>
    </p:spTree>
    <p:extLst>
      <p:ext uri="{BB962C8B-B14F-4D97-AF65-F5344CB8AC3E}">
        <p14:creationId xmlns:p14="http://schemas.microsoft.com/office/powerpoint/2010/main" val="290397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ru-RU" dirty="0"/>
              <a:t>Образец заголовка</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a:xfrm>
            <a:off x="358588" y="6356351"/>
            <a:ext cx="2743200" cy="365125"/>
          </a:xfrm>
          <a:prstGeom prst="rect">
            <a:avLst/>
          </a:prstGeom>
        </p:spPr>
        <p:txBody>
          <a:bodyPr/>
          <a:lstStyle/>
          <a:p>
            <a:r>
              <a:rPr lang="uk-UA"/>
              <a:t>16.05.2018</a:t>
            </a:r>
          </a:p>
        </p:txBody>
      </p:sp>
      <p:sp>
        <p:nvSpPr>
          <p:cNvPr id="5" name="Footer Placeholder 4"/>
          <p:cNvSpPr>
            <a:spLocks noGrp="1"/>
          </p:cNvSpPr>
          <p:nvPr>
            <p:ph type="ftr" sz="quarter" idx="11"/>
          </p:nvPr>
        </p:nvSpPr>
        <p:spPr>
          <a:xfrm>
            <a:off x="3370730" y="6356352"/>
            <a:ext cx="5414681" cy="365125"/>
          </a:xfrm>
          <a:prstGeom prst="rect">
            <a:avLst/>
          </a:prstGeom>
        </p:spPr>
        <p:txBody>
          <a:bodyPr/>
          <a:lstStyle/>
          <a:p>
            <a:r>
              <a:rPr lang="en-US"/>
              <a:t>Lattice-based QCD equation of state at finite baryon density</a:t>
            </a:r>
            <a:endParaRPr lang="uk-UA"/>
          </a:p>
        </p:txBody>
      </p:sp>
      <p:sp>
        <p:nvSpPr>
          <p:cNvPr id="7" name="TextBox 6">
            <a:extLst>
              <a:ext uri="{FF2B5EF4-FFF2-40B4-BE49-F238E27FC236}">
                <a16:creationId xmlns:a16="http://schemas.microsoft.com/office/drawing/2014/main" id="{5B8B6DC0-C439-4E9C-83A1-0864A66907B2}"/>
              </a:ext>
            </a:extLst>
          </p:cNvPr>
          <p:cNvSpPr txBox="1"/>
          <p:nvPr userDrawn="1"/>
        </p:nvSpPr>
        <p:spPr>
          <a:xfrm>
            <a:off x="10399058" y="6374886"/>
            <a:ext cx="1410447" cy="369332"/>
          </a:xfrm>
          <a:prstGeom prst="rect">
            <a:avLst/>
          </a:prstGeom>
          <a:noFill/>
        </p:spPr>
        <p:txBody>
          <a:bodyPr wrap="square" rtlCol="0">
            <a:spAutoFit/>
          </a:bodyPr>
          <a:lstStyle/>
          <a:p>
            <a:pPr algn="r"/>
            <a:fld id="{F756D04E-A8B2-4ECC-B16F-BDE426F97B99}" type="slidenum">
              <a:rPr lang="uk-UA" sz="1800" smtClean="0">
                <a:solidFill>
                  <a:schemeClr val="bg1">
                    <a:lumMod val="50000"/>
                  </a:schemeClr>
                </a:solidFill>
              </a:rPr>
              <a:pPr algn="r"/>
              <a:t>‹#›</a:t>
            </a:fld>
            <a:r>
              <a:rPr lang="en-US" sz="1800" dirty="0">
                <a:solidFill>
                  <a:schemeClr val="bg1">
                    <a:lumMod val="50000"/>
                  </a:schemeClr>
                </a:solidFill>
                <a:latin typeface="Gill Sans MT" panose="020B0502020104020203" pitchFamily="34" charset="0"/>
              </a:rPr>
              <a:t>/15</a:t>
            </a:r>
            <a:endParaRPr lang="uk-UA" sz="1800" dirty="0">
              <a:solidFill>
                <a:schemeClr val="bg1">
                  <a:lumMod val="50000"/>
                </a:schemeClr>
              </a:solidFill>
            </a:endParaRPr>
          </a:p>
        </p:txBody>
      </p:sp>
    </p:spTree>
    <p:extLst>
      <p:ext uri="{BB962C8B-B14F-4D97-AF65-F5344CB8AC3E}">
        <p14:creationId xmlns:p14="http://schemas.microsoft.com/office/powerpoint/2010/main" val="3939267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a:xfrm>
            <a:off x="358588" y="6356351"/>
            <a:ext cx="2743200" cy="365125"/>
          </a:xfrm>
          <a:prstGeom prst="rect">
            <a:avLst/>
          </a:prstGeom>
        </p:spPr>
        <p:txBody>
          <a:bodyPr/>
          <a:lstStyle/>
          <a:p>
            <a:r>
              <a:rPr lang="uk-UA"/>
              <a:t>16.05.2018</a:t>
            </a:r>
          </a:p>
        </p:txBody>
      </p:sp>
      <p:sp>
        <p:nvSpPr>
          <p:cNvPr id="6" name="Footer Placeholder 5"/>
          <p:cNvSpPr>
            <a:spLocks noGrp="1"/>
          </p:cNvSpPr>
          <p:nvPr>
            <p:ph type="ftr" sz="quarter" idx="11"/>
          </p:nvPr>
        </p:nvSpPr>
        <p:spPr>
          <a:xfrm>
            <a:off x="3370730" y="6356352"/>
            <a:ext cx="5414681" cy="365125"/>
          </a:xfrm>
          <a:prstGeom prst="rect">
            <a:avLst/>
          </a:prstGeom>
        </p:spPr>
        <p:txBody>
          <a:bodyPr/>
          <a:lstStyle/>
          <a:p>
            <a:r>
              <a:rPr lang="en-US"/>
              <a:t>Lattice-based QCD equation of state at finite baryon density</a:t>
            </a:r>
            <a:endParaRPr lang="uk-UA"/>
          </a:p>
        </p:txBody>
      </p:sp>
      <p:sp>
        <p:nvSpPr>
          <p:cNvPr id="8" name="TextBox 7">
            <a:extLst>
              <a:ext uri="{FF2B5EF4-FFF2-40B4-BE49-F238E27FC236}">
                <a16:creationId xmlns:a16="http://schemas.microsoft.com/office/drawing/2014/main" id="{92CBFA41-6503-4670-A030-C4026C269157}"/>
              </a:ext>
            </a:extLst>
          </p:cNvPr>
          <p:cNvSpPr txBox="1"/>
          <p:nvPr userDrawn="1"/>
        </p:nvSpPr>
        <p:spPr>
          <a:xfrm>
            <a:off x="10399058" y="6374886"/>
            <a:ext cx="1410447" cy="369332"/>
          </a:xfrm>
          <a:prstGeom prst="rect">
            <a:avLst/>
          </a:prstGeom>
          <a:noFill/>
        </p:spPr>
        <p:txBody>
          <a:bodyPr wrap="square" rtlCol="0">
            <a:spAutoFit/>
          </a:bodyPr>
          <a:lstStyle/>
          <a:p>
            <a:pPr algn="r"/>
            <a:fld id="{F756D04E-A8B2-4ECC-B16F-BDE426F97B99}" type="slidenum">
              <a:rPr lang="uk-UA" sz="1800" smtClean="0">
                <a:solidFill>
                  <a:schemeClr val="bg1">
                    <a:lumMod val="50000"/>
                  </a:schemeClr>
                </a:solidFill>
              </a:rPr>
              <a:pPr algn="r"/>
              <a:t>‹#›</a:t>
            </a:fld>
            <a:r>
              <a:rPr lang="en-US" sz="1800" dirty="0">
                <a:solidFill>
                  <a:schemeClr val="bg1">
                    <a:lumMod val="50000"/>
                  </a:schemeClr>
                </a:solidFill>
                <a:latin typeface="Gill Sans MT" panose="020B0502020104020203" pitchFamily="34" charset="0"/>
              </a:rPr>
              <a:t>/15</a:t>
            </a:r>
            <a:endParaRPr lang="uk-UA" sz="1800" dirty="0">
              <a:solidFill>
                <a:schemeClr val="bg1">
                  <a:lumMod val="50000"/>
                </a:schemeClr>
              </a:solidFill>
            </a:endParaRPr>
          </a:p>
        </p:txBody>
      </p:sp>
    </p:spTree>
    <p:extLst>
      <p:ext uri="{BB962C8B-B14F-4D97-AF65-F5344CB8AC3E}">
        <p14:creationId xmlns:p14="http://schemas.microsoft.com/office/powerpoint/2010/main" val="2715139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39789"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1"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a:xfrm>
            <a:off x="358588" y="6356351"/>
            <a:ext cx="2743200" cy="365125"/>
          </a:xfrm>
          <a:prstGeom prst="rect">
            <a:avLst/>
          </a:prstGeom>
        </p:spPr>
        <p:txBody>
          <a:bodyPr/>
          <a:lstStyle/>
          <a:p>
            <a:r>
              <a:rPr lang="uk-UA"/>
              <a:t>16.05.2018</a:t>
            </a:r>
          </a:p>
        </p:txBody>
      </p:sp>
      <p:sp>
        <p:nvSpPr>
          <p:cNvPr id="8" name="Footer Placeholder 7"/>
          <p:cNvSpPr>
            <a:spLocks noGrp="1"/>
          </p:cNvSpPr>
          <p:nvPr>
            <p:ph type="ftr" sz="quarter" idx="11"/>
          </p:nvPr>
        </p:nvSpPr>
        <p:spPr>
          <a:xfrm>
            <a:off x="3370730" y="6356352"/>
            <a:ext cx="5414681" cy="365125"/>
          </a:xfrm>
          <a:prstGeom prst="rect">
            <a:avLst/>
          </a:prstGeom>
        </p:spPr>
        <p:txBody>
          <a:bodyPr/>
          <a:lstStyle/>
          <a:p>
            <a:r>
              <a:rPr lang="en-US"/>
              <a:t>Lattice-based QCD equation of state at finite baryon density</a:t>
            </a:r>
            <a:endParaRPr lang="uk-UA"/>
          </a:p>
        </p:txBody>
      </p:sp>
      <p:sp>
        <p:nvSpPr>
          <p:cNvPr id="10" name="TextBox 9">
            <a:extLst>
              <a:ext uri="{FF2B5EF4-FFF2-40B4-BE49-F238E27FC236}">
                <a16:creationId xmlns:a16="http://schemas.microsoft.com/office/drawing/2014/main" id="{BC605502-1E5D-40B4-9172-D712644FEDD1}"/>
              </a:ext>
            </a:extLst>
          </p:cNvPr>
          <p:cNvSpPr txBox="1"/>
          <p:nvPr userDrawn="1"/>
        </p:nvSpPr>
        <p:spPr>
          <a:xfrm>
            <a:off x="10399058" y="6374886"/>
            <a:ext cx="1410447" cy="369332"/>
          </a:xfrm>
          <a:prstGeom prst="rect">
            <a:avLst/>
          </a:prstGeom>
          <a:noFill/>
        </p:spPr>
        <p:txBody>
          <a:bodyPr wrap="square" rtlCol="0">
            <a:spAutoFit/>
          </a:bodyPr>
          <a:lstStyle/>
          <a:p>
            <a:pPr algn="r"/>
            <a:fld id="{F756D04E-A8B2-4ECC-B16F-BDE426F97B99}" type="slidenum">
              <a:rPr lang="uk-UA" sz="1800" smtClean="0">
                <a:solidFill>
                  <a:schemeClr val="bg1">
                    <a:lumMod val="50000"/>
                  </a:schemeClr>
                </a:solidFill>
              </a:rPr>
              <a:pPr algn="r"/>
              <a:t>‹#›</a:t>
            </a:fld>
            <a:r>
              <a:rPr lang="en-US" sz="1800" dirty="0">
                <a:solidFill>
                  <a:schemeClr val="bg1">
                    <a:lumMod val="50000"/>
                  </a:schemeClr>
                </a:solidFill>
                <a:latin typeface="Gill Sans MT" panose="020B0502020104020203" pitchFamily="34" charset="0"/>
              </a:rPr>
              <a:t>/15</a:t>
            </a:r>
            <a:endParaRPr lang="uk-UA" sz="1800" dirty="0">
              <a:solidFill>
                <a:schemeClr val="bg1">
                  <a:lumMod val="50000"/>
                </a:schemeClr>
              </a:solidFill>
            </a:endParaRPr>
          </a:p>
        </p:txBody>
      </p:sp>
    </p:spTree>
    <p:extLst>
      <p:ext uri="{BB962C8B-B14F-4D97-AF65-F5344CB8AC3E}">
        <p14:creationId xmlns:p14="http://schemas.microsoft.com/office/powerpoint/2010/main" val="2620415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a:xfrm>
            <a:off x="358588" y="6356351"/>
            <a:ext cx="2743200" cy="365125"/>
          </a:xfrm>
          <a:prstGeom prst="rect">
            <a:avLst/>
          </a:prstGeom>
        </p:spPr>
        <p:txBody>
          <a:bodyPr/>
          <a:lstStyle/>
          <a:p>
            <a:r>
              <a:rPr lang="uk-UA"/>
              <a:t>16.05.2018</a:t>
            </a:r>
          </a:p>
        </p:txBody>
      </p:sp>
      <p:sp>
        <p:nvSpPr>
          <p:cNvPr id="4" name="Footer Placeholder 3"/>
          <p:cNvSpPr>
            <a:spLocks noGrp="1"/>
          </p:cNvSpPr>
          <p:nvPr>
            <p:ph type="ftr" sz="quarter" idx="11"/>
          </p:nvPr>
        </p:nvSpPr>
        <p:spPr>
          <a:xfrm>
            <a:off x="3370730" y="6356352"/>
            <a:ext cx="5414681" cy="365125"/>
          </a:xfrm>
          <a:prstGeom prst="rect">
            <a:avLst/>
          </a:prstGeom>
        </p:spPr>
        <p:txBody>
          <a:bodyPr/>
          <a:lstStyle/>
          <a:p>
            <a:r>
              <a:rPr lang="en-US"/>
              <a:t>Lattice-based QCD equation of state at finite baryon density</a:t>
            </a:r>
            <a:endParaRPr lang="uk-UA"/>
          </a:p>
        </p:txBody>
      </p:sp>
      <p:sp>
        <p:nvSpPr>
          <p:cNvPr id="6" name="TextBox 5">
            <a:extLst>
              <a:ext uri="{FF2B5EF4-FFF2-40B4-BE49-F238E27FC236}">
                <a16:creationId xmlns:a16="http://schemas.microsoft.com/office/drawing/2014/main" id="{57863152-FD27-4939-832D-B860C6DB12A5}"/>
              </a:ext>
            </a:extLst>
          </p:cNvPr>
          <p:cNvSpPr txBox="1"/>
          <p:nvPr userDrawn="1"/>
        </p:nvSpPr>
        <p:spPr>
          <a:xfrm>
            <a:off x="10399058" y="6374886"/>
            <a:ext cx="1410447" cy="369332"/>
          </a:xfrm>
          <a:prstGeom prst="rect">
            <a:avLst/>
          </a:prstGeom>
          <a:noFill/>
        </p:spPr>
        <p:txBody>
          <a:bodyPr wrap="square" rtlCol="0">
            <a:spAutoFit/>
          </a:bodyPr>
          <a:lstStyle/>
          <a:p>
            <a:pPr algn="r"/>
            <a:fld id="{F756D04E-A8B2-4ECC-B16F-BDE426F97B99}" type="slidenum">
              <a:rPr lang="uk-UA" sz="1800" smtClean="0">
                <a:solidFill>
                  <a:schemeClr val="bg1">
                    <a:lumMod val="50000"/>
                  </a:schemeClr>
                </a:solidFill>
              </a:rPr>
              <a:pPr algn="r"/>
              <a:t>‹#›</a:t>
            </a:fld>
            <a:r>
              <a:rPr lang="en-US" sz="1800" dirty="0">
                <a:solidFill>
                  <a:schemeClr val="bg1">
                    <a:lumMod val="50000"/>
                  </a:schemeClr>
                </a:solidFill>
                <a:latin typeface="+mn-lt"/>
              </a:rPr>
              <a:t>/16</a:t>
            </a:r>
            <a:endParaRPr lang="uk-UA" sz="1800" dirty="0">
              <a:solidFill>
                <a:schemeClr val="bg1">
                  <a:lumMod val="50000"/>
                </a:schemeClr>
              </a:solidFill>
              <a:latin typeface="+mn-lt"/>
            </a:endParaRPr>
          </a:p>
        </p:txBody>
      </p:sp>
    </p:spTree>
    <p:extLst>
      <p:ext uri="{BB962C8B-B14F-4D97-AF65-F5344CB8AC3E}">
        <p14:creationId xmlns:p14="http://schemas.microsoft.com/office/powerpoint/2010/main" val="625027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58588" y="6356351"/>
            <a:ext cx="2743200" cy="365125"/>
          </a:xfrm>
          <a:prstGeom prst="rect">
            <a:avLst/>
          </a:prstGeom>
        </p:spPr>
        <p:txBody>
          <a:bodyPr/>
          <a:lstStyle/>
          <a:p>
            <a:r>
              <a:rPr lang="uk-UA"/>
              <a:t>16.05.2018</a:t>
            </a:r>
          </a:p>
        </p:txBody>
      </p:sp>
      <p:sp>
        <p:nvSpPr>
          <p:cNvPr id="3" name="Footer Placeholder 2"/>
          <p:cNvSpPr>
            <a:spLocks noGrp="1"/>
          </p:cNvSpPr>
          <p:nvPr>
            <p:ph type="ftr" sz="quarter" idx="11"/>
          </p:nvPr>
        </p:nvSpPr>
        <p:spPr>
          <a:xfrm>
            <a:off x="3370730" y="6356352"/>
            <a:ext cx="5414681" cy="365125"/>
          </a:xfrm>
          <a:prstGeom prst="rect">
            <a:avLst/>
          </a:prstGeom>
        </p:spPr>
        <p:txBody>
          <a:bodyPr/>
          <a:lstStyle/>
          <a:p>
            <a:r>
              <a:rPr lang="en-US"/>
              <a:t>Lattice-based QCD equation of state at finite baryon density</a:t>
            </a:r>
            <a:endParaRPr lang="uk-UA"/>
          </a:p>
        </p:txBody>
      </p:sp>
    </p:spTree>
    <p:extLst>
      <p:ext uri="{BB962C8B-B14F-4D97-AF65-F5344CB8AC3E}">
        <p14:creationId xmlns:p14="http://schemas.microsoft.com/office/powerpoint/2010/main" val="1012853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358588" y="6356351"/>
            <a:ext cx="2743200" cy="365125"/>
          </a:xfrm>
          <a:prstGeom prst="rect">
            <a:avLst/>
          </a:prstGeom>
        </p:spPr>
        <p:txBody>
          <a:bodyPr/>
          <a:lstStyle/>
          <a:p>
            <a:r>
              <a:rPr lang="uk-UA"/>
              <a:t>16.05.2018</a:t>
            </a:r>
          </a:p>
        </p:txBody>
      </p:sp>
      <p:sp>
        <p:nvSpPr>
          <p:cNvPr id="6" name="Footer Placeholder 5"/>
          <p:cNvSpPr>
            <a:spLocks noGrp="1"/>
          </p:cNvSpPr>
          <p:nvPr>
            <p:ph type="ftr" sz="quarter" idx="11"/>
          </p:nvPr>
        </p:nvSpPr>
        <p:spPr>
          <a:xfrm>
            <a:off x="3370730" y="6356352"/>
            <a:ext cx="5414681" cy="365125"/>
          </a:xfrm>
          <a:prstGeom prst="rect">
            <a:avLst/>
          </a:prstGeom>
        </p:spPr>
        <p:txBody>
          <a:bodyPr/>
          <a:lstStyle/>
          <a:p>
            <a:r>
              <a:rPr lang="en-US"/>
              <a:t>Lattice-based QCD equation of state at finite baryon density</a:t>
            </a:r>
            <a:endParaRPr lang="uk-UA"/>
          </a:p>
        </p:txBody>
      </p:sp>
      <p:sp>
        <p:nvSpPr>
          <p:cNvPr id="8" name="TextBox 7">
            <a:extLst>
              <a:ext uri="{FF2B5EF4-FFF2-40B4-BE49-F238E27FC236}">
                <a16:creationId xmlns:a16="http://schemas.microsoft.com/office/drawing/2014/main" id="{7BC18BA5-E72A-4B8B-9830-A8FD3E323A65}"/>
              </a:ext>
            </a:extLst>
          </p:cNvPr>
          <p:cNvSpPr txBox="1"/>
          <p:nvPr userDrawn="1"/>
        </p:nvSpPr>
        <p:spPr>
          <a:xfrm>
            <a:off x="10399058" y="6374886"/>
            <a:ext cx="1410447" cy="369332"/>
          </a:xfrm>
          <a:prstGeom prst="rect">
            <a:avLst/>
          </a:prstGeom>
          <a:noFill/>
        </p:spPr>
        <p:txBody>
          <a:bodyPr wrap="square" rtlCol="0">
            <a:spAutoFit/>
          </a:bodyPr>
          <a:lstStyle/>
          <a:p>
            <a:pPr algn="r"/>
            <a:fld id="{F756D04E-A8B2-4ECC-B16F-BDE426F97B99}" type="slidenum">
              <a:rPr lang="uk-UA" sz="1800" smtClean="0">
                <a:solidFill>
                  <a:schemeClr val="bg1">
                    <a:lumMod val="50000"/>
                  </a:schemeClr>
                </a:solidFill>
              </a:rPr>
              <a:pPr algn="r"/>
              <a:t>‹#›</a:t>
            </a:fld>
            <a:r>
              <a:rPr lang="en-US" sz="1800" dirty="0">
                <a:solidFill>
                  <a:schemeClr val="bg1">
                    <a:lumMod val="50000"/>
                  </a:schemeClr>
                </a:solidFill>
                <a:latin typeface="Gill Sans MT" panose="020B0502020104020203" pitchFamily="34" charset="0"/>
              </a:rPr>
              <a:t>/15</a:t>
            </a:r>
            <a:endParaRPr lang="uk-UA" sz="1800" dirty="0">
              <a:solidFill>
                <a:schemeClr val="bg1">
                  <a:lumMod val="50000"/>
                </a:schemeClr>
              </a:solidFill>
            </a:endParaRPr>
          </a:p>
        </p:txBody>
      </p:sp>
    </p:spTree>
    <p:extLst>
      <p:ext uri="{BB962C8B-B14F-4D97-AF65-F5344CB8AC3E}">
        <p14:creationId xmlns:p14="http://schemas.microsoft.com/office/powerpoint/2010/main" val="1996116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358588" y="6356351"/>
            <a:ext cx="2743200" cy="365125"/>
          </a:xfrm>
          <a:prstGeom prst="rect">
            <a:avLst/>
          </a:prstGeom>
        </p:spPr>
        <p:txBody>
          <a:bodyPr/>
          <a:lstStyle/>
          <a:p>
            <a:r>
              <a:rPr lang="uk-UA"/>
              <a:t>16.05.2018</a:t>
            </a:r>
          </a:p>
        </p:txBody>
      </p:sp>
      <p:sp>
        <p:nvSpPr>
          <p:cNvPr id="6" name="Footer Placeholder 5"/>
          <p:cNvSpPr>
            <a:spLocks noGrp="1"/>
          </p:cNvSpPr>
          <p:nvPr>
            <p:ph type="ftr" sz="quarter" idx="11"/>
          </p:nvPr>
        </p:nvSpPr>
        <p:spPr>
          <a:xfrm>
            <a:off x="3370730" y="6356352"/>
            <a:ext cx="5414681" cy="365125"/>
          </a:xfrm>
          <a:prstGeom prst="rect">
            <a:avLst/>
          </a:prstGeom>
        </p:spPr>
        <p:txBody>
          <a:bodyPr/>
          <a:lstStyle/>
          <a:p>
            <a:r>
              <a:rPr lang="en-US"/>
              <a:t>Lattice-based QCD equation of state at finite baryon density</a:t>
            </a:r>
            <a:endParaRPr lang="uk-UA"/>
          </a:p>
        </p:txBody>
      </p:sp>
      <p:sp>
        <p:nvSpPr>
          <p:cNvPr id="8" name="TextBox 7">
            <a:extLst>
              <a:ext uri="{FF2B5EF4-FFF2-40B4-BE49-F238E27FC236}">
                <a16:creationId xmlns:a16="http://schemas.microsoft.com/office/drawing/2014/main" id="{566E4F29-ED37-4848-985D-7E7F13267723}"/>
              </a:ext>
            </a:extLst>
          </p:cNvPr>
          <p:cNvSpPr txBox="1"/>
          <p:nvPr userDrawn="1"/>
        </p:nvSpPr>
        <p:spPr>
          <a:xfrm>
            <a:off x="10399058" y="6374886"/>
            <a:ext cx="1410447" cy="369332"/>
          </a:xfrm>
          <a:prstGeom prst="rect">
            <a:avLst/>
          </a:prstGeom>
          <a:noFill/>
        </p:spPr>
        <p:txBody>
          <a:bodyPr wrap="square" rtlCol="0">
            <a:spAutoFit/>
          </a:bodyPr>
          <a:lstStyle/>
          <a:p>
            <a:pPr algn="r"/>
            <a:fld id="{F756D04E-A8B2-4ECC-B16F-BDE426F97B99}" type="slidenum">
              <a:rPr lang="uk-UA" sz="1800" smtClean="0">
                <a:solidFill>
                  <a:schemeClr val="bg1">
                    <a:lumMod val="50000"/>
                  </a:schemeClr>
                </a:solidFill>
              </a:rPr>
              <a:pPr algn="r"/>
              <a:t>‹#›</a:t>
            </a:fld>
            <a:r>
              <a:rPr lang="en-US" sz="1800" dirty="0">
                <a:solidFill>
                  <a:schemeClr val="bg1">
                    <a:lumMod val="50000"/>
                  </a:schemeClr>
                </a:solidFill>
                <a:latin typeface="Gill Sans MT" panose="020B0502020104020203" pitchFamily="34" charset="0"/>
              </a:rPr>
              <a:t>/15</a:t>
            </a:r>
            <a:endParaRPr lang="uk-UA" sz="1800" dirty="0">
              <a:solidFill>
                <a:schemeClr val="bg1">
                  <a:lumMod val="50000"/>
                </a:schemeClr>
              </a:solidFill>
            </a:endParaRPr>
          </a:p>
        </p:txBody>
      </p:sp>
    </p:spTree>
    <p:extLst>
      <p:ext uri="{BB962C8B-B14F-4D97-AF65-F5344CB8AC3E}">
        <p14:creationId xmlns:p14="http://schemas.microsoft.com/office/powerpoint/2010/main" val="788674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8589" y="365127"/>
            <a:ext cx="11486777" cy="1325563"/>
          </a:xfrm>
          <a:prstGeom prst="rect">
            <a:avLst/>
          </a:prstGeom>
        </p:spPr>
        <p:txBody>
          <a:bodyPr vert="horz" lIns="91440" tIns="45720" rIns="91440" bIns="45720" rtlCol="0" anchor="ctr">
            <a:normAutofit/>
          </a:bodyPr>
          <a:lstStyle/>
          <a:p>
            <a:r>
              <a:rPr lang="en-US" dirty="0"/>
              <a:t>Title</a:t>
            </a:r>
          </a:p>
        </p:txBody>
      </p:sp>
      <p:sp>
        <p:nvSpPr>
          <p:cNvPr id="3" name="Text Placeholder 2"/>
          <p:cNvSpPr>
            <a:spLocks noGrp="1"/>
          </p:cNvSpPr>
          <p:nvPr>
            <p:ph type="body" idx="1"/>
          </p:nvPr>
        </p:nvSpPr>
        <p:spPr>
          <a:xfrm>
            <a:off x="358589" y="1825625"/>
            <a:ext cx="11486777" cy="4351338"/>
          </a:xfrm>
          <a:prstGeom prst="rect">
            <a:avLst/>
          </a:prstGeom>
        </p:spPr>
        <p:txBody>
          <a:bodyPr vert="horz" lIns="91440" tIns="45720" rIns="91440" bIns="45720" rtlCol="0">
            <a:normAutofit/>
          </a:bodyPr>
          <a:lstStyle/>
          <a:p>
            <a:pPr lvl="0"/>
            <a:r>
              <a:rPr lang="en-US" dirty="0"/>
              <a:t>Text sample</a:t>
            </a:r>
            <a:endParaRPr lang="ru-RU" dirty="0"/>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4" name="Date Placeholder 3"/>
          <p:cNvSpPr>
            <a:spLocks noGrp="1"/>
          </p:cNvSpPr>
          <p:nvPr>
            <p:ph type="dt" sz="half" idx="2"/>
          </p:nvPr>
        </p:nvSpPr>
        <p:spPr>
          <a:xfrm>
            <a:off x="358589" y="6356351"/>
            <a:ext cx="1769036" cy="365125"/>
          </a:xfrm>
          <a:prstGeom prst="rect">
            <a:avLst/>
          </a:prstGeom>
        </p:spPr>
        <p:txBody>
          <a:bodyPr vert="horz" lIns="91440" tIns="45720" rIns="91440" bIns="45720" rtlCol="0" anchor="ctr"/>
          <a:lstStyle>
            <a:lvl1pPr algn="l">
              <a:defRPr sz="1800">
                <a:solidFill>
                  <a:schemeClr val="tx1">
                    <a:tint val="75000"/>
                  </a:schemeClr>
                </a:solidFill>
              </a:defRPr>
            </a:lvl1pPr>
          </a:lstStyle>
          <a:p>
            <a:r>
              <a:rPr lang="uk-UA" dirty="0"/>
              <a:t>16.05.2018</a:t>
            </a:r>
          </a:p>
        </p:txBody>
      </p:sp>
      <p:sp>
        <p:nvSpPr>
          <p:cNvPr id="5" name="Footer Placeholder 4"/>
          <p:cNvSpPr>
            <a:spLocks noGrp="1"/>
          </p:cNvSpPr>
          <p:nvPr>
            <p:ph type="ftr" sz="quarter" idx="3"/>
          </p:nvPr>
        </p:nvSpPr>
        <p:spPr>
          <a:xfrm>
            <a:off x="2545975" y="6356350"/>
            <a:ext cx="7853083" cy="365125"/>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dirty="0"/>
              <a:t>Lattice-based QCD equation of state at finite baryon density</a:t>
            </a:r>
            <a:endParaRPr lang="uk-UA" dirty="0"/>
          </a:p>
        </p:txBody>
      </p:sp>
    </p:spTree>
    <p:extLst>
      <p:ext uri="{BB962C8B-B14F-4D97-AF65-F5344CB8AC3E}">
        <p14:creationId xmlns:p14="http://schemas.microsoft.com/office/powerpoint/2010/main" val="31568103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vvovchenko@uh.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github.com/vlvovch/PHYS6350-ComputationalPhysics"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45.png"/></Relationships>
</file>

<file path=ppt/slides/_rels/slide16.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s>
</file>

<file path=ppt/slides/_rels/slide1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18.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 Id="rId9" Type="http://schemas.openxmlformats.org/officeDocument/2006/relationships/image" Target="../media/image62.png"/></Relationships>
</file>

<file path=ppt/slides/_rels/slide1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8.png"/></Relationships>
</file>

<file path=ppt/slides/_rels/slide21.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2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16B3BB-760D-4483-898C-0AAFC2D2C5FF}"/>
              </a:ext>
            </a:extLst>
          </p:cNvPr>
          <p:cNvSpPr>
            <a:spLocks noGrp="1"/>
          </p:cNvSpPr>
          <p:nvPr>
            <p:ph type="ctrTitle"/>
          </p:nvPr>
        </p:nvSpPr>
        <p:spPr>
          <a:xfrm>
            <a:off x="1518129" y="861587"/>
            <a:ext cx="9155737" cy="1403733"/>
          </a:xfrm>
        </p:spPr>
        <p:txBody>
          <a:bodyPr>
            <a:normAutofit/>
          </a:bodyPr>
          <a:lstStyle/>
          <a:p>
            <a:r>
              <a:rPr lang="en-US" sz="3200" dirty="0"/>
              <a:t>Computational Physics (PHYS6350)</a:t>
            </a:r>
            <a:endParaRPr lang="uk-UA" sz="3200" dirty="0">
              <a:latin typeface="+mn-lt"/>
            </a:endParaRPr>
          </a:p>
        </p:txBody>
      </p:sp>
      <p:sp>
        <p:nvSpPr>
          <p:cNvPr id="5" name="Subtitle 4">
            <a:extLst>
              <a:ext uri="{FF2B5EF4-FFF2-40B4-BE49-F238E27FC236}">
                <a16:creationId xmlns:a16="http://schemas.microsoft.com/office/drawing/2014/main" id="{CF5CCB10-5F85-4A67-A582-0AB3D4C70AE8}"/>
              </a:ext>
            </a:extLst>
          </p:cNvPr>
          <p:cNvSpPr>
            <a:spLocks noGrp="1"/>
          </p:cNvSpPr>
          <p:nvPr>
            <p:ph type="subTitle" idx="1"/>
          </p:nvPr>
        </p:nvSpPr>
        <p:spPr>
          <a:xfrm>
            <a:off x="2205244" y="5573114"/>
            <a:ext cx="7772399" cy="555922"/>
          </a:xfrm>
        </p:spPr>
        <p:txBody>
          <a:bodyPr>
            <a:normAutofit/>
          </a:bodyPr>
          <a:lstStyle/>
          <a:p>
            <a:r>
              <a:rPr lang="en-US" b="1" dirty="0">
                <a:latin typeface="LM Sans 10" panose="00000500000000000000" pitchFamily="50" charset="0"/>
              </a:rPr>
              <a:t>Instructor:</a:t>
            </a:r>
            <a:r>
              <a:rPr lang="en-US" dirty="0">
                <a:latin typeface="LM Sans 10" panose="00000500000000000000" pitchFamily="50" charset="0"/>
              </a:rPr>
              <a:t> Volodymyr Vovchenko (</a:t>
            </a:r>
            <a:r>
              <a:rPr lang="en-US" dirty="0">
                <a:latin typeface="LM Sans 10" panose="00000500000000000000" pitchFamily="50" charset="0"/>
                <a:hlinkClick r:id="rId3"/>
              </a:rPr>
              <a:t>vvovchenko@uh.edu</a:t>
            </a:r>
            <a:r>
              <a:rPr lang="en-US" dirty="0">
                <a:latin typeface="LM Sans 10" panose="00000500000000000000" pitchFamily="50" charset="0"/>
              </a:rPr>
              <a:t>)</a:t>
            </a:r>
            <a:endParaRPr lang="uk-UA" dirty="0">
              <a:latin typeface="+mj-lt"/>
            </a:endParaRPr>
          </a:p>
        </p:txBody>
      </p:sp>
      <p:sp>
        <p:nvSpPr>
          <p:cNvPr id="6" name="Text Placeholder 5">
            <a:extLst>
              <a:ext uri="{FF2B5EF4-FFF2-40B4-BE49-F238E27FC236}">
                <a16:creationId xmlns:a16="http://schemas.microsoft.com/office/drawing/2014/main" id="{7665EF24-B924-4E01-A6E6-6BC0EA434E23}"/>
              </a:ext>
            </a:extLst>
          </p:cNvPr>
          <p:cNvSpPr>
            <a:spLocks noGrp="1"/>
          </p:cNvSpPr>
          <p:nvPr>
            <p:ph type="body" sz="quarter" idx="10"/>
          </p:nvPr>
        </p:nvSpPr>
        <p:spPr>
          <a:xfrm>
            <a:off x="1881487" y="2444101"/>
            <a:ext cx="8419909" cy="415925"/>
          </a:xfrm>
        </p:spPr>
        <p:txBody>
          <a:bodyPr>
            <a:normAutofit/>
          </a:bodyPr>
          <a:lstStyle/>
          <a:p>
            <a:r>
              <a:rPr lang="en-US" sz="2200" dirty="0">
                <a:latin typeface="LM Sans 10" panose="00000500000000000000" pitchFamily="50" charset="0"/>
              </a:rPr>
              <a:t>Lecture 21: Problems in quantum mechanics</a:t>
            </a:r>
            <a:endParaRPr lang="uk-UA" sz="2200" dirty="0">
              <a:latin typeface="+mj-lt"/>
            </a:endParaRPr>
          </a:p>
        </p:txBody>
      </p:sp>
      <p:sp>
        <p:nvSpPr>
          <p:cNvPr id="7" name="Text Placeholder 6">
            <a:extLst>
              <a:ext uri="{FF2B5EF4-FFF2-40B4-BE49-F238E27FC236}">
                <a16:creationId xmlns:a16="http://schemas.microsoft.com/office/drawing/2014/main" id="{1D796605-FB44-46DD-8F22-288AE931FB27}"/>
              </a:ext>
            </a:extLst>
          </p:cNvPr>
          <p:cNvSpPr>
            <a:spLocks noGrp="1"/>
          </p:cNvSpPr>
          <p:nvPr>
            <p:ph type="body" sz="quarter" idx="11"/>
          </p:nvPr>
        </p:nvSpPr>
        <p:spPr>
          <a:xfrm>
            <a:off x="3867448" y="4896146"/>
            <a:ext cx="4447989" cy="415925"/>
          </a:xfrm>
        </p:spPr>
        <p:txBody>
          <a:bodyPr>
            <a:normAutofit/>
          </a:bodyPr>
          <a:lstStyle/>
          <a:p>
            <a:r>
              <a:rPr lang="en-US" dirty="0">
                <a:latin typeface="LM Sans 10" panose="00000500000000000000" pitchFamily="50" charset="0"/>
              </a:rPr>
              <a:t>April 17, 2025</a:t>
            </a:r>
            <a:endParaRPr lang="uk-UA" dirty="0"/>
          </a:p>
        </p:txBody>
      </p:sp>
      <p:pic>
        <p:nvPicPr>
          <p:cNvPr id="11" name="Picture 4">
            <a:extLst>
              <a:ext uri="{FF2B5EF4-FFF2-40B4-BE49-F238E27FC236}">
                <a16:creationId xmlns:a16="http://schemas.microsoft.com/office/drawing/2014/main" id="{7D74D978-C625-42FF-9C54-2ECC393DA8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9212" y="656174"/>
            <a:ext cx="753572" cy="63452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ADF7582-D44D-F927-860D-231B612B2A3A}"/>
              </a:ext>
            </a:extLst>
          </p:cNvPr>
          <p:cNvSpPr txBox="1"/>
          <p:nvPr/>
        </p:nvSpPr>
        <p:spPr>
          <a:xfrm>
            <a:off x="325785" y="6337559"/>
            <a:ext cx="10786853" cy="369332"/>
          </a:xfrm>
          <a:prstGeom prst="rect">
            <a:avLst/>
          </a:prstGeom>
          <a:noFill/>
        </p:spPr>
        <p:txBody>
          <a:bodyPr wrap="square">
            <a:spAutoFit/>
          </a:bodyPr>
          <a:lstStyle/>
          <a:p>
            <a:r>
              <a:rPr lang="en-US" b="1" dirty="0">
                <a:latin typeface="LM Sans 10" panose="00000500000000000000" pitchFamily="50" charset="0"/>
              </a:rPr>
              <a:t>Course materials:</a:t>
            </a:r>
            <a:r>
              <a:rPr lang="en-US" dirty="0">
                <a:latin typeface="LM Sans 10" panose="00000500000000000000" pitchFamily="50" charset="0"/>
              </a:rPr>
              <a:t> </a:t>
            </a:r>
            <a:r>
              <a:rPr lang="en-US" dirty="0">
                <a:hlinkClick r:id="rId5"/>
              </a:rPr>
              <a:t>https://github.com/vlvovch/PHYS6350-ComputationalPhysics</a:t>
            </a:r>
            <a:endParaRPr lang="en-US" dirty="0"/>
          </a:p>
        </p:txBody>
      </p:sp>
      <p:sp>
        <p:nvSpPr>
          <p:cNvPr id="2" name="TextBox 1">
            <a:extLst>
              <a:ext uri="{FF2B5EF4-FFF2-40B4-BE49-F238E27FC236}">
                <a16:creationId xmlns:a16="http://schemas.microsoft.com/office/drawing/2014/main" id="{51A2A970-40E9-7C81-D5CB-33C46F4855DC}"/>
              </a:ext>
            </a:extLst>
          </p:cNvPr>
          <p:cNvSpPr txBox="1"/>
          <p:nvPr/>
        </p:nvSpPr>
        <p:spPr>
          <a:xfrm>
            <a:off x="2606566" y="3154741"/>
            <a:ext cx="5663730" cy="1015663"/>
          </a:xfrm>
          <a:prstGeom prst="rect">
            <a:avLst/>
          </a:prstGeom>
          <a:noFill/>
        </p:spPr>
        <p:txBody>
          <a:bodyPr wrap="none" rtlCol="0">
            <a:spAutoFit/>
          </a:bodyPr>
          <a:lstStyle/>
          <a:p>
            <a:pPr marL="285750" indent="-285750">
              <a:buFont typeface="Arial" panose="020B0604020202020204" pitchFamily="34" charset="0"/>
              <a:buChar char="•"/>
            </a:pPr>
            <a:r>
              <a:rPr lang="en-US" sz="2000" dirty="0"/>
              <a:t>Matrix method for </a:t>
            </a:r>
            <a:r>
              <a:rPr lang="en-US" sz="2000" dirty="0" err="1"/>
              <a:t>eigenenergies</a:t>
            </a:r>
            <a:r>
              <a:rPr lang="en-US" sz="2000" dirty="0"/>
              <a:t> and eigenstates</a:t>
            </a:r>
          </a:p>
          <a:p>
            <a:pPr marL="285750" indent="-285750">
              <a:buFont typeface="Arial" panose="020B0604020202020204" pitchFamily="34" charset="0"/>
              <a:buChar char="•"/>
            </a:pPr>
            <a:r>
              <a:rPr lang="en-US" sz="2000" dirty="0"/>
              <a:t>Time-dependent </a:t>
            </a:r>
            <a:r>
              <a:rPr lang="en-US" sz="2000" dirty="0" err="1"/>
              <a:t>Schroedinger</a:t>
            </a:r>
            <a:r>
              <a:rPr lang="en-US" sz="2000" dirty="0"/>
              <a:t> equation</a:t>
            </a:r>
          </a:p>
          <a:p>
            <a:pPr marL="285750" indent="-285750">
              <a:buFont typeface="Arial" panose="020B0604020202020204" pitchFamily="34" charset="0"/>
              <a:buChar char="•"/>
            </a:pPr>
            <a:r>
              <a:rPr lang="en-US" sz="2000" dirty="0"/>
              <a:t>Variational method</a:t>
            </a:r>
          </a:p>
        </p:txBody>
      </p:sp>
    </p:spTree>
    <p:extLst>
      <p:ext uri="{BB962C8B-B14F-4D97-AF65-F5344CB8AC3E}">
        <p14:creationId xmlns:p14="http://schemas.microsoft.com/office/powerpoint/2010/main" val="1942227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FA58-9F0A-4217-B38D-E58CFC4CAD2A}"/>
              </a:ext>
            </a:extLst>
          </p:cNvPr>
          <p:cNvSpPr>
            <a:spLocks noGrp="1"/>
          </p:cNvSpPr>
          <p:nvPr>
            <p:ph type="title"/>
          </p:nvPr>
        </p:nvSpPr>
        <p:spPr/>
        <p:txBody>
          <a:bodyPr/>
          <a:lstStyle/>
          <a:p>
            <a:r>
              <a:rPr lang="en-US" dirty="0">
                <a:latin typeface="LM Sans 10" panose="00000500000000000000" pitchFamily="50" charset="0"/>
              </a:rPr>
              <a:t>Time integration</a:t>
            </a:r>
            <a:endParaRPr lang="uk-UA" dirty="0"/>
          </a:p>
        </p:txBody>
      </p:sp>
      <p:sp>
        <p:nvSpPr>
          <p:cNvPr id="4" name="Text Placeholder 3">
            <a:extLst>
              <a:ext uri="{FF2B5EF4-FFF2-40B4-BE49-F238E27FC236}">
                <a16:creationId xmlns:a16="http://schemas.microsoft.com/office/drawing/2014/main" id="{22379093-2446-7E14-8100-7BE52B6E3AF4}"/>
              </a:ext>
            </a:extLst>
          </p:cNvPr>
          <p:cNvSpPr>
            <a:spLocks noGrp="1"/>
          </p:cNvSpPr>
          <p:nvPr>
            <p:ph type="body" sz="quarter" idx="12"/>
          </p:nvPr>
        </p:nvSpPr>
        <p:spPr/>
        <p:txBody>
          <a:bodyPr/>
          <a:lstStyle/>
          <a:p>
            <a:endParaRPr lang="en-US"/>
          </a:p>
        </p:txBody>
      </p:sp>
      <p:pic>
        <p:nvPicPr>
          <p:cNvPr id="5" name="Picture 4">
            <a:extLst>
              <a:ext uri="{FF2B5EF4-FFF2-40B4-BE49-F238E27FC236}">
                <a16:creationId xmlns:a16="http://schemas.microsoft.com/office/drawing/2014/main" id="{01C5D292-B5D7-9254-7035-0FDFC007CA1A}"/>
              </a:ext>
            </a:extLst>
          </p:cNvPr>
          <p:cNvPicPr>
            <a:picLocks noChangeAspect="1"/>
          </p:cNvPicPr>
          <p:nvPr/>
        </p:nvPicPr>
        <p:blipFill rotWithShape="1">
          <a:blip r:embed="rId3"/>
          <a:srcRect b="27831"/>
          <a:stretch/>
        </p:blipFill>
        <p:spPr>
          <a:xfrm>
            <a:off x="762209" y="1165086"/>
            <a:ext cx="10667581" cy="5222824"/>
          </a:xfrm>
          <a:prstGeom prst="rect">
            <a:avLst/>
          </a:prstGeom>
        </p:spPr>
      </p:pic>
    </p:spTree>
    <p:extLst>
      <p:ext uri="{BB962C8B-B14F-4D97-AF65-F5344CB8AC3E}">
        <p14:creationId xmlns:p14="http://schemas.microsoft.com/office/powerpoint/2010/main" val="3634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FA58-9F0A-4217-B38D-E58CFC4CAD2A}"/>
              </a:ext>
            </a:extLst>
          </p:cNvPr>
          <p:cNvSpPr>
            <a:spLocks noGrp="1"/>
          </p:cNvSpPr>
          <p:nvPr>
            <p:ph type="title"/>
          </p:nvPr>
        </p:nvSpPr>
        <p:spPr/>
        <p:txBody>
          <a:bodyPr/>
          <a:lstStyle/>
          <a:p>
            <a:r>
              <a:rPr lang="en-US" dirty="0">
                <a:latin typeface="LM Sans 10" panose="00000500000000000000" pitchFamily="50" charset="0"/>
              </a:rPr>
              <a:t>Time integration: Crank-Nicholson scheme</a:t>
            </a:r>
            <a:endParaRPr lang="uk-UA" dirty="0"/>
          </a:p>
        </p:txBody>
      </p:sp>
      <p:sp>
        <p:nvSpPr>
          <p:cNvPr id="4" name="Text Placeholder 3">
            <a:extLst>
              <a:ext uri="{FF2B5EF4-FFF2-40B4-BE49-F238E27FC236}">
                <a16:creationId xmlns:a16="http://schemas.microsoft.com/office/drawing/2014/main" id="{22379093-2446-7E14-8100-7BE52B6E3AF4}"/>
              </a:ext>
            </a:extLst>
          </p:cNvPr>
          <p:cNvSpPr>
            <a:spLocks noGrp="1"/>
          </p:cNvSpPr>
          <p:nvPr>
            <p:ph type="body" sz="quarter" idx="12"/>
          </p:nvPr>
        </p:nvSpPr>
        <p:spPr/>
        <p:txBody>
          <a:bodyPr/>
          <a:lstStyle/>
          <a:p>
            <a:endParaRPr lang="en-US"/>
          </a:p>
        </p:txBody>
      </p:sp>
      <p:pic>
        <p:nvPicPr>
          <p:cNvPr id="3" name="Picture 2">
            <a:extLst>
              <a:ext uri="{FF2B5EF4-FFF2-40B4-BE49-F238E27FC236}">
                <a16:creationId xmlns:a16="http://schemas.microsoft.com/office/drawing/2014/main" id="{4ADA613C-80B3-6746-42DC-DDF277A1C796}"/>
              </a:ext>
            </a:extLst>
          </p:cNvPr>
          <p:cNvPicPr>
            <a:picLocks noChangeAspect="1"/>
          </p:cNvPicPr>
          <p:nvPr/>
        </p:nvPicPr>
        <p:blipFill>
          <a:blip r:embed="rId3"/>
          <a:stretch>
            <a:fillRect/>
          </a:stretch>
        </p:blipFill>
        <p:spPr>
          <a:xfrm>
            <a:off x="1343660" y="1553048"/>
            <a:ext cx="2819400" cy="685800"/>
          </a:xfrm>
          <a:prstGeom prst="rect">
            <a:avLst/>
          </a:prstGeom>
        </p:spPr>
      </p:pic>
      <p:pic>
        <p:nvPicPr>
          <p:cNvPr id="6" name="Picture 5">
            <a:extLst>
              <a:ext uri="{FF2B5EF4-FFF2-40B4-BE49-F238E27FC236}">
                <a16:creationId xmlns:a16="http://schemas.microsoft.com/office/drawing/2014/main" id="{4031513D-2DF5-95E0-72E7-6A2AD1179F92}"/>
              </a:ext>
            </a:extLst>
          </p:cNvPr>
          <p:cNvPicPr>
            <a:picLocks noChangeAspect="1"/>
          </p:cNvPicPr>
          <p:nvPr/>
        </p:nvPicPr>
        <p:blipFill>
          <a:blip r:embed="rId4"/>
          <a:stretch>
            <a:fillRect/>
          </a:stretch>
        </p:blipFill>
        <p:spPr>
          <a:xfrm>
            <a:off x="7294880" y="1578448"/>
            <a:ext cx="2743200" cy="660400"/>
          </a:xfrm>
          <a:prstGeom prst="rect">
            <a:avLst/>
          </a:prstGeom>
        </p:spPr>
      </p:pic>
      <p:sp>
        <p:nvSpPr>
          <p:cNvPr id="8" name="TextBox 7">
            <a:extLst>
              <a:ext uri="{FF2B5EF4-FFF2-40B4-BE49-F238E27FC236}">
                <a16:creationId xmlns:a16="http://schemas.microsoft.com/office/drawing/2014/main" id="{20DA81E2-E192-BA1D-1272-756A7AF3C42F}"/>
              </a:ext>
            </a:extLst>
          </p:cNvPr>
          <p:cNvSpPr txBox="1"/>
          <p:nvPr/>
        </p:nvSpPr>
        <p:spPr>
          <a:xfrm>
            <a:off x="2153920" y="1242760"/>
            <a:ext cx="861133" cy="369332"/>
          </a:xfrm>
          <a:prstGeom prst="rect">
            <a:avLst/>
          </a:prstGeom>
          <a:noFill/>
        </p:spPr>
        <p:txBody>
          <a:bodyPr wrap="none" rtlCol="0">
            <a:spAutoFit/>
          </a:bodyPr>
          <a:lstStyle/>
          <a:p>
            <a:r>
              <a:rPr lang="en-US" dirty="0"/>
              <a:t>explicit</a:t>
            </a:r>
          </a:p>
        </p:txBody>
      </p:sp>
      <p:sp>
        <p:nvSpPr>
          <p:cNvPr id="9" name="TextBox 8">
            <a:extLst>
              <a:ext uri="{FF2B5EF4-FFF2-40B4-BE49-F238E27FC236}">
                <a16:creationId xmlns:a16="http://schemas.microsoft.com/office/drawing/2014/main" id="{35F0275E-E9CC-6E9C-806D-EEC2DDB85B3E}"/>
              </a:ext>
            </a:extLst>
          </p:cNvPr>
          <p:cNvSpPr txBox="1"/>
          <p:nvPr/>
        </p:nvSpPr>
        <p:spPr>
          <a:xfrm>
            <a:off x="8138160" y="1174401"/>
            <a:ext cx="889987" cy="369332"/>
          </a:xfrm>
          <a:prstGeom prst="rect">
            <a:avLst/>
          </a:prstGeom>
          <a:noFill/>
        </p:spPr>
        <p:txBody>
          <a:bodyPr wrap="none" rtlCol="0">
            <a:spAutoFit/>
          </a:bodyPr>
          <a:lstStyle/>
          <a:p>
            <a:r>
              <a:rPr lang="en-US" dirty="0"/>
              <a:t>implicit</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C127F8D2-1E1F-AABB-F6D7-B93178D4FBB4}"/>
                  </a:ext>
                </a:extLst>
              </p:cNvPr>
              <p:cNvSpPr txBox="1"/>
              <p:nvPr/>
            </p:nvSpPr>
            <p:spPr>
              <a:xfrm>
                <a:off x="808893" y="2775899"/>
                <a:ext cx="10535696" cy="679481"/>
              </a:xfrm>
              <a:prstGeom prst="rect">
                <a:avLst/>
              </a:prstGeom>
              <a:noFill/>
            </p:spPr>
            <p:txBody>
              <a:bodyPr wrap="square">
                <a:spAutoFit/>
              </a:bodyPr>
              <a:lstStyle/>
              <a:p>
                <a:pPr>
                  <a:buNone/>
                </a:pPr>
                <a:r>
                  <a:rPr lang="en-US" dirty="0"/>
                  <a:t>Crank–Nicholson scheme takes the combination of FTCS and implicit schemes.</a:t>
                </a:r>
              </a:p>
              <a:p>
                <a:r>
                  <a:rPr lang="en-US" dirty="0"/>
                  <a:t>This corresponds to a rational approximation of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𝑈</m:t>
                        </m:r>
                      </m:e>
                    </m:acc>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rPr>
                      <m:t>)</m:t>
                    </m:r>
                  </m:oMath>
                </a14:m>
                <a:r>
                  <a:rPr lang="en-US" dirty="0"/>
                  <a:t>:</a:t>
                </a:r>
              </a:p>
            </p:txBody>
          </p:sp>
        </mc:Choice>
        <mc:Fallback>
          <p:sp>
            <p:nvSpPr>
              <p:cNvPr id="10" name="TextBox 9">
                <a:extLst>
                  <a:ext uri="{FF2B5EF4-FFF2-40B4-BE49-F238E27FC236}">
                    <a16:creationId xmlns:a16="http://schemas.microsoft.com/office/drawing/2014/main" id="{C127F8D2-1E1F-AABB-F6D7-B93178D4FBB4}"/>
                  </a:ext>
                </a:extLst>
              </p:cNvPr>
              <p:cNvSpPr txBox="1">
                <a:spLocks noRot="1" noChangeAspect="1" noMove="1" noResize="1" noEditPoints="1" noAdjustHandles="1" noChangeArrowheads="1" noChangeShapeType="1" noTextEdit="1"/>
              </p:cNvSpPr>
              <p:nvPr/>
            </p:nvSpPr>
            <p:spPr>
              <a:xfrm>
                <a:off x="808893" y="2775899"/>
                <a:ext cx="10535696" cy="679481"/>
              </a:xfrm>
              <a:prstGeom prst="rect">
                <a:avLst/>
              </a:prstGeom>
              <a:blipFill>
                <a:blip r:embed="rId5"/>
                <a:stretch>
                  <a:fillRect l="-481" t="-3636" b="-9091"/>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1B03C79C-ADC9-C98D-0C21-8F9DA57E7D2B}"/>
              </a:ext>
            </a:extLst>
          </p:cNvPr>
          <p:cNvSpPr txBox="1"/>
          <p:nvPr/>
        </p:nvSpPr>
        <p:spPr>
          <a:xfrm>
            <a:off x="808893" y="2261997"/>
            <a:ext cx="6099348" cy="369332"/>
          </a:xfrm>
          <a:prstGeom prst="rect">
            <a:avLst/>
          </a:prstGeom>
          <a:noFill/>
        </p:spPr>
        <p:txBody>
          <a:bodyPr wrap="square">
            <a:spAutoFit/>
          </a:bodyPr>
          <a:lstStyle/>
          <a:p>
            <a:r>
              <a:rPr lang="en-US" dirty="0"/>
              <a:t>• Crank–Nicholson scheme</a:t>
            </a:r>
          </a:p>
        </p:txBody>
      </p:sp>
      <p:pic>
        <p:nvPicPr>
          <p:cNvPr id="13" name="Picture 12">
            <a:extLst>
              <a:ext uri="{FF2B5EF4-FFF2-40B4-BE49-F238E27FC236}">
                <a16:creationId xmlns:a16="http://schemas.microsoft.com/office/drawing/2014/main" id="{067C8C90-46BD-3AA4-C9DD-1CAEFAE302CC}"/>
              </a:ext>
            </a:extLst>
          </p:cNvPr>
          <p:cNvPicPr>
            <a:picLocks noChangeAspect="1"/>
          </p:cNvPicPr>
          <p:nvPr/>
        </p:nvPicPr>
        <p:blipFill>
          <a:blip r:embed="rId6"/>
          <a:stretch>
            <a:fillRect/>
          </a:stretch>
        </p:blipFill>
        <p:spPr>
          <a:xfrm>
            <a:off x="5019495" y="3465324"/>
            <a:ext cx="2153007" cy="606832"/>
          </a:xfrm>
          <a:prstGeom prst="rect">
            <a:avLst/>
          </a:prstGeom>
        </p:spPr>
      </p:pic>
      <p:sp>
        <p:nvSpPr>
          <p:cNvPr id="15" name="TextBox 14">
            <a:extLst>
              <a:ext uri="{FF2B5EF4-FFF2-40B4-BE49-F238E27FC236}">
                <a16:creationId xmlns:a16="http://schemas.microsoft.com/office/drawing/2014/main" id="{C7F14C32-57D3-5301-5CBF-E192EC8104C4}"/>
              </a:ext>
            </a:extLst>
          </p:cNvPr>
          <p:cNvSpPr txBox="1"/>
          <p:nvPr/>
        </p:nvSpPr>
        <p:spPr>
          <a:xfrm>
            <a:off x="808893" y="4294145"/>
            <a:ext cx="6099348" cy="369332"/>
          </a:xfrm>
          <a:prstGeom prst="rect">
            <a:avLst/>
          </a:prstGeom>
          <a:noFill/>
        </p:spPr>
        <p:txBody>
          <a:bodyPr wrap="square">
            <a:spAutoFit/>
          </a:bodyPr>
          <a:lstStyle/>
          <a:p>
            <a:r>
              <a:rPr lang="en-US" dirty="0"/>
              <a:t>This operator is unitary (for a Hermitian </a:t>
            </a:r>
            <a:r>
              <a:rPr lang="en-US" dirty="0" err="1"/>
              <a:t>Ĥ</a:t>
            </a:r>
            <a:r>
              <a:rPr lang="en-US" dirty="0"/>
              <a:t>):</a:t>
            </a:r>
          </a:p>
        </p:txBody>
      </p:sp>
      <p:pic>
        <p:nvPicPr>
          <p:cNvPr id="16" name="Picture 15">
            <a:extLst>
              <a:ext uri="{FF2B5EF4-FFF2-40B4-BE49-F238E27FC236}">
                <a16:creationId xmlns:a16="http://schemas.microsoft.com/office/drawing/2014/main" id="{4C606CE9-1E71-5C39-0D80-43140F0F6441}"/>
              </a:ext>
            </a:extLst>
          </p:cNvPr>
          <p:cNvPicPr>
            <a:picLocks noChangeAspect="1"/>
          </p:cNvPicPr>
          <p:nvPr/>
        </p:nvPicPr>
        <p:blipFill>
          <a:blip r:embed="rId7"/>
          <a:stretch>
            <a:fillRect/>
          </a:stretch>
        </p:blipFill>
        <p:spPr>
          <a:xfrm>
            <a:off x="5613398" y="4634783"/>
            <a:ext cx="965200" cy="444500"/>
          </a:xfrm>
          <a:prstGeom prst="rect">
            <a:avLst/>
          </a:prstGeom>
        </p:spPr>
      </p:pic>
      <p:sp>
        <p:nvSpPr>
          <p:cNvPr id="18" name="TextBox 17">
            <a:extLst>
              <a:ext uri="{FF2B5EF4-FFF2-40B4-BE49-F238E27FC236}">
                <a16:creationId xmlns:a16="http://schemas.microsoft.com/office/drawing/2014/main" id="{38DCED9E-1343-1F47-F989-F4A9ADE15B38}"/>
              </a:ext>
            </a:extLst>
          </p:cNvPr>
          <p:cNvSpPr txBox="1"/>
          <p:nvPr/>
        </p:nvSpPr>
        <p:spPr>
          <a:xfrm>
            <a:off x="808893" y="5396117"/>
            <a:ext cx="6099348" cy="369332"/>
          </a:xfrm>
          <a:prstGeom prst="rect">
            <a:avLst/>
          </a:prstGeom>
          <a:noFill/>
        </p:spPr>
        <p:txBody>
          <a:bodyPr wrap="square">
            <a:spAutoFit/>
          </a:bodyPr>
          <a:lstStyle/>
          <a:p>
            <a:r>
              <a:rPr lang="en-US" dirty="0"/>
              <a:t>and conserves the norm of the wave function.</a:t>
            </a:r>
          </a:p>
        </p:txBody>
      </p:sp>
    </p:spTree>
    <p:extLst>
      <p:ext uri="{BB962C8B-B14F-4D97-AF65-F5344CB8AC3E}">
        <p14:creationId xmlns:p14="http://schemas.microsoft.com/office/powerpoint/2010/main" val="318415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FA58-9F0A-4217-B38D-E58CFC4CAD2A}"/>
              </a:ext>
            </a:extLst>
          </p:cNvPr>
          <p:cNvSpPr>
            <a:spLocks noGrp="1"/>
          </p:cNvSpPr>
          <p:nvPr>
            <p:ph type="title"/>
          </p:nvPr>
        </p:nvSpPr>
        <p:spPr/>
        <p:txBody>
          <a:bodyPr/>
          <a:lstStyle/>
          <a:p>
            <a:r>
              <a:rPr lang="en-US" dirty="0">
                <a:latin typeface="LM Sans 10" panose="00000500000000000000" pitchFamily="50" charset="0"/>
              </a:rPr>
              <a:t>Free particle in a box</a:t>
            </a:r>
            <a:endParaRPr lang="uk-UA" dirty="0"/>
          </a:p>
        </p:txBody>
      </p:sp>
      <p:pic>
        <p:nvPicPr>
          <p:cNvPr id="10" name="Picture 9">
            <a:extLst>
              <a:ext uri="{FF2B5EF4-FFF2-40B4-BE49-F238E27FC236}">
                <a16:creationId xmlns:a16="http://schemas.microsoft.com/office/drawing/2014/main" id="{1BE350F8-96D6-40C8-2182-648414BC327A}"/>
              </a:ext>
            </a:extLst>
          </p:cNvPr>
          <p:cNvPicPr>
            <a:picLocks noChangeAspect="1"/>
          </p:cNvPicPr>
          <p:nvPr/>
        </p:nvPicPr>
        <p:blipFill>
          <a:blip r:embed="rId3"/>
          <a:stretch>
            <a:fillRect/>
          </a:stretch>
        </p:blipFill>
        <p:spPr>
          <a:xfrm>
            <a:off x="525918" y="4372086"/>
            <a:ext cx="9975496" cy="2025481"/>
          </a:xfrm>
          <a:prstGeom prst="rect">
            <a:avLst/>
          </a:prstGeom>
        </p:spPr>
      </p:pic>
      <p:pic>
        <p:nvPicPr>
          <p:cNvPr id="11" name="Picture 10">
            <a:extLst>
              <a:ext uri="{FF2B5EF4-FFF2-40B4-BE49-F238E27FC236}">
                <a16:creationId xmlns:a16="http://schemas.microsoft.com/office/drawing/2014/main" id="{E9094C27-7B31-CC5C-A778-1C97DD432AF0}"/>
              </a:ext>
            </a:extLst>
          </p:cNvPr>
          <p:cNvPicPr>
            <a:picLocks noChangeAspect="1"/>
          </p:cNvPicPr>
          <p:nvPr/>
        </p:nvPicPr>
        <p:blipFill>
          <a:blip r:embed="rId4"/>
          <a:stretch>
            <a:fillRect/>
          </a:stretch>
        </p:blipFill>
        <p:spPr>
          <a:xfrm>
            <a:off x="661347" y="3949517"/>
            <a:ext cx="1448807" cy="422569"/>
          </a:xfrm>
          <a:prstGeom prst="rect">
            <a:avLst/>
          </a:prstGeom>
        </p:spPr>
      </p:pic>
      <p:sp>
        <p:nvSpPr>
          <p:cNvPr id="4" name="TextBox 3">
            <a:extLst>
              <a:ext uri="{FF2B5EF4-FFF2-40B4-BE49-F238E27FC236}">
                <a16:creationId xmlns:a16="http://schemas.microsoft.com/office/drawing/2014/main" id="{A1E6958B-1230-46DF-A393-F35BD087AF72}"/>
              </a:ext>
            </a:extLst>
          </p:cNvPr>
          <p:cNvSpPr txBox="1"/>
          <p:nvPr/>
        </p:nvSpPr>
        <p:spPr>
          <a:xfrm>
            <a:off x="475676" y="1073947"/>
            <a:ext cx="9506523" cy="338554"/>
          </a:xfrm>
          <a:prstGeom prst="rect">
            <a:avLst/>
          </a:prstGeom>
          <a:noFill/>
        </p:spPr>
        <p:txBody>
          <a:bodyPr wrap="square">
            <a:spAutoFit/>
          </a:bodyPr>
          <a:lstStyle/>
          <a:p>
            <a:pPr>
              <a:buNone/>
            </a:pPr>
            <a:r>
              <a:rPr lang="en-US" sz="1600" dirty="0"/>
              <a:t>Let us consider the particle in a box of length L. We thus have boundary conditions:</a:t>
            </a:r>
          </a:p>
        </p:txBody>
      </p:sp>
      <p:pic>
        <p:nvPicPr>
          <p:cNvPr id="6" name="Picture 5">
            <a:extLst>
              <a:ext uri="{FF2B5EF4-FFF2-40B4-BE49-F238E27FC236}">
                <a16:creationId xmlns:a16="http://schemas.microsoft.com/office/drawing/2014/main" id="{42F6246C-E030-0C36-507C-A30D84D1D19B}"/>
              </a:ext>
            </a:extLst>
          </p:cNvPr>
          <p:cNvPicPr>
            <a:picLocks noChangeAspect="1"/>
          </p:cNvPicPr>
          <p:nvPr/>
        </p:nvPicPr>
        <p:blipFill>
          <a:blip r:embed="rId5"/>
          <a:stretch>
            <a:fillRect/>
          </a:stretch>
        </p:blipFill>
        <p:spPr>
          <a:xfrm>
            <a:off x="7879861" y="1073947"/>
            <a:ext cx="1579919" cy="338554"/>
          </a:xfrm>
          <a:prstGeom prst="rect">
            <a:avLst/>
          </a:prstGeom>
        </p:spPr>
      </p:pic>
      <p:sp>
        <p:nvSpPr>
          <p:cNvPr id="8" name="TextBox 7">
            <a:extLst>
              <a:ext uri="{FF2B5EF4-FFF2-40B4-BE49-F238E27FC236}">
                <a16:creationId xmlns:a16="http://schemas.microsoft.com/office/drawing/2014/main" id="{99AA79B2-D26E-3202-4D6B-865F71CAD7D1}"/>
              </a:ext>
            </a:extLst>
          </p:cNvPr>
          <p:cNvSpPr txBox="1"/>
          <p:nvPr/>
        </p:nvSpPr>
        <p:spPr>
          <a:xfrm>
            <a:off x="475676" y="1473173"/>
            <a:ext cx="10426786" cy="584775"/>
          </a:xfrm>
          <a:prstGeom prst="rect">
            <a:avLst/>
          </a:prstGeom>
          <a:noFill/>
        </p:spPr>
        <p:txBody>
          <a:bodyPr wrap="square">
            <a:spAutoFit/>
          </a:bodyPr>
          <a:lstStyle/>
          <a:p>
            <a:r>
              <a:rPr lang="en-US" sz="1600" dirty="0"/>
              <a:t>Given some initial wave function </a:t>
            </a:r>
            <a:r>
              <a:rPr lang="el-GR" sz="1600" i="1" dirty="0"/>
              <a:t>ψ</a:t>
            </a:r>
            <a:r>
              <a:rPr lang="el-GR" sz="1600" dirty="0"/>
              <a:t>(</a:t>
            </a:r>
            <a:r>
              <a:rPr lang="en-US" sz="1600" dirty="0"/>
              <a:t>x), we can numerically integrate the Schrödinger equation to study the time evolution of the wave function. Let us write the equation in the form:</a:t>
            </a:r>
          </a:p>
        </p:txBody>
      </p:sp>
      <p:pic>
        <p:nvPicPr>
          <p:cNvPr id="9" name="Picture 8">
            <a:extLst>
              <a:ext uri="{FF2B5EF4-FFF2-40B4-BE49-F238E27FC236}">
                <a16:creationId xmlns:a16="http://schemas.microsoft.com/office/drawing/2014/main" id="{1C36ACE4-60AD-A6B1-1B11-7B20271E8656}"/>
              </a:ext>
            </a:extLst>
          </p:cNvPr>
          <p:cNvPicPr>
            <a:picLocks noChangeAspect="1"/>
          </p:cNvPicPr>
          <p:nvPr/>
        </p:nvPicPr>
        <p:blipFill>
          <a:blip r:embed="rId6"/>
          <a:stretch>
            <a:fillRect/>
          </a:stretch>
        </p:blipFill>
        <p:spPr>
          <a:xfrm>
            <a:off x="5409619" y="2095607"/>
            <a:ext cx="1372762" cy="607788"/>
          </a:xfrm>
          <a:prstGeom prst="rect">
            <a:avLst/>
          </a:prstGeom>
        </p:spPr>
      </p:pic>
      <p:sp>
        <p:nvSpPr>
          <p:cNvPr id="13" name="TextBox 12">
            <a:extLst>
              <a:ext uri="{FF2B5EF4-FFF2-40B4-BE49-F238E27FC236}">
                <a16:creationId xmlns:a16="http://schemas.microsoft.com/office/drawing/2014/main" id="{CF2324F9-2699-0098-5708-416FA2927879}"/>
              </a:ext>
            </a:extLst>
          </p:cNvPr>
          <p:cNvSpPr txBox="1"/>
          <p:nvPr/>
        </p:nvSpPr>
        <p:spPr>
          <a:xfrm>
            <a:off x="475676" y="2691136"/>
            <a:ext cx="7211313" cy="338554"/>
          </a:xfrm>
          <a:prstGeom prst="rect">
            <a:avLst/>
          </a:prstGeom>
          <a:noFill/>
        </p:spPr>
        <p:txBody>
          <a:bodyPr wrap="square">
            <a:spAutoFit/>
          </a:bodyPr>
          <a:lstStyle/>
          <a:p>
            <a:r>
              <a:rPr lang="en-US" sz="1600" dirty="0"/>
              <a:t>We can now use the central difference approximation for the spatial derivative: </a:t>
            </a:r>
          </a:p>
        </p:txBody>
      </p:sp>
      <p:sp>
        <p:nvSpPr>
          <p:cNvPr id="15" name="TextBox 14">
            <a:extLst>
              <a:ext uri="{FF2B5EF4-FFF2-40B4-BE49-F238E27FC236}">
                <a16:creationId xmlns:a16="http://schemas.microsoft.com/office/drawing/2014/main" id="{070D1375-D79B-50BA-2CBD-56CBBAD76625}"/>
              </a:ext>
            </a:extLst>
          </p:cNvPr>
          <p:cNvSpPr txBox="1"/>
          <p:nvPr/>
        </p:nvSpPr>
        <p:spPr>
          <a:xfrm>
            <a:off x="525918" y="3136612"/>
            <a:ext cx="10326302" cy="584775"/>
          </a:xfrm>
          <a:prstGeom prst="rect">
            <a:avLst/>
          </a:prstGeom>
          <a:noFill/>
        </p:spPr>
        <p:txBody>
          <a:bodyPr wrap="square">
            <a:spAutoFit/>
          </a:bodyPr>
          <a:lstStyle/>
          <a:p>
            <a:pPr>
              <a:buNone/>
            </a:pPr>
            <a:r>
              <a:rPr lang="en-US" sz="1600" dirty="0"/>
              <a:t>This gives us discretized wave function in coordinate space, in full analogy to the heat equation that we studied before. The only difference is that now we are dealing with complex-valued functions.</a:t>
            </a:r>
          </a:p>
        </p:txBody>
      </p:sp>
    </p:spTree>
    <p:extLst>
      <p:ext uri="{BB962C8B-B14F-4D97-AF65-F5344CB8AC3E}">
        <p14:creationId xmlns:p14="http://schemas.microsoft.com/office/powerpoint/2010/main" val="2895691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FA58-9F0A-4217-B38D-E58CFC4CAD2A}"/>
              </a:ext>
            </a:extLst>
          </p:cNvPr>
          <p:cNvSpPr>
            <a:spLocks noGrp="1"/>
          </p:cNvSpPr>
          <p:nvPr>
            <p:ph type="title"/>
          </p:nvPr>
        </p:nvSpPr>
        <p:spPr/>
        <p:txBody>
          <a:bodyPr/>
          <a:lstStyle/>
          <a:p>
            <a:r>
              <a:rPr lang="en-US" dirty="0">
                <a:latin typeface="LM Sans 10" panose="00000500000000000000" pitchFamily="50" charset="0"/>
              </a:rPr>
              <a:t>Initial wave function: Gaussian wave packet</a:t>
            </a:r>
            <a:endParaRPr lang="uk-UA" dirty="0"/>
          </a:p>
        </p:txBody>
      </p:sp>
      <p:pic>
        <p:nvPicPr>
          <p:cNvPr id="8" name="Picture 7">
            <a:extLst>
              <a:ext uri="{FF2B5EF4-FFF2-40B4-BE49-F238E27FC236}">
                <a16:creationId xmlns:a16="http://schemas.microsoft.com/office/drawing/2014/main" id="{ECDD4339-8DC1-C327-1C48-CDA6481C6694}"/>
              </a:ext>
            </a:extLst>
          </p:cNvPr>
          <p:cNvPicPr>
            <a:picLocks noChangeAspect="1"/>
          </p:cNvPicPr>
          <p:nvPr/>
        </p:nvPicPr>
        <p:blipFill>
          <a:blip r:embed="rId3"/>
          <a:stretch>
            <a:fillRect/>
          </a:stretch>
        </p:blipFill>
        <p:spPr>
          <a:xfrm>
            <a:off x="2851150" y="1313428"/>
            <a:ext cx="6489700" cy="571500"/>
          </a:xfrm>
          <a:prstGeom prst="rect">
            <a:avLst/>
          </a:prstGeom>
        </p:spPr>
      </p:pic>
      <p:pic>
        <p:nvPicPr>
          <p:cNvPr id="1028" name="Picture 4">
            <a:extLst>
              <a:ext uri="{FF2B5EF4-FFF2-40B4-BE49-F238E27FC236}">
                <a16:creationId xmlns:a16="http://schemas.microsoft.com/office/drawing/2014/main" id="{2ADA8263-2E3C-81B7-6ECD-8450510BC3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4135" y="2033270"/>
            <a:ext cx="5923729" cy="4560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1874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FA58-9F0A-4217-B38D-E58CFC4CAD2A}"/>
              </a:ext>
            </a:extLst>
          </p:cNvPr>
          <p:cNvSpPr>
            <a:spLocks noGrp="1"/>
          </p:cNvSpPr>
          <p:nvPr>
            <p:ph type="title"/>
          </p:nvPr>
        </p:nvSpPr>
        <p:spPr/>
        <p:txBody>
          <a:bodyPr/>
          <a:lstStyle/>
          <a:p>
            <a:r>
              <a:rPr lang="en-US" dirty="0">
                <a:latin typeface="LM Sans 10" panose="00000500000000000000" pitchFamily="50" charset="0"/>
              </a:rPr>
              <a:t>Time evolution</a:t>
            </a:r>
            <a:endParaRPr lang="uk-UA" dirty="0"/>
          </a:p>
        </p:txBody>
      </p:sp>
      <p:pic>
        <p:nvPicPr>
          <p:cNvPr id="7170" name="Picture 2">
            <a:extLst>
              <a:ext uri="{FF2B5EF4-FFF2-40B4-BE49-F238E27FC236}">
                <a16:creationId xmlns:a16="http://schemas.microsoft.com/office/drawing/2014/main" id="{E80F576B-B32D-3750-5476-95A6A8C4D4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146" y="1372870"/>
            <a:ext cx="3653581" cy="274320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901373BA-DE9F-B41C-C5FA-9195BD1713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3012" y="1372870"/>
            <a:ext cx="3653581" cy="2743200"/>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55F57D45-AB79-7764-30D7-73A632BDCD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67878" y="1397000"/>
            <a:ext cx="3653581" cy="27432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2778AB5C-AF9A-1B2B-1988-07D665E4AA25}"/>
              </a:ext>
            </a:extLst>
          </p:cNvPr>
          <p:cNvSpPr txBox="1"/>
          <p:nvPr/>
        </p:nvSpPr>
        <p:spPr>
          <a:xfrm>
            <a:off x="792480" y="4521200"/>
            <a:ext cx="6452407" cy="369332"/>
          </a:xfrm>
          <a:prstGeom prst="rect">
            <a:avLst/>
          </a:prstGeom>
          <a:noFill/>
        </p:spPr>
        <p:txBody>
          <a:bodyPr wrap="none" rtlCol="0">
            <a:spAutoFit/>
          </a:bodyPr>
          <a:lstStyle/>
          <a:p>
            <a:r>
              <a:rPr lang="en-US" dirty="0"/>
              <a:t>Expanding wave packet (towards plane wave), norm is conserved</a:t>
            </a:r>
          </a:p>
        </p:txBody>
      </p:sp>
    </p:spTree>
    <p:extLst>
      <p:ext uri="{BB962C8B-B14F-4D97-AF65-F5344CB8AC3E}">
        <p14:creationId xmlns:p14="http://schemas.microsoft.com/office/powerpoint/2010/main" val="3342092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8237F8-DE8F-0BC0-AE66-F2938E9ABF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A72ADD-65D5-D8ED-8A30-473703B18736}"/>
              </a:ext>
            </a:extLst>
          </p:cNvPr>
          <p:cNvSpPr>
            <a:spLocks noGrp="1"/>
          </p:cNvSpPr>
          <p:nvPr>
            <p:ph type="title"/>
          </p:nvPr>
        </p:nvSpPr>
        <p:spPr>
          <a:xfrm>
            <a:off x="370541" y="0"/>
            <a:ext cx="11450917" cy="1165085"/>
          </a:xfrm>
        </p:spPr>
        <p:txBody>
          <a:bodyPr/>
          <a:lstStyle/>
          <a:p>
            <a:r>
              <a:rPr lang="en-US" dirty="0">
                <a:latin typeface="LM Sans 10" panose="00000500000000000000" pitchFamily="50" charset="0"/>
              </a:rPr>
              <a:t>Variational methods</a:t>
            </a:r>
            <a:endParaRPr lang="uk-UA" dirty="0"/>
          </a:p>
        </p:txBody>
      </p:sp>
      <p:sp>
        <p:nvSpPr>
          <p:cNvPr id="3" name="TextBox 2">
            <a:extLst>
              <a:ext uri="{FF2B5EF4-FFF2-40B4-BE49-F238E27FC236}">
                <a16:creationId xmlns:a16="http://schemas.microsoft.com/office/drawing/2014/main" id="{0D9B09BF-06E2-554A-812D-23549ED87E3D}"/>
              </a:ext>
            </a:extLst>
          </p:cNvPr>
          <p:cNvSpPr txBox="1"/>
          <p:nvPr/>
        </p:nvSpPr>
        <p:spPr>
          <a:xfrm>
            <a:off x="622997" y="1165085"/>
            <a:ext cx="6442789" cy="369332"/>
          </a:xfrm>
          <a:prstGeom prst="rect">
            <a:avLst/>
          </a:prstGeom>
          <a:noFill/>
        </p:spPr>
        <p:txBody>
          <a:bodyPr wrap="none" rtlCol="0">
            <a:spAutoFit/>
          </a:bodyPr>
          <a:lstStyle/>
          <a:p>
            <a:r>
              <a:rPr lang="en-US" dirty="0"/>
              <a:t>We are often interested in the ground-state energy of the system</a:t>
            </a:r>
          </a:p>
        </p:txBody>
      </p:sp>
      <p:sp>
        <p:nvSpPr>
          <p:cNvPr id="4" name="TextBox 3">
            <a:extLst>
              <a:ext uri="{FF2B5EF4-FFF2-40B4-BE49-F238E27FC236}">
                <a16:creationId xmlns:a16="http://schemas.microsoft.com/office/drawing/2014/main" id="{F03BCC99-49BC-2C21-389F-EBB8A69016A9}"/>
              </a:ext>
            </a:extLst>
          </p:cNvPr>
          <p:cNvSpPr txBox="1"/>
          <p:nvPr/>
        </p:nvSpPr>
        <p:spPr>
          <a:xfrm>
            <a:off x="622997" y="1587931"/>
            <a:ext cx="7997702" cy="369332"/>
          </a:xfrm>
          <a:prstGeom prst="rect">
            <a:avLst/>
          </a:prstGeom>
          <a:noFill/>
        </p:spPr>
        <p:txBody>
          <a:bodyPr wrap="none" rtlCol="0">
            <a:spAutoFit/>
          </a:bodyPr>
          <a:lstStyle/>
          <a:p>
            <a:r>
              <a:rPr lang="en-US" dirty="0"/>
              <a:t>This is the lowest energy solution of the time-independent </a:t>
            </a:r>
            <a:r>
              <a:rPr lang="en-US" dirty="0" err="1"/>
              <a:t>Schroedinger</a:t>
            </a:r>
            <a:r>
              <a:rPr lang="en-US" dirty="0"/>
              <a:t> equation:</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4B9A023A-32B3-B6E5-8891-2111C2B60157}"/>
                  </a:ext>
                </a:extLst>
              </p:cNvPr>
              <p:cNvSpPr txBox="1"/>
              <p:nvPr/>
            </p:nvSpPr>
            <p:spPr>
              <a:xfrm>
                <a:off x="4621848" y="2010777"/>
                <a:ext cx="1850955" cy="37677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𝐻</m:t>
                          </m:r>
                        </m:e>
                      </m:acc>
                      <m:r>
                        <a:rPr lang="en-US" i="1" smtClean="0">
                          <a:latin typeface="Cambria Math" panose="02040503050406030204" pitchFamily="18" charset="0"/>
                          <a:ea typeface="Cambria Math" panose="02040503050406030204" pitchFamily="18" charset="0"/>
                        </a:rPr>
                        <m:t>𝜓</m:t>
                      </m:r>
                      <m:d>
                        <m:dPr>
                          <m:ctrlPr>
                            <a:rPr lang="en-US" b="1"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𝒓</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r>
                        <a:rPr lang="en-US" i="1">
                          <a:latin typeface="Cambria Math" panose="02040503050406030204" pitchFamily="18" charset="0"/>
                          <a:ea typeface="Cambria Math" panose="02040503050406030204" pitchFamily="18" charset="0"/>
                        </a:rPr>
                        <m:t>𝜓</m:t>
                      </m:r>
                      <m:d>
                        <m:dPr>
                          <m:ctrlPr>
                            <a:rPr lang="en-US" b="1" i="1">
                              <a:latin typeface="Cambria Math" panose="02040503050406030204" pitchFamily="18" charset="0"/>
                              <a:ea typeface="Cambria Math" panose="02040503050406030204" pitchFamily="18" charset="0"/>
                            </a:rPr>
                          </m:ctrlPr>
                        </m:dPr>
                        <m:e>
                          <m:r>
                            <a:rPr lang="en-US" b="1" i="1">
                              <a:latin typeface="Cambria Math" panose="02040503050406030204" pitchFamily="18" charset="0"/>
                              <a:ea typeface="Cambria Math" panose="02040503050406030204" pitchFamily="18" charset="0"/>
                            </a:rPr>
                            <m:t>𝒓</m:t>
                          </m:r>
                        </m:e>
                      </m:d>
                    </m:oMath>
                  </m:oMathPara>
                </a14:m>
                <a:endParaRPr lang="en-US" b="1" dirty="0"/>
              </a:p>
            </p:txBody>
          </p:sp>
        </mc:Choice>
        <mc:Fallback>
          <p:sp>
            <p:nvSpPr>
              <p:cNvPr id="5" name="TextBox 4">
                <a:extLst>
                  <a:ext uri="{FF2B5EF4-FFF2-40B4-BE49-F238E27FC236}">
                    <a16:creationId xmlns:a16="http://schemas.microsoft.com/office/drawing/2014/main" id="{4B9A023A-32B3-B6E5-8891-2111C2B60157}"/>
                  </a:ext>
                </a:extLst>
              </p:cNvPr>
              <p:cNvSpPr txBox="1">
                <a:spLocks noRot="1" noChangeAspect="1" noMove="1" noResize="1" noEditPoints="1" noAdjustHandles="1" noChangeArrowheads="1" noChangeShapeType="1" noTextEdit="1"/>
              </p:cNvSpPr>
              <p:nvPr/>
            </p:nvSpPr>
            <p:spPr>
              <a:xfrm>
                <a:off x="4621848" y="2010777"/>
                <a:ext cx="1850955" cy="376770"/>
              </a:xfrm>
              <a:prstGeom prst="rect">
                <a:avLst/>
              </a:prstGeom>
              <a:blipFill>
                <a:blip r:embed="rId3"/>
                <a:stretch>
                  <a:fillRect t="-3226" b="-9677"/>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2901E747-7FEF-05F0-EE23-93C729A16E06}"/>
              </a:ext>
            </a:extLst>
          </p:cNvPr>
          <p:cNvSpPr txBox="1"/>
          <p:nvPr/>
        </p:nvSpPr>
        <p:spPr>
          <a:xfrm>
            <a:off x="622997" y="2514836"/>
            <a:ext cx="6481261" cy="369332"/>
          </a:xfrm>
          <a:prstGeom prst="rect">
            <a:avLst/>
          </a:prstGeom>
          <a:noFill/>
        </p:spPr>
        <p:txBody>
          <a:bodyPr wrap="none" rtlCol="0">
            <a:spAutoFit/>
          </a:bodyPr>
          <a:lstStyle/>
          <a:p>
            <a:r>
              <a:rPr lang="en-US" dirty="0"/>
              <a:t>For many systems it is challenging to solve this problem explicitly.</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165F3CE8-485D-C33D-C627-B8FFFEB74208}"/>
                  </a:ext>
                </a:extLst>
              </p:cNvPr>
              <p:cNvSpPr txBox="1"/>
              <p:nvPr/>
            </p:nvSpPr>
            <p:spPr>
              <a:xfrm>
                <a:off x="622997" y="2945120"/>
                <a:ext cx="6708440" cy="369332"/>
              </a:xfrm>
              <a:prstGeom prst="rect">
                <a:avLst/>
              </a:prstGeom>
              <a:noFill/>
            </p:spPr>
            <p:txBody>
              <a:bodyPr wrap="none" rtlCol="0">
                <a:spAutoFit/>
              </a:bodyPr>
              <a:lstStyle/>
              <a:p>
                <a:r>
                  <a:rPr lang="en-US" dirty="0"/>
                  <a:t>Variational method involves the use of trial wave functions </a:t>
                </a:r>
                <a14:m>
                  <m:oMath xmlns:m="http://schemas.openxmlformats.org/officeDocument/2006/math">
                    <m:r>
                      <a:rPr lang="en-US" i="1" smtClean="0">
                        <a:latin typeface="Cambria Math" panose="02040503050406030204" pitchFamily="18" charset="0"/>
                        <a:ea typeface="Cambria Math" panose="02040503050406030204" pitchFamily="18" charset="0"/>
                      </a:rPr>
                      <m:t>𝜓</m:t>
                    </m:r>
                    <m:r>
                      <a:rPr lang="en-US" b="0" i="1" baseline="-25000" smtClean="0">
                        <a:latin typeface="Cambria Math" panose="02040503050406030204" pitchFamily="18" charset="0"/>
                        <a:ea typeface="Cambria Math" panose="02040503050406030204" pitchFamily="18" charset="0"/>
                      </a:rPr>
                      <m:t>𝑡𝑟𝑖𝑎𝑙</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𝒓</m:t>
                    </m:r>
                    <m:r>
                      <a:rPr lang="en-US" b="0" i="1" smtClean="0">
                        <a:latin typeface="Cambria Math" panose="02040503050406030204" pitchFamily="18" charset="0"/>
                        <a:ea typeface="Cambria Math" panose="02040503050406030204" pitchFamily="18" charset="0"/>
                      </a:rPr>
                      <m:t>)</m:t>
                    </m:r>
                  </m:oMath>
                </a14:m>
                <a:endParaRPr lang="en-US" dirty="0"/>
              </a:p>
            </p:txBody>
          </p:sp>
        </mc:Choice>
        <mc:Fallback>
          <p:sp>
            <p:nvSpPr>
              <p:cNvPr id="7" name="TextBox 6">
                <a:extLst>
                  <a:ext uri="{FF2B5EF4-FFF2-40B4-BE49-F238E27FC236}">
                    <a16:creationId xmlns:a16="http://schemas.microsoft.com/office/drawing/2014/main" id="{165F3CE8-485D-C33D-C627-B8FFFEB74208}"/>
                  </a:ext>
                </a:extLst>
              </p:cNvPr>
              <p:cNvSpPr txBox="1">
                <a:spLocks noRot="1" noChangeAspect="1" noMove="1" noResize="1" noEditPoints="1" noAdjustHandles="1" noChangeArrowheads="1" noChangeShapeType="1" noTextEdit="1"/>
              </p:cNvSpPr>
              <p:nvPr/>
            </p:nvSpPr>
            <p:spPr>
              <a:xfrm>
                <a:off x="622997" y="2945120"/>
                <a:ext cx="6708440" cy="369332"/>
              </a:xfrm>
              <a:prstGeom prst="rect">
                <a:avLst/>
              </a:prstGeom>
              <a:blipFill>
                <a:blip r:embed="rId4"/>
                <a:stretch>
                  <a:fillRect l="-566" t="-6452" b="-22581"/>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F9045D57-7B3F-ABC7-24DC-AD953D44ECF2}"/>
              </a:ext>
            </a:extLst>
          </p:cNvPr>
          <p:cNvSpPr txBox="1"/>
          <p:nvPr/>
        </p:nvSpPr>
        <p:spPr>
          <a:xfrm>
            <a:off x="622997" y="3375404"/>
            <a:ext cx="10568919" cy="369332"/>
          </a:xfrm>
          <a:prstGeom prst="rect">
            <a:avLst/>
          </a:prstGeom>
          <a:noFill/>
        </p:spPr>
        <p:txBody>
          <a:bodyPr wrap="none" rtlCol="0">
            <a:spAutoFit/>
          </a:bodyPr>
          <a:lstStyle/>
          <a:p>
            <a:r>
              <a:rPr lang="en-US" dirty="0"/>
              <a:t>The average energy computed using the trial wave function sets an upper bound of the ground-state energy</a:t>
            </a:r>
          </a:p>
        </p:txBody>
      </p:sp>
      <p:pic>
        <p:nvPicPr>
          <p:cNvPr id="9" name="Picture 8">
            <a:extLst>
              <a:ext uri="{FF2B5EF4-FFF2-40B4-BE49-F238E27FC236}">
                <a16:creationId xmlns:a16="http://schemas.microsoft.com/office/drawing/2014/main" id="{55FEBFB0-78E8-F0CE-2ABF-E61E75CC1F9B}"/>
              </a:ext>
            </a:extLst>
          </p:cNvPr>
          <p:cNvPicPr>
            <a:picLocks noChangeAspect="1"/>
          </p:cNvPicPr>
          <p:nvPr/>
        </p:nvPicPr>
        <p:blipFill>
          <a:blip r:embed="rId5"/>
          <a:stretch>
            <a:fillRect/>
          </a:stretch>
        </p:blipFill>
        <p:spPr>
          <a:xfrm>
            <a:off x="4418890" y="3872025"/>
            <a:ext cx="3354220" cy="794146"/>
          </a:xfrm>
          <a:prstGeom prst="rect">
            <a:avLst/>
          </a:prstGeom>
        </p:spPr>
      </p:pic>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AB998297-A0C5-EDB3-24A7-F2763D87CBD6}"/>
                  </a:ext>
                </a:extLst>
              </p:cNvPr>
              <p:cNvSpPr txBox="1"/>
              <p:nvPr/>
            </p:nvSpPr>
            <p:spPr>
              <a:xfrm>
                <a:off x="622996" y="4725155"/>
                <a:ext cx="10217156" cy="369332"/>
              </a:xfrm>
              <a:prstGeom prst="rect">
                <a:avLst/>
              </a:prstGeom>
              <a:noFill/>
            </p:spPr>
            <p:txBody>
              <a:bodyPr wrap="none" rtlCol="0">
                <a:spAutoFit/>
              </a:bodyPr>
              <a:lstStyle/>
              <a:p>
                <a:r>
                  <a:rPr lang="en-US" dirty="0"/>
                  <a:t>This is because we can decompose </a:t>
                </a:r>
                <a14:m>
                  <m:oMath xmlns:m="http://schemas.openxmlformats.org/officeDocument/2006/math">
                    <m:r>
                      <a:rPr lang="en-US" i="1" smtClean="0">
                        <a:latin typeface="Cambria Math" panose="02040503050406030204" pitchFamily="18" charset="0"/>
                        <a:ea typeface="Cambria Math" panose="02040503050406030204" pitchFamily="18" charset="0"/>
                      </a:rPr>
                      <m:t>𝜓</m:t>
                    </m:r>
                    <m:r>
                      <a:rPr lang="en-US" b="0" i="1" baseline="-25000" smtClean="0">
                        <a:latin typeface="Cambria Math" panose="02040503050406030204" pitchFamily="18" charset="0"/>
                        <a:ea typeface="Cambria Math" panose="02040503050406030204" pitchFamily="18" charset="0"/>
                      </a:rPr>
                      <m:t>𝑡𝑟𝑖𝑎𝑙</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𝒓</m:t>
                    </m:r>
                    <m:r>
                      <a:rPr lang="en-US" b="0" i="1" smtClean="0">
                        <a:latin typeface="Cambria Math" panose="02040503050406030204" pitchFamily="18" charset="0"/>
                        <a:ea typeface="Cambria Math" panose="02040503050406030204" pitchFamily="18" charset="0"/>
                      </a:rPr>
                      <m:t>)</m:t>
                    </m:r>
                  </m:oMath>
                </a14:m>
                <a:r>
                  <a:rPr lang="en-US" dirty="0"/>
                  <a:t> into orthogonal basis functions of the Hamiltonian operator </a:t>
                </a:r>
              </a:p>
            </p:txBody>
          </p:sp>
        </mc:Choice>
        <mc:Fallback>
          <p:sp>
            <p:nvSpPr>
              <p:cNvPr id="10" name="TextBox 9">
                <a:extLst>
                  <a:ext uri="{FF2B5EF4-FFF2-40B4-BE49-F238E27FC236}">
                    <a16:creationId xmlns:a16="http://schemas.microsoft.com/office/drawing/2014/main" id="{AB998297-A0C5-EDB3-24A7-F2763D87CBD6}"/>
                  </a:ext>
                </a:extLst>
              </p:cNvPr>
              <p:cNvSpPr txBox="1">
                <a:spLocks noRot="1" noChangeAspect="1" noMove="1" noResize="1" noEditPoints="1" noAdjustHandles="1" noChangeArrowheads="1" noChangeShapeType="1" noTextEdit="1"/>
              </p:cNvSpPr>
              <p:nvPr/>
            </p:nvSpPr>
            <p:spPr>
              <a:xfrm>
                <a:off x="622996" y="4725155"/>
                <a:ext cx="10217156" cy="369332"/>
              </a:xfrm>
              <a:prstGeom prst="rect">
                <a:avLst/>
              </a:prstGeom>
              <a:blipFill>
                <a:blip r:embed="rId6"/>
                <a:stretch>
                  <a:fillRect l="-372" t="-6667" b="-2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A9D1BD40-7044-6EDC-AD77-048C72CEB100}"/>
                  </a:ext>
                </a:extLst>
              </p:cNvPr>
              <p:cNvSpPr txBox="1"/>
              <p:nvPr/>
            </p:nvSpPr>
            <p:spPr>
              <a:xfrm>
                <a:off x="2422376" y="5317839"/>
                <a:ext cx="1926810" cy="76450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𝜓</m:t>
                      </m:r>
                      <m:r>
                        <a:rPr lang="en-US" i="1" baseline="-25000">
                          <a:latin typeface="Cambria Math" panose="02040503050406030204" pitchFamily="18" charset="0"/>
                          <a:ea typeface="Cambria Math" panose="02040503050406030204" pitchFamily="18" charset="0"/>
                        </a:rPr>
                        <m:t>𝑡𝑟𝑖𝑎𝑙</m:t>
                      </m:r>
                      <m:r>
                        <a:rPr lang="en-US" b="0" i="1" smtClean="0">
                          <a:latin typeface="Cambria Math" panose="02040503050406030204" pitchFamily="18" charset="0"/>
                          <a:ea typeface="Cambria Math" panose="02040503050406030204" pitchFamily="18" charset="0"/>
                        </a:rPr>
                        <m:t>=</m:t>
                      </m:r>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𝑛</m:t>
                          </m:r>
                        </m:sub>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𝑐</m:t>
                              </m:r>
                            </m:e>
                            <m:sub>
                              <m:r>
                                <a:rPr lang="en-US" b="0" i="1" smtClean="0">
                                  <a:latin typeface="Cambria Math" panose="02040503050406030204" pitchFamily="18" charset="0"/>
                                  <a:ea typeface="Cambria Math" panose="02040503050406030204" pitchFamily="18" charset="0"/>
                                </a:rPr>
                                <m:t>𝑛</m:t>
                              </m:r>
                            </m:sub>
                          </m:sSub>
                        </m:e>
                      </m:nary>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𝜓</m:t>
                          </m:r>
                        </m:e>
                        <m:sub>
                          <m:r>
                            <a:rPr lang="en-US" b="0" i="1" smtClean="0">
                              <a:latin typeface="Cambria Math" panose="02040503050406030204" pitchFamily="18" charset="0"/>
                              <a:ea typeface="Cambria Math" panose="02040503050406030204" pitchFamily="18" charset="0"/>
                            </a:rPr>
                            <m:t>𝑛</m:t>
                          </m:r>
                        </m:sub>
                      </m:sSub>
                    </m:oMath>
                  </m:oMathPara>
                </a14:m>
                <a:endParaRPr lang="en-US" dirty="0"/>
              </a:p>
            </p:txBody>
          </p:sp>
        </mc:Choice>
        <mc:Fallback>
          <p:sp>
            <p:nvSpPr>
              <p:cNvPr id="11" name="TextBox 10">
                <a:extLst>
                  <a:ext uri="{FF2B5EF4-FFF2-40B4-BE49-F238E27FC236}">
                    <a16:creationId xmlns:a16="http://schemas.microsoft.com/office/drawing/2014/main" id="{A9D1BD40-7044-6EDC-AD77-048C72CEB100}"/>
                  </a:ext>
                </a:extLst>
              </p:cNvPr>
              <p:cNvSpPr txBox="1">
                <a:spLocks noRot="1" noChangeAspect="1" noMove="1" noResize="1" noEditPoints="1" noAdjustHandles="1" noChangeArrowheads="1" noChangeShapeType="1" noTextEdit="1"/>
              </p:cNvSpPr>
              <p:nvPr/>
            </p:nvSpPr>
            <p:spPr>
              <a:xfrm>
                <a:off x="2422376" y="5317839"/>
                <a:ext cx="1926810" cy="764505"/>
              </a:xfrm>
              <a:prstGeom prst="rect">
                <a:avLst/>
              </a:prstGeom>
              <a:blipFill>
                <a:blip r:embed="rId7"/>
                <a:stretch>
                  <a:fillRect t="-119355" b="-16612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CBF92A6D-D06C-879C-53A8-40B47DDDB003}"/>
                  </a:ext>
                </a:extLst>
              </p:cNvPr>
              <p:cNvSpPr txBox="1"/>
              <p:nvPr/>
            </p:nvSpPr>
            <p:spPr>
              <a:xfrm>
                <a:off x="5731574" y="5517333"/>
                <a:ext cx="1716817" cy="362984"/>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𝜓</m:t>
                              </m:r>
                            </m:e>
                            <m:sub>
                              <m:r>
                                <a:rPr lang="en-US" i="1">
                                  <a:latin typeface="Cambria Math" panose="02040503050406030204" pitchFamily="18" charset="0"/>
                                  <a:ea typeface="Cambria Math" panose="02040503050406030204" pitchFamily="18" charset="0"/>
                                </a:rPr>
                                <m:t>𝑛</m:t>
                              </m:r>
                            </m:sub>
                          </m:sSub>
                        </m:e>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𝜓</m:t>
                              </m:r>
                            </m:e>
                            <m:sub>
                              <m:r>
                                <a:rPr lang="en-US" b="0" i="1" smtClean="0">
                                  <a:latin typeface="Cambria Math" panose="02040503050406030204" pitchFamily="18" charset="0"/>
                                  <a:ea typeface="Cambria Math" panose="02040503050406030204" pitchFamily="18" charset="0"/>
                                </a:rPr>
                                <m:t>𝑚</m:t>
                              </m:r>
                            </m:sub>
                          </m:sSub>
                        </m:e>
                      </m:d>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𝛿</m:t>
                      </m:r>
                      <m:r>
                        <a:rPr lang="en-US" b="0" i="1" baseline="-25000" smtClean="0">
                          <a:latin typeface="Cambria Math" panose="02040503050406030204" pitchFamily="18" charset="0"/>
                          <a:ea typeface="Cambria Math" panose="02040503050406030204" pitchFamily="18" charset="0"/>
                        </a:rPr>
                        <m:t>𝑛𝑚</m:t>
                      </m:r>
                    </m:oMath>
                  </m:oMathPara>
                </a14:m>
                <a:endParaRPr lang="en-US" baseline="-25000" dirty="0"/>
              </a:p>
            </p:txBody>
          </p:sp>
        </mc:Choice>
        <mc:Fallback>
          <p:sp>
            <p:nvSpPr>
              <p:cNvPr id="13" name="TextBox 12">
                <a:extLst>
                  <a:ext uri="{FF2B5EF4-FFF2-40B4-BE49-F238E27FC236}">
                    <a16:creationId xmlns:a16="http://schemas.microsoft.com/office/drawing/2014/main" id="{CBF92A6D-D06C-879C-53A8-40B47DDDB003}"/>
                  </a:ext>
                </a:extLst>
              </p:cNvPr>
              <p:cNvSpPr txBox="1">
                <a:spLocks noRot="1" noChangeAspect="1" noMove="1" noResize="1" noEditPoints="1" noAdjustHandles="1" noChangeArrowheads="1" noChangeShapeType="1" noTextEdit="1"/>
              </p:cNvSpPr>
              <p:nvPr/>
            </p:nvSpPr>
            <p:spPr>
              <a:xfrm>
                <a:off x="5731574" y="5517333"/>
                <a:ext cx="1716817" cy="362984"/>
              </a:xfrm>
              <a:prstGeom prst="rect">
                <a:avLst/>
              </a:prstGeom>
              <a:blipFill>
                <a:blip r:embed="rId8"/>
                <a:stretch>
                  <a:fillRect b="-1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F4713187-04FE-3A01-65EC-B02C8A1DF2C4}"/>
                  </a:ext>
                </a:extLst>
              </p:cNvPr>
              <p:cNvSpPr txBox="1"/>
              <p:nvPr/>
            </p:nvSpPr>
            <p:spPr>
              <a:xfrm>
                <a:off x="8120349" y="5517333"/>
                <a:ext cx="1457707" cy="37677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𝐻</m:t>
                          </m:r>
                        </m:e>
                      </m:acc>
                      <m:r>
                        <a:rPr lang="en-US" i="1" smtClean="0">
                          <a:latin typeface="Cambria Math" panose="02040503050406030204" pitchFamily="18" charset="0"/>
                          <a:ea typeface="Cambria Math" panose="02040503050406030204" pitchFamily="18" charset="0"/>
                        </a:rPr>
                        <m:t>𝜓</m:t>
                      </m:r>
                      <m:r>
                        <a:rPr lang="en-US" b="0" i="1" baseline="-25000"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𝐸𝑛</m:t>
                      </m:r>
                      <m:r>
                        <a:rPr lang="en-US" i="1">
                          <a:latin typeface="Cambria Math" panose="02040503050406030204" pitchFamily="18" charset="0"/>
                          <a:ea typeface="Cambria Math" panose="02040503050406030204" pitchFamily="18" charset="0"/>
                        </a:rPr>
                        <m:t>𝜓</m:t>
                      </m:r>
                      <m:r>
                        <a:rPr lang="en-US" b="0" i="1" baseline="-25000" smtClean="0">
                          <a:latin typeface="Cambria Math" panose="02040503050406030204" pitchFamily="18" charset="0"/>
                          <a:ea typeface="Cambria Math" panose="02040503050406030204" pitchFamily="18" charset="0"/>
                        </a:rPr>
                        <m:t>𝑛</m:t>
                      </m:r>
                    </m:oMath>
                  </m:oMathPara>
                </a14:m>
                <a:endParaRPr lang="en-US" b="1" baseline="-25000" dirty="0"/>
              </a:p>
            </p:txBody>
          </p:sp>
        </mc:Choice>
        <mc:Fallback>
          <p:sp>
            <p:nvSpPr>
              <p:cNvPr id="14" name="TextBox 13">
                <a:extLst>
                  <a:ext uri="{FF2B5EF4-FFF2-40B4-BE49-F238E27FC236}">
                    <a16:creationId xmlns:a16="http://schemas.microsoft.com/office/drawing/2014/main" id="{F4713187-04FE-3A01-65EC-B02C8A1DF2C4}"/>
                  </a:ext>
                </a:extLst>
              </p:cNvPr>
              <p:cNvSpPr txBox="1">
                <a:spLocks noRot="1" noChangeAspect="1" noMove="1" noResize="1" noEditPoints="1" noAdjustHandles="1" noChangeArrowheads="1" noChangeShapeType="1" noTextEdit="1"/>
              </p:cNvSpPr>
              <p:nvPr/>
            </p:nvSpPr>
            <p:spPr>
              <a:xfrm>
                <a:off x="8120349" y="5517333"/>
                <a:ext cx="1457707" cy="376770"/>
              </a:xfrm>
              <a:prstGeom prst="rect">
                <a:avLst/>
              </a:prstGeom>
              <a:blipFill>
                <a:blip r:embed="rId9"/>
                <a:stretch>
                  <a:fillRect t="-3226" b="-12903"/>
                </a:stretch>
              </a:blipFill>
            </p:spPr>
            <p:txBody>
              <a:bodyPr/>
              <a:lstStyle/>
              <a:p>
                <a:r>
                  <a:rPr lang="en-US">
                    <a:noFill/>
                  </a:rPr>
                  <a:t> </a:t>
                </a:r>
              </a:p>
            </p:txBody>
          </p:sp>
        </mc:Fallback>
      </mc:AlternateContent>
    </p:spTree>
    <p:extLst>
      <p:ext uri="{BB962C8B-B14F-4D97-AF65-F5344CB8AC3E}">
        <p14:creationId xmlns:p14="http://schemas.microsoft.com/office/powerpoint/2010/main" val="1667105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7A98DC-622E-D720-9EE7-97D059A406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C520B2-878A-3838-0D63-ACB887BA3ACE}"/>
              </a:ext>
            </a:extLst>
          </p:cNvPr>
          <p:cNvSpPr>
            <a:spLocks noGrp="1"/>
          </p:cNvSpPr>
          <p:nvPr>
            <p:ph type="title"/>
          </p:nvPr>
        </p:nvSpPr>
        <p:spPr>
          <a:xfrm>
            <a:off x="370541" y="0"/>
            <a:ext cx="11450917" cy="1165085"/>
          </a:xfrm>
        </p:spPr>
        <p:txBody>
          <a:bodyPr/>
          <a:lstStyle/>
          <a:p>
            <a:r>
              <a:rPr lang="en-US" dirty="0">
                <a:latin typeface="LM Sans 10" panose="00000500000000000000" pitchFamily="50" charset="0"/>
              </a:rPr>
              <a:t>Variational methods: Hydrogen Atom</a:t>
            </a:r>
            <a:endParaRPr lang="uk-UA" dirty="0"/>
          </a:p>
        </p:txBody>
      </p:sp>
      <p:sp>
        <p:nvSpPr>
          <p:cNvPr id="3" name="TextBox 2">
            <a:extLst>
              <a:ext uri="{FF2B5EF4-FFF2-40B4-BE49-F238E27FC236}">
                <a16:creationId xmlns:a16="http://schemas.microsoft.com/office/drawing/2014/main" id="{B404398B-63A5-F920-A6C9-82296CF63D4F}"/>
              </a:ext>
            </a:extLst>
          </p:cNvPr>
          <p:cNvSpPr txBox="1"/>
          <p:nvPr/>
        </p:nvSpPr>
        <p:spPr>
          <a:xfrm>
            <a:off x="622997" y="1165085"/>
            <a:ext cx="5484194" cy="369332"/>
          </a:xfrm>
          <a:prstGeom prst="rect">
            <a:avLst/>
          </a:prstGeom>
          <a:noFill/>
        </p:spPr>
        <p:txBody>
          <a:bodyPr wrap="none" rtlCol="0">
            <a:spAutoFit/>
          </a:bodyPr>
          <a:lstStyle/>
          <a:p>
            <a:r>
              <a:rPr lang="en-US" dirty="0"/>
              <a:t>Let us take the hydrogen atom (in dimensionless form)</a:t>
            </a:r>
          </a:p>
        </p:txBody>
      </p:sp>
      <p:pic>
        <p:nvPicPr>
          <p:cNvPr id="12" name="Picture 11">
            <a:extLst>
              <a:ext uri="{FF2B5EF4-FFF2-40B4-BE49-F238E27FC236}">
                <a16:creationId xmlns:a16="http://schemas.microsoft.com/office/drawing/2014/main" id="{92B3C1DD-2C6A-2480-6076-C43C8CD4A140}"/>
              </a:ext>
            </a:extLst>
          </p:cNvPr>
          <p:cNvPicPr>
            <a:picLocks noChangeAspect="1"/>
          </p:cNvPicPr>
          <p:nvPr/>
        </p:nvPicPr>
        <p:blipFill>
          <a:blip r:embed="rId3"/>
          <a:stretch>
            <a:fillRect/>
          </a:stretch>
        </p:blipFill>
        <p:spPr>
          <a:xfrm>
            <a:off x="1438799" y="1739422"/>
            <a:ext cx="1756577" cy="662859"/>
          </a:xfrm>
          <a:prstGeom prst="rect">
            <a:avLst/>
          </a:prstGeom>
        </p:spPr>
      </p:pic>
      <p:pic>
        <p:nvPicPr>
          <p:cNvPr id="15" name="Picture 14">
            <a:extLst>
              <a:ext uri="{FF2B5EF4-FFF2-40B4-BE49-F238E27FC236}">
                <a16:creationId xmlns:a16="http://schemas.microsoft.com/office/drawing/2014/main" id="{2F1B93D2-B746-177A-9874-4FFF8BDFE713}"/>
              </a:ext>
            </a:extLst>
          </p:cNvPr>
          <p:cNvPicPr>
            <a:picLocks noChangeAspect="1"/>
          </p:cNvPicPr>
          <p:nvPr/>
        </p:nvPicPr>
        <p:blipFill>
          <a:blip r:embed="rId4"/>
          <a:stretch>
            <a:fillRect/>
          </a:stretch>
        </p:blipFill>
        <p:spPr>
          <a:xfrm>
            <a:off x="5552148" y="2034796"/>
            <a:ext cx="1301599" cy="614928"/>
          </a:xfrm>
          <a:prstGeom prst="rect">
            <a:avLst/>
          </a:prstGeom>
        </p:spPr>
      </p:pic>
      <p:sp>
        <p:nvSpPr>
          <p:cNvPr id="16" name="TextBox 15">
            <a:extLst>
              <a:ext uri="{FF2B5EF4-FFF2-40B4-BE49-F238E27FC236}">
                <a16:creationId xmlns:a16="http://schemas.microsoft.com/office/drawing/2014/main" id="{8ACA0DF2-20B9-10AE-8231-5801140F3420}"/>
              </a:ext>
            </a:extLst>
          </p:cNvPr>
          <p:cNvSpPr txBox="1"/>
          <p:nvPr/>
        </p:nvSpPr>
        <p:spPr>
          <a:xfrm>
            <a:off x="5552148" y="1665464"/>
            <a:ext cx="1447832" cy="369332"/>
          </a:xfrm>
          <a:prstGeom prst="rect">
            <a:avLst/>
          </a:prstGeom>
          <a:noFill/>
        </p:spPr>
        <p:txBody>
          <a:bodyPr wrap="none" rtlCol="0">
            <a:spAutoFit/>
          </a:bodyPr>
          <a:lstStyle/>
          <a:p>
            <a:r>
              <a:rPr lang="en-US" dirty="0"/>
              <a:t>Length scale:</a:t>
            </a:r>
          </a:p>
        </p:txBody>
      </p:sp>
      <p:sp>
        <p:nvSpPr>
          <p:cNvPr id="17" name="TextBox 16">
            <a:extLst>
              <a:ext uri="{FF2B5EF4-FFF2-40B4-BE49-F238E27FC236}">
                <a16:creationId xmlns:a16="http://schemas.microsoft.com/office/drawing/2014/main" id="{2D7BFE00-C6B7-25D1-B504-5E872DC10B6D}"/>
              </a:ext>
            </a:extLst>
          </p:cNvPr>
          <p:cNvSpPr txBox="1"/>
          <p:nvPr/>
        </p:nvSpPr>
        <p:spPr>
          <a:xfrm>
            <a:off x="9361561" y="1632580"/>
            <a:ext cx="1443024" cy="369332"/>
          </a:xfrm>
          <a:prstGeom prst="rect">
            <a:avLst/>
          </a:prstGeom>
          <a:noFill/>
        </p:spPr>
        <p:txBody>
          <a:bodyPr wrap="none" rtlCol="0">
            <a:spAutoFit/>
          </a:bodyPr>
          <a:lstStyle/>
          <a:p>
            <a:r>
              <a:rPr lang="en-US" dirty="0"/>
              <a:t>Energy scale:</a:t>
            </a:r>
          </a:p>
        </p:txBody>
      </p:sp>
      <p:pic>
        <p:nvPicPr>
          <p:cNvPr id="18" name="Picture 17">
            <a:extLst>
              <a:ext uri="{FF2B5EF4-FFF2-40B4-BE49-F238E27FC236}">
                <a16:creationId xmlns:a16="http://schemas.microsoft.com/office/drawing/2014/main" id="{C858073C-C761-3D12-C506-119103AE9521}"/>
              </a:ext>
            </a:extLst>
          </p:cNvPr>
          <p:cNvPicPr>
            <a:picLocks noChangeAspect="1"/>
          </p:cNvPicPr>
          <p:nvPr/>
        </p:nvPicPr>
        <p:blipFill>
          <a:blip r:embed="rId5"/>
          <a:stretch>
            <a:fillRect/>
          </a:stretch>
        </p:blipFill>
        <p:spPr>
          <a:xfrm>
            <a:off x="8939913" y="2087468"/>
            <a:ext cx="2286320" cy="667299"/>
          </a:xfrm>
          <a:prstGeom prst="rect">
            <a:avLst/>
          </a:prstGeom>
        </p:spPr>
      </p:pic>
      <p:sp>
        <p:nvSpPr>
          <p:cNvPr id="19" name="TextBox 18">
            <a:extLst>
              <a:ext uri="{FF2B5EF4-FFF2-40B4-BE49-F238E27FC236}">
                <a16:creationId xmlns:a16="http://schemas.microsoft.com/office/drawing/2014/main" id="{5F039132-2F69-1275-414F-B49CD32EDFCF}"/>
              </a:ext>
            </a:extLst>
          </p:cNvPr>
          <p:cNvSpPr txBox="1"/>
          <p:nvPr/>
        </p:nvSpPr>
        <p:spPr>
          <a:xfrm>
            <a:off x="5686800" y="2649724"/>
            <a:ext cx="1178528" cy="338554"/>
          </a:xfrm>
          <a:prstGeom prst="rect">
            <a:avLst/>
          </a:prstGeom>
          <a:noFill/>
        </p:spPr>
        <p:txBody>
          <a:bodyPr wrap="none" rtlCol="0">
            <a:spAutoFit/>
          </a:bodyPr>
          <a:lstStyle/>
          <a:p>
            <a:r>
              <a:rPr lang="en-US" sz="1600" dirty="0">
                <a:solidFill>
                  <a:srgbClr val="FF0000"/>
                </a:solidFill>
              </a:rPr>
              <a:t>Bohr radius</a:t>
            </a:r>
          </a:p>
        </p:txBody>
      </p:sp>
      <p:sp>
        <p:nvSpPr>
          <p:cNvPr id="20" name="TextBox 19">
            <a:extLst>
              <a:ext uri="{FF2B5EF4-FFF2-40B4-BE49-F238E27FC236}">
                <a16:creationId xmlns:a16="http://schemas.microsoft.com/office/drawing/2014/main" id="{CC0ED2E6-CA95-CE00-658C-21BCF5B7D7C7}"/>
              </a:ext>
            </a:extLst>
          </p:cNvPr>
          <p:cNvSpPr txBox="1"/>
          <p:nvPr/>
        </p:nvSpPr>
        <p:spPr>
          <a:xfrm>
            <a:off x="622997" y="3244334"/>
            <a:ext cx="3583032" cy="369332"/>
          </a:xfrm>
          <a:prstGeom prst="rect">
            <a:avLst/>
          </a:prstGeom>
          <a:noFill/>
        </p:spPr>
        <p:txBody>
          <a:bodyPr wrap="none" rtlCol="0">
            <a:spAutoFit/>
          </a:bodyPr>
          <a:lstStyle/>
          <a:p>
            <a:r>
              <a:rPr lang="en-US" dirty="0"/>
              <a:t>Trial wave function (unnormalized)</a:t>
            </a:r>
          </a:p>
        </p:txBody>
      </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CF58193F-EC0E-66A9-1D8F-7127AC821966}"/>
                  </a:ext>
                </a:extLst>
              </p:cNvPr>
              <p:cNvSpPr txBox="1"/>
              <p:nvPr/>
            </p:nvSpPr>
            <p:spPr>
              <a:xfrm>
                <a:off x="622997" y="4455719"/>
                <a:ext cx="4581703" cy="923330"/>
              </a:xfrm>
              <a:prstGeom prst="rect">
                <a:avLst/>
              </a:prstGeom>
              <a:noFill/>
            </p:spPr>
            <p:txBody>
              <a:bodyPr wrap="none" rtlCol="0">
                <a:spAutoFit/>
              </a:bodyPr>
              <a:lstStyle/>
              <a:p>
                <a:r>
                  <a:rPr lang="en-US" dirty="0"/>
                  <a:t>Expectation:</a:t>
                </a:r>
              </a:p>
              <a:p>
                <a:pPr marL="285750" indent="-285750">
                  <a:buFont typeface="Arial" panose="020B0604020202020204" pitchFamily="34" charset="0"/>
                  <a:buChar char="•"/>
                </a:pPr>
                <a:r>
                  <a:rPr lang="en-US" dirty="0"/>
                  <a:t>Exact solution for </a:t>
                </a:r>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=1</m:t>
                    </m:r>
                  </m:oMath>
                </a14:m>
                <a:endParaRPr lang="en-US" dirty="0"/>
              </a:p>
              <a:p>
                <a:pPr marL="285750" indent="-285750">
                  <a:buFont typeface="Arial" panose="020B0604020202020204" pitchFamily="34" charset="0"/>
                  <a:buChar char="•"/>
                </a:pPr>
                <a:r>
                  <a:rPr lang="en-US" dirty="0"/>
                  <a:t>Ground state energy E</a:t>
                </a:r>
                <a:r>
                  <a:rPr lang="en-US" baseline="-25000" dirty="0"/>
                  <a:t>GS </a:t>
                </a:r>
                <a:r>
                  <a:rPr lang="en-US" dirty="0"/>
                  <a:t>= -0.5 (13.6 eV) </a:t>
                </a:r>
              </a:p>
            </p:txBody>
          </p:sp>
        </mc:Choice>
        <mc:Fallback>
          <p:sp>
            <p:nvSpPr>
              <p:cNvPr id="22" name="TextBox 21">
                <a:extLst>
                  <a:ext uri="{FF2B5EF4-FFF2-40B4-BE49-F238E27FC236}">
                    <a16:creationId xmlns:a16="http://schemas.microsoft.com/office/drawing/2014/main" id="{CF58193F-EC0E-66A9-1D8F-7127AC821966}"/>
                  </a:ext>
                </a:extLst>
              </p:cNvPr>
              <p:cNvSpPr txBox="1">
                <a:spLocks noRot="1" noChangeAspect="1" noMove="1" noResize="1" noEditPoints="1" noAdjustHandles="1" noChangeArrowheads="1" noChangeShapeType="1" noTextEdit="1"/>
              </p:cNvSpPr>
              <p:nvPr/>
            </p:nvSpPr>
            <p:spPr>
              <a:xfrm>
                <a:off x="622997" y="4455719"/>
                <a:ext cx="4581703" cy="923330"/>
              </a:xfrm>
              <a:prstGeom prst="rect">
                <a:avLst/>
              </a:prstGeom>
              <a:blipFill>
                <a:blip r:embed="rId6"/>
                <a:stretch>
                  <a:fillRect l="-829" t="-2703" r="-276" b="-9459"/>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6E9BC1B0-5ADE-C6EC-05C5-CEC9204ED001}"/>
              </a:ext>
            </a:extLst>
          </p:cNvPr>
          <p:cNvSpPr txBox="1"/>
          <p:nvPr/>
        </p:nvSpPr>
        <p:spPr>
          <a:xfrm>
            <a:off x="6159640" y="3949002"/>
            <a:ext cx="2149948" cy="369332"/>
          </a:xfrm>
          <a:prstGeom prst="rect">
            <a:avLst/>
          </a:prstGeom>
          <a:noFill/>
        </p:spPr>
        <p:txBody>
          <a:bodyPr wrap="none" rtlCol="0">
            <a:spAutoFit/>
          </a:bodyPr>
          <a:lstStyle/>
          <a:p>
            <a:r>
              <a:rPr lang="en-US" dirty="0"/>
              <a:t>Kinetic energy term:</a:t>
            </a:r>
          </a:p>
        </p:txBody>
      </p:sp>
      <p:sp>
        <p:nvSpPr>
          <p:cNvPr id="25" name="TextBox 24">
            <a:extLst>
              <a:ext uri="{FF2B5EF4-FFF2-40B4-BE49-F238E27FC236}">
                <a16:creationId xmlns:a16="http://schemas.microsoft.com/office/drawing/2014/main" id="{95526B33-DD4B-3DA8-5EAC-750ABD630E48}"/>
              </a:ext>
            </a:extLst>
          </p:cNvPr>
          <p:cNvSpPr txBox="1"/>
          <p:nvPr/>
        </p:nvSpPr>
        <p:spPr>
          <a:xfrm>
            <a:off x="6159640" y="4961048"/>
            <a:ext cx="2343911" cy="369332"/>
          </a:xfrm>
          <a:prstGeom prst="rect">
            <a:avLst/>
          </a:prstGeom>
          <a:noFill/>
        </p:spPr>
        <p:txBody>
          <a:bodyPr wrap="none" rtlCol="0">
            <a:spAutoFit/>
          </a:bodyPr>
          <a:lstStyle/>
          <a:p>
            <a:r>
              <a:rPr lang="en-US" dirty="0"/>
              <a:t>Potential energy term:</a:t>
            </a:r>
          </a:p>
        </p:txBody>
      </p:sp>
      <p:sp>
        <p:nvSpPr>
          <p:cNvPr id="27" name="TextBox 26">
            <a:extLst>
              <a:ext uri="{FF2B5EF4-FFF2-40B4-BE49-F238E27FC236}">
                <a16:creationId xmlns:a16="http://schemas.microsoft.com/office/drawing/2014/main" id="{42455635-3B69-674A-4FBB-E400F7FE8A29}"/>
              </a:ext>
            </a:extLst>
          </p:cNvPr>
          <p:cNvSpPr txBox="1"/>
          <p:nvPr/>
        </p:nvSpPr>
        <p:spPr>
          <a:xfrm>
            <a:off x="622997" y="6036436"/>
            <a:ext cx="1893467" cy="369332"/>
          </a:xfrm>
          <a:prstGeom prst="rect">
            <a:avLst/>
          </a:prstGeom>
          <a:noFill/>
        </p:spPr>
        <p:txBody>
          <a:bodyPr wrap="none" rtlCol="0">
            <a:spAutoFit/>
          </a:bodyPr>
          <a:lstStyle/>
          <a:p>
            <a:r>
              <a:rPr lang="en-US" b="1" dirty="0"/>
              <a:t>Average energy:</a:t>
            </a:r>
          </a:p>
        </p:txBody>
      </p:sp>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FB24C877-8B95-FB25-2614-901EC92EA5A2}"/>
                  </a:ext>
                </a:extLst>
              </p:cNvPr>
              <p:cNvSpPr txBox="1"/>
              <p:nvPr/>
            </p:nvSpPr>
            <p:spPr>
              <a:xfrm>
                <a:off x="2913848" y="5903707"/>
                <a:ext cx="3141629" cy="84061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limLoc m:val="undOvr"/>
                              <m:ctrlPr>
                                <a:rPr lang="en-US" b="0" i="1" smtClean="0">
                                  <a:latin typeface="Cambria Math" panose="02040503050406030204" pitchFamily="18" charset="0"/>
                                </a:rPr>
                              </m:ctrlPr>
                            </m:naryPr>
                            <m:sub>
                              <m:r>
                                <m:rPr>
                                  <m:brk m:alnAt="24"/>
                                </m:rPr>
                                <a:rPr lang="en-US" b="0" i="1" smtClean="0">
                                  <a:latin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𝜓</m:t>
                                  </m:r>
                                </m:e>
                                <m:sub>
                                  <m:r>
                                    <a:rPr lang="en-US" b="0" i="1" smtClean="0">
                                      <a:latin typeface="Cambria Math" panose="02040503050406030204" pitchFamily="18" charset="0"/>
                                      <a:ea typeface="Cambria Math" panose="02040503050406030204" pitchFamily="18" charset="0"/>
                                    </a:rPr>
                                    <m:t>𝛼</m:t>
                                  </m:r>
                                </m:sub>
                              </m:sSub>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𝐻</m:t>
                                  </m:r>
                                </m:e>
                              </m:acc>
                              <m:r>
                                <a:rPr lang="en-US" i="1">
                                  <a:latin typeface="Cambria Math" panose="02040503050406030204" pitchFamily="18" charset="0"/>
                                  <a:ea typeface="Cambria Math" panose="02040503050406030204" pitchFamily="18" charset="0"/>
                                </a:rPr>
                                <m:t>𝜓</m:t>
                              </m:r>
                              <m:r>
                                <a:rPr lang="en-US" i="1" baseline="-25000">
                                  <a:latin typeface="Cambria Math" panose="02040503050406030204" pitchFamily="18" charset="0"/>
                                  <a:ea typeface="Cambria Math" panose="02040503050406030204" pitchFamily="18" charset="0"/>
                                </a:rPr>
                                <m:t>𝛼</m:t>
                              </m:r>
                              <m:d>
                                <m:dPr>
                                  <m:ctrlPr>
                                    <a:rPr lang="en-US" b="1" i="1">
                                      <a:latin typeface="Cambria Math" panose="02040503050406030204" pitchFamily="18" charset="0"/>
                                      <a:ea typeface="Cambria Math" panose="02040503050406030204" pitchFamily="18" charset="0"/>
                                    </a:rPr>
                                  </m:ctrlPr>
                                </m:dPr>
                                <m:e>
                                  <m:r>
                                    <a:rPr lang="en-US" b="0" i="1">
                                      <a:latin typeface="Cambria Math" panose="02040503050406030204" pitchFamily="18" charset="0"/>
                                      <a:ea typeface="Cambria Math" panose="02040503050406030204" pitchFamily="18" charset="0"/>
                                    </a:rPr>
                                    <m:t>𝑟</m:t>
                                  </m:r>
                                </m:e>
                              </m:d>
                            </m:e>
                          </m:nary>
                        </m:num>
                        <m:den>
                          <m:nary>
                            <m:naryPr>
                              <m:limLoc m:val="undOvr"/>
                              <m:ctrlPr>
                                <a:rPr lang="en-US" i="1">
                                  <a:latin typeface="Cambria Math" panose="02040503050406030204" pitchFamily="18" charset="0"/>
                                </a:rPr>
                              </m:ctrlPr>
                            </m:naryPr>
                            <m:sub>
                              <m:r>
                                <m:rPr>
                                  <m:brk m:alnAt="24"/>
                                </m:rPr>
                                <a:rPr lang="en-US" i="1">
                                  <a:latin typeface="Cambria Math" panose="02040503050406030204" pitchFamily="18" charset="0"/>
                                </a:rPr>
                                <m:t>0</m:t>
                              </m:r>
                            </m:sub>
                            <m:sup>
                              <m:r>
                                <a:rPr lang="en-US" i="1">
                                  <a:latin typeface="Cambria Math" panose="02040503050406030204" pitchFamily="18" charset="0"/>
                                  <a:ea typeface="Cambria Math" panose="02040503050406030204" pitchFamily="18" charset="0"/>
                                </a:rPr>
                                <m:t>∞</m:t>
                              </m:r>
                            </m:sup>
                            <m:e>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2</m:t>
                                  </m:r>
                                </m:sup>
                              </m:s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𝜓</m:t>
                                  </m:r>
                                </m:e>
                                <m:sub>
                                  <m:r>
                                    <a:rPr lang="en-US" i="1">
                                      <a:latin typeface="Cambria Math" panose="02040503050406030204" pitchFamily="18" charset="0"/>
                                      <a:ea typeface="Cambria Math" panose="02040503050406030204" pitchFamily="18" charset="0"/>
                                    </a:rPr>
                                    <m:t>𝛼</m:t>
                                  </m:r>
                                </m:sub>
                              </m:sSub>
                              <m:r>
                                <a:rPr lang="en-US" i="1">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𝜓</m:t>
                              </m:r>
                              <m:r>
                                <a:rPr lang="en-US" i="1" baseline="-25000">
                                  <a:latin typeface="Cambria Math" panose="02040503050406030204" pitchFamily="18" charset="0"/>
                                  <a:ea typeface="Cambria Math" panose="02040503050406030204" pitchFamily="18" charset="0"/>
                                </a:rPr>
                                <m:t>𝛼</m:t>
                              </m:r>
                              <m:d>
                                <m:dPr>
                                  <m:ctrlPr>
                                    <a:rPr lang="en-US" b="1"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𝑟</m:t>
                                  </m:r>
                                </m:e>
                              </m:d>
                            </m:e>
                          </m:nary>
                        </m:den>
                      </m:f>
                    </m:oMath>
                  </m:oMathPara>
                </a14:m>
                <a:endParaRPr lang="en-US" dirty="0"/>
              </a:p>
            </p:txBody>
          </p:sp>
        </mc:Choice>
        <mc:Fallback>
          <p:sp>
            <p:nvSpPr>
              <p:cNvPr id="28" name="TextBox 27">
                <a:extLst>
                  <a:ext uri="{FF2B5EF4-FFF2-40B4-BE49-F238E27FC236}">
                    <a16:creationId xmlns:a16="http://schemas.microsoft.com/office/drawing/2014/main" id="{FB24C877-8B95-FB25-2614-901EC92EA5A2}"/>
                  </a:ext>
                </a:extLst>
              </p:cNvPr>
              <p:cNvSpPr txBox="1">
                <a:spLocks noRot="1" noChangeAspect="1" noMove="1" noResize="1" noEditPoints="1" noAdjustHandles="1" noChangeArrowheads="1" noChangeShapeType="1" noTextEdit="1"/>
              </p:cNvSpPr>
              <p:nvPr/>
            </p:nvSpPr>
            <p:spPr>
              <a:xfrm>
                <a:off x="2913848" y="5903707"/>
                <a:ext cx="3141629" cy="840615"/>
              </a:xfrm>
              <a:prstGeom prst="rect">
                <a:avLst/>
              </a:prstGeom>
              <a:blipFill>
                <a:blip r:embed="rId7"/>
                <a:stretch>
                  <a:fillRect t="-56716" b="-89552"/>
                </a:stretch>
              </a:blipFill>
            </p:spPr>
            <p:txBody>
              <a:bodyPr/>
              <a:lstStyle/>
              <a:p>
                <a:r>
                  <a:rPr lang="en-US">
                    <a:noFill/>
                  </a:rPr>
                  <a:t> </a:t>
                </a:r>
              </a:p>
            </p:txBody>
          </p:sp>
        </mc:Fallback>
      </mc:AlternateContent>
      <p:pic>
        <p:nvPicPr>
          <p:cNvPr id="29" name="Picture 28">
            <a:extLst>
              <a:ext uri="{FF2B5EF4-FFF2-40B4-BE49-F238E27FC236}">
                <a16:creationId xmlns:a16="http://schemas.microsoft.com/office/drawing/2014/main" id="{F725954E-2F49-17ED-A020-5DF2B7938482}"/>
              </a:ext>
            </a:extLst>
          </p:cNvPr>
          <p:cNvPicPr>
            <a:picLocks noChangeAspect="1"/>
          </p:cNvPicPr>
          <p:nvPr/>
        </p:nvPicPr>
        <p:blipFill>
          <a:blip r:embed="rId8"/>
          <a:stretch>
            <a:fillRect/>
          </a:stretch>
        </p:blipFill>
        <p:spPr>
          <a:xfrm>
            <a:off x="2256094" y="3635913"/>
            <a:ext cx="1574800" cy="647700"/>
          </a:xfrm>
          <a:prstGeom prst="rect">
            <a:avLst/>
          </a:prstGeom>
        </p:spPr>
      </p:pic>
      <p:pic>
        <p:nvPicPr>
          <p:cNvPr id="30" name="Picture 29">
            <a:extLst>
              <a:ext uri="{FF2B5EF4-FFF2-40B4-BE49-F238E27FC236}">
                <a16:creationId xmlns:a16="http://schemas.microsoft.com/office/drawing/2014/main" id="{A9B915A8-8ACF-596C-2B54-94BAD4A22CAE}"/>
              </a:ext>
            </a:extLst>
          </p:cNvPr>
          <p:cNvPicPr>
            <a:picLocks noChangeAspect="1"/>
          </p:cNvPicPr>
          <p:nvPr/>
        </p:nvPicPr>
        <p:blipFill>
          <a:blip r:embed="rId9"/>
          <a:stretch>
            <a:fillRect/>
          </a:stretch>
        </p:blipFill>
        <p:spPr>
          <a:xfrm>
            <a:off x="6853747" y="4305932"/>
            <a:ext cx="3132647" cy="611452"/>
          </a:xfrm>
          <a:prstGeom prst="rect">
            <a:avLst/>
          </a:prstGeom>
        </p:spPr>
      </p:pic>
      <p:pic>
        <p:nvPicPr>
          <p:cNvPr id="31" name="Picture 30">
            <a:extLst>
              <a:ext uri="{FF2B5EF4-FFF2-40B4-BE49-F238E27FC236}">
                <a16:creationId xmlns:a16="http://schemas.microsoft.com/office/drawing/2014/main" id="{FA41A92E-2842-2466-2ACA-B31A52154C82}"/>
              </a:ext>
            </a:extLst>
          </p:cNvPr>
          <p:cNvPicPr>
            <a:picLocks noChangeAspect="1"/>
          </p:cNvPicPr>
          <p:nvPr/>
        </p:nvPicPr>
        <p:blipFill>
          <a:blip r:embed="rId10"/>
          <a:stretch>
            <a:fillRect/>
          </a:stretch>
        </p:blipFill>
        <p:spPr>
          <a:xfrm>
            <a:off x="6865328" y="5374044"/>
            <a:ext cx="2218382" cy="660794"/>
          </a:xfrm>
          <a:prstGeom prst="rect">
            <a:avLst/>
          </a:prstGeom>
        </p:spPr>
      </p:pic>
    </p:spTree>
    <p:extLst>
      <p:ext uri="{BB962C8B-B14F-4D97-AF65-F5344CB8AC3E}">
        <p14:creationId xmlns:p14="http://schemas.microsoft.com/office/powerpoint/2010/main" val="24738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3ABC95-F41B-28CA-4A07-046278F116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81225D-6306-4637-5F2B-F77E015D0EF8}"/>
              </a:ext>
            </a:extLst>
          </p:cNvPr>
          <p:cNvSpPr>
            <a:spLocks noGrp="1"/>
          </p:cNvSpPr>
          <p:nvPr>
            <p:ph type="title"/>
          </p:nvPr>
        </p:nvSpPr>
        <p:spPr>
          <a:xfrm>
            <a:off x="370541" y="0"/>
            <a:ext cx="11450917" cy="1165085"/>
          </a:xfrm>
        </p:spPr>
        <p:txBody>
          <a:bodyPr/>
          <a:lstStyle/>
          <a:p>
            <a:r>
              <a:rPr lang="en-US" dirty="0">
                <a:latin typeface="LM Sans 10" panose="00000500000000000000" pitchFamily="50" charset="0"/>
              </a:rPr>
              <a:t>Variational methods: Hydrogen Atom</a:t>
            </a:r>
            <a:endParaRPr lang="uk-UA" dirty="0"/>
          </a:p>
        </p:txBody>
      </p:sp>
      <p:sp>
        <p:nvSpPr>
          <p:cNvPr id="4" name="TextBox 3">
            <a:extLst>
              <a:ext uri="{FF2B5EF4-FFF2-40B4-BE49-F238E27FC236}">
                <a16:creationId xmlns:a16="http://schemas.microsoft.com/office/drawing/2014/main" id="{3BEDBD96-5F3B-4FB6-FEEC-3E54B5DA55F9}"/>
              </a:ext>
            </a:extLst>
          </p:cNvPr>
          <p:cNvSpPr txBox="1"/>
          <p:nvPr/>
        </p:nvSpPr>
        <p:spPr>
          <a:xfrm>
            <a:off x="622997" y="1165085"/>
            <a:ext cx="3390672" cy="369332"/>
          </a:xfrm>
          <a:prstGeom prst="rect">
            <a:avLst/>
          </a:prstGeom>
          <a:noFill/>
        </p:spPr>
        <p:txBody>
          <a:bodyPr wrap="none" rtlCol="0">
            <a:spAutoFit/>
          </a:bodyPr>
          <a:lstStyle/>
          <a:p>
            <a:r>
              <a:rPr lang="en-US" dirty="0"/>
              <a:t>Let us vary alpha from 0.7 to 1.3</a:t>
            </a:r>
          </a:p>
        </p:txBody>
      </p:sp>
      <p:pic>
        <p:nvPicPr>
          <p:cNvPr id="5" name="Picture 4">
            <a:extLst>
              <a:ext uri="{FF2B5EF4-FFF2-40B4-BE49-F238E27FC236}">
                <a16:creationId xmlns:a16="http://schemas.microsoft.com/office/drawing/2014/main" id="{55B08279-6809-871C-3F39-A5886393C114}"/>
              </a:ext>
            </a:extLst>
          </p:cNvPr>
          <p:cNvPicPr>
            <a:picLocks noChangeAspect="1"/>
          </p:cNvPicPr>
          <p:nvPr/>
        </p:nvPicPr>
        <p:blipFill>
          <a:blip r:embed="rId3"/>
          <a:stretch>
            <a:fillRect/>
          </a:stretch>
        </p:blipFill>
        <p:spPr>
          <a:xfrm>
            <a:off x="622997" y="1685143"/>
            <a:ext cx="6095687" cy="4158498"/>
          </a:xfrm>
          <a:prstGeom prst="rect">
            <a:avLst/>
          </a:prstGeom>
        </p:spPr>
      </p:pic>
      <p:pic>
        <p:nvPicPr>
          <p:cNvPr id="6" name="Picture 5">
            <a:extLst>
              <a:ext uri="{FF2B5EF4-FFF2-40B4-BE49-F238E27FC236}">
                <a16:creationId xmlns:a16="http://schemas.microsoft.com/office/drawing/2014/main" id="{8BBD292E-7F5E-047C-C81D-A76A10DF9EC1}"/>
              </a:ext>
            </a:extLst>
          </p:cNvPr>
          <p:cNvPicPr>
            <a:picLocks noChangeAspect="1"/>
          </p:cNvPicPr>
          <p:nvPr/>
        </p:nvPicPr>
        <p:blipFill>
          <a:blip r:embed="rId4"/>
          <a:stretch>
            <a:fillRect/>
          </a:stretch>
        </p:blipFill>
        <p:spPr>
          <a:xfrm>
            <a:off x="7449875" y="2292978"/>
            <a:ext cx="3683000" cy="1930400"/>
          </a:xfrm>
          <a:prstGeom prst="rect">
            <a:avLst/>
          </a:prstGeom>
        </p:spPr>
      </p:pic>
      <p:cxnSp>
        <p:nvCxnSpPr>
          <p:cNvPr id="8" name="Straight Connector 7">
            <a:extLst>
              <a:ext uri="{FF2B5EF4-FFF2-40B4-BE49-F238E27FC236}">
                <a16:creationId xmlns:a16="http://schemas.microsoft.com/office/drawing/2014/main" id="{0B041C73-1FA8-17C1-197B-A63D964F3D28}"/>
              </a:ext>
            </a:extLst>
          </p:cNvPr>
          <p:cNvCxnSpPr>
            <a:cxnSpLocks/>
          </p:cNvCxnSpPr>
          <p:nvPr/>
        </p:nvCxnSpPr>
        <p:spPr>
          <a:xfrm>
            <a:off x="7546312" y="3376245"/>
            <a:ext cx="358656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557A1A6-768A-4D92-9CA1-782C62D64C3A}"/>
              </a:ext>
            </a:extLst>
          </p:cNvPr>
          <p:cNvSpPr txBox="1"/>
          <p:nvPr/>
        </p:nvSpPr>
        <p:spPr>
          <a:xfrm>
            <a:off x="7465925" y="4893547"/>
            <a:ext cx="3536546" cy="369332"/>
          </a:xfrm>
          <a:prstGeom prst="rect">
            <a:avLst/>
          </a:prstGeom>
          <a:noFill/>
        </p:spPr>
        <p:txBody>
          <a:bodyPr wrap="none" rtlCol="0">
            <a:spAutoFit/>
          </a:bodyPr>
          <a:lstStyle/>
          <a:p>
            <a:r>
              <a:rPr lang="en-US" b="1" dirty="0">
                <a:solidFill>
                  <a:srgbClr val="7030A0"/>
                </a:solidFill>
              </a:rPr>
              <a:t>In eV: </a:t>
            </a:r>
            <a:r>
              <a:rPr lang="en-US" dirty="0"/>
              <a:t>-0.5 * 27.2 eV = -13.6 eV </a:t>
            </a:r>
          </a:p>
        </p:txBody>
      </p:sp>
    </p:spTree>
    <p:extLst>
      <p:ext uri="{BB962C8B-B14F-4D97-AF65-F5344CB8AC3E}">
        <p14:creationId xmlns:p14="http://schemas.microsoft.com/office/powerpoint/2010/main" val="3170545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55A3B-7CC2-BF83-D798-997CE7B8C6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EEA4C3-70B3-5F1A-F886-4ABAFB803FDD}"/>
              </a:ext>
            </a:extLst>
          </p:cNvPr>
          <p:cNvSpPr>
            <a:spLocks noGrp="1"/>
          </p:cNvSpPr>
          <p:nvPr>
            <p:ph type="title"/>
          </p:nvPr>
        </p:nvSpPr>
        <p:spPr>
          <a:xfrm>
            <a:off x="370541" y="0"/>
            <a:ext cx="11450917" cy="1165085"/>
          </a:xfrm>
        </p:spPr>
        <p:txBody>
          <a:bodyPr/>
          <a:lstStyle/>
          <a:p>
            <a:r>
              <a:rPr lang="en-US" dirty="0">
                <a:latin typeface="LM Sans 10" panose="00000500000000000000" pitchFamily="50" charset="0"/>
              </a:rPr>
              <a:t>Variational Monte Carlo</a:t>
            </a:r>
            <a:endParaRPr lang="uk-UA" dirty="0"/>
          </a:p>
        </p:txBody>
      </p:sp>
      <p:sp>
        <p:nvSpPr>
          <p:cNvPr id="3" name="TextBox 2">
            <a:extLst>
              <a:ext uri="{FF2B5EF4-FFF2-40B4-BE49-F238E27FC236}">
                <a16:creationId xmlns:a16="http://schemas.microsoft.com/office/drawing/2014/main" id="{3A96C40E-29DE-0740-4F97-142FB2E1A653}"/>
              </a:ext>
            </a:extLst>
          </p:cNvPr>
          <p:cNvSpPr txBox="1"/>
          <p:nvPr/>
        </p:nvSpPr>
        <p:spPr>
          <a:xfrm>
            <a:off x="622997" y="1165085"/>
            <a:ext cx="10931198" cy="369332"/>
          </a:xfrm>
          <a:prstGeom prst="rect">
            <a:avLst/>
          </a:prstGeom>
          <a:noFill/>
        </p:spPr>
        <p:txBody>
          <a:bodyPr wrap="none" rtlCol="0">
            <a:spAutoFit/>
          </a:bodyPr>
          <a:lstStyle/>
          <a:p>
            <a:r>
              <a:rPr lang="en-US" dirty="0"/>
              <a:t>In practice, computing the integral explicitly can be difficult, especially when we deal with multi-particle system</a:t>
            </a:r>
          </a:p>
        </p:txBody>
      </p:sp>
      <p:sp>
        <p:nvSpPr>
          <p:cNvPr id="4" name="TextBox 3">
            <a:extLst>
              <a:ext uri="{FF2B5EF4-FFF2-40B4-BE49-F238E27FC236}">
                <a16:creationId xmlns:a16="http://schemas.microsoft.com/office/drawing/2014/main" id="{8480AFD1-7ECF-AA62-4B75-CAC9135FDEBA}"/>
              </a:ext>
            </a:extLst>
          </p:cNvPr>
          <p:cNvSpPr txBox="1"/>
          <p:nvPr/>
        </p:nvSpPr>
        <p:spPr>
          <a:xfrm>
            <a:off x="622997" y="1639032"/>
            <a:ext cx="9991838" cy="369332"/>
          </a:xfrm>
          <a:prstGeom prst="rect">
            <a:avLst/>
          </a:prstGeom>
          <a:noFill/>
        </p:spPr>
        <p:txBody>
          <a:bodyPr wrap="none" rtlCol="0">
            <a:spAutoFit/>
          </a:bodyPr>
          <a:lstStyle/>
          <a:p>
            <a:r>
              <a:rPr lang="en-US" dirty="0"/>
              <a:t>In </a:t>
            </a:r>
            <a:r>
              <a:rPr lang="en-US" b="1" dirty="0"/>
              <a:t>Variational Monte Carlo</a:t>
            </a:r>
            <a:r>
              <a:rPr lang="en-US" dirty="0"/>
              <a:t>, the corresponding integrals are computed with Monte Carlo techniques</a:t>
            </a:r>
          </a:p>
        </p:txBody>
      </p:sp>
      <p:pic>
        <p:nvPicPr>
          <p:cNvPr id="5" name="Picture 4">
            <a:extLst>
              <a:ext uri="{FF2B5EF4-FFF2-40B4-BE49-F238E27FC236}">
                <a16:creationId xmlns:a16="http://schemas.microsoft.com/office/drawing/2014/main" id="{803BCB60-2C8C-0544-CC77-79DEAB10ECBB}"/>
              </a:ext>
            </a:extLst>
          </p:cNvPr>
          <p:cNvPicPr>
            <a:picLocks noChangeAspect="1"/>
          </p:cNvPicPr>
          <p:nvPr/>
        </p:nvPicPr>
        <p:blipFill>
          <a:blip r:embed="rId3"/>
          <a:stretch>
            <a:fillRect/>
          </a:stretch>
        </p:blipFill>
        <p:spPr>
          <a:xfrm>
            <a:off x="3654957" y="2651976"/>
            <a:ext cx="4438371" cy="885615"/>
          </a:xfrm>
          <a:prstGeom prst="rect">
            <a:avLst/>
          </a:prstGeom>
        </p:spPr>
      </p:pic>
      <p:sp>
        <p:nvSpPr>
          <p:cNvPr id="6" name="TextBox 5">
            <a:extLst>
              <a:ext uri="{FF2B5EF4-FFF2-40B4-BE49-F238E27FC236}">
                <a16:creationId xmlns:a16="http://schemas.microsoft.com/office/drawing/2014/main" id="{A9439497-C884-11E9-6AA0-FCF0BEB8AE1F}"/>
              </a:ext>
            </a:extLst>
          </p:cNvPr>
          <p:cNvSpPr txBox="1"/>
          <p:nvPr/>
        </p:nvSpPr>
        <p:spPr>
          <a:xfrm>
            <a:off x="630400" y="2145504"/>
            <a:ext cx="5243743" cy="369332"/>
          </a:xfrm>
          <a:prstGeom prst="rect">
            <a:avLst/>
          </a:prstGeom>
          <a:noFill/>
        </p:spPr>
        <p:txBody>
          <a:bodyPr wrap="none" rtlCol="0">
            <a:spAutoFit/>
          </a:bodyPr>
          <a:lstStyle/>
          <a:p>
            <a:r>
              <a:rPr lang="en-US" dirty="0"/>
              <a:t>First, rewrite the expectation value for the energy as</a:t>
            </a:r>
          </a:p>
        </p:txBody>
      </p:sp>
      <p:sp>
        <p:nvSpPr>
          <p:cNvPr id="7" name="TextBox 6">
            <a:extLst>
              <a:ext uri="{FF2B5EF4-FFF2-40B4-BE49-F238E27FC236}">
                <a16:creationId xmlns:a16="http://schemas.microsoft.com/office/drawing/2014/main" id="{19F72D5B-FD7B-A4D8-3319-93DB2B825813}"/>
              </a:ext>
            </a:extLst>
          </p:cNvPr>
          <p:cNvSpPr txBox="1"/>
          <p:nvPr/>
        </p:nvSpPr>
        <p:spPr>
          <a:xfrm>
            <a:off x="630400" y="3652812"/>
            <a:ext cx="1888659" cy="369332"/>
          </a:xfrm>
          <a:prstGeom prst="rect">
            <a:avLst/>
          </a:prstGeom>
          <a:noFill/>
        </p:spPr>
        <p:txBody>
          <a:bodyPr wrap="none" rtlCol="0">
            <a:spAutoFit/>
          </a:bodyPr>
          <a:lstStyle/>
          <a:p>
            <a:r>
              <a:rPr lang="en-US" dirty="0"/>
              <a:t>We can interpret </a:t>
            </a:r>
          </a:p>
        </p:txBody>
      </p:sp>
      <p:pic>
        <p:nvPicPr>
          <p:cNvPr id="8" name="Picture 7">
            <a:extLst>
              <a:ext uri="{FF2B5EF4-FFF2-40B4-BE49-F238E27FC236}">
                <a16:creationId xmlns:a16="http://schemas.microsoft.com/office/drawing/2014/main" id="{1BB83A5C-867F-24FF-B51A-CCF323E7AE2A}"/>
              </a:ext>
            </a:extLst>
          </p:cNvPr>
          <p:cNvPicPr>
            <a:picLocks noChangeAspect="1"/>
          </p:cNvPicPr>
          <p:nvPr/>
        </p:nvPicPr>
        <p:blipFill>
          <a:blip r:embed="rId4"/>
          <a:stretch>
            <a:fillRect/>
          </a:stretch>
        </p:blipFill>
        <p:spPr>
          <a:xfrm>
            <a:off x="3542933" y="3537591"/>
            <a:ext cx="1318080" cy="701712"/>
          </a:xfrm>
          <a:prstGeom prst="rect">
            <a:avLst/>
          </a:prstGeom>
        </p:spPr>
      </p:pic>
      <p:sp>
        <p:nvSpPr>
          <p:cNvPr id="9" name="TextBox 8">
            <a:extLst>
              <a:ext uri="{FF2B5EF4-FFF2-40B4-BE49-F238E27FC236}">
                <a16:creationId xmlns:a16="http://schemas.microsoft.com/office/drawing/2014/main" id="{E874FF01-2FDD-F1B2-F788-A70DFC92A60D}"/>
              </a:ext>
            </a:extLst>
          </p:cNvPr>
          <p:cNvSpPr txBox="1"/>
          <p:nvPr/>
        </p:nvSpPr>
        <p:spPr>
          <a:xfrm>
            <a:off x="5002113" y="3659895"/>
            <a:ext cx="3496470" cy="369332"/>
          </a:xfrm>
          <a:prstGeom prst="rect">
            <a:avLst/>
          </a:prstGeom>
          <a:noFill/>
        </p:spPr>
        <p:txBody>
          <a:bodyPr wrap="none" rtlCol="0">
            <a:spAutoFit/>
          </a:bodyPr>
          <a:lstStyle/>
          <a:p>
            <a:r>
              <a:rPr lang="en-US" dirty="0"/>
              <a:t>as probability distribution function</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17AB243F-4384-FBB7-D752-7158E28F2091}"/>
                  </a:ext>
                </a:extLst>
              </p:cNvPr>
              <p:cNvSpPr txBox="1"/>
              <p:nvPr/>
            </p:nvSpPr>
            <p:spPr>
              <a:xfrm>
                <a:off x="630400" y="4357872"/>
                <a:ext cx="7549567" cy="646331"/>
              </a:xfrm>
              <a:prstGeom prst="rect">
                <a:avLst/>
              </a:prstGeom>
              <a:noFill/>
            </p:spPr>
            <p:txBody>
              <a:bodyPr wrap="none" rtlCol="0">
                <a:spAutoFit/>
              </a:bodyPr>
              <a:lstStyle/>
              <a:p>
                <a:r>
                  <a:rPr lang="en-US" dirty="0"/>
                  <a:t>If we can sample </a:t>
                </a:r>
                <a14:m>
                  <m:oMath xmlns:m="http://schemas.openxmlformats.org/officeDocument/2006/math">
                    <m:r>
                      <a:rPr lang="en-US" i="1" dirty="0" smtClean="0">
                        <a:latin typeface="Cambria Math" panose="02040503050406030204" pitchFamily="18" charset="0"/>
                      </a:rPr>
                      <m:t>𝑋</m:t>
                    </m:r>
                  </m:oMath>
                </a14:m>
                <a:r>
                  <a:rPr lang="en-US" dirty="0"/>
                  <a:t> from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e>
                    </m:d>
                  </m:oMath>
                </a14:m>
                <a:r>
                  <a:rPr lang="en-US" dirty="0"/>
                  <a:t>, the expectation value of the energy </a:t>
                </a: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rPr>
                      <m:t>)</m:t>
                    </m:r>
                  </m:oMath>
                </a14:m>
                <a:r>
                  <a:rPr lang="en-US" dirty="0"/>
                  <a:t> </a:t>
                </a:r>
              </a:p>
              <a:p>
                <a:r>
                  <a:rPr lang="en-US" dirty="0"/>
                  <a:t>is just the mean of the so-called local energy </a:t>
                </a:r>
                <a14:m>
                  <m:oMath xmlns:m="http://schemas.openxmlformats.org/officeDocument/2006/math">
                    <m:r>
                      <a:rPr lang="en-US" b="0" i="1" smtClean="0">
                        <a:latin typeface="Cambria Math" panose="02040503050406030204" pitchFamily="18" charset="0"/>
                      </a:rPr>
                      <m:t>𝐸</m:t>
                    </m:r>
                    <m:r>
                      <m:rPr>
                        <m:sty m:val="p"/>
                      </m:rPr>
                      <a:rPr lang="en-US" b="0" i="0" baseline="-25000" smtClean="0">
                        <a:latin typeface="Cambria Math" panose="02040503050406030204" pitchFamily="18" charset="0"/>
                      </a:rPr>
                      <m:t>loc</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rPr>
                      <m:t>)</m:t>
                    </m:r>
                  </m:oMath>
                </a14:m>
                <a:r>
                  <a:rPr lang="en-US" dirty="0"/>
                  <a:t> </a:t>
                </a:r>
              </a:p>
            </p:txBody>
          </p:sp>
        </mc:Choice>
        <mc:Fallback>
          <p:sp>
            <p:nvSpPr>
              <p:cNvPr id="10" name="TextBox 9">
                <a:extLst>
                  <a:ext uri="{FF2B5EF4-FFF2-40B4-BE49-F238E27FC236}">
                    <a16:creationId xmlns:a16="http://schemas.microsoft.com/office/drawing/2014/main" id="{17AB243F-4384-FBB7-D752-7158E28F2091}"/>
                  </a:ext>
                </a:extLst>
              </p:cNvPr>
              <p:cNvSpPr txBox="1">
                <a:spLocks noRot="1" noChangeAspect="1" noMove="1" noResize="1" noEditPoints="1" noAdjustHandles="1" noChangeArrowheads="1" noChangeShapeType="1" noTextEdit="1"/>
              </p:cNvSpPr>
              <p:nvPr/>
            </p:nvSpPr>
            <p:spPr>
              <a:xfrm>
                <a:off x="630400" y="4357872"/>
                <a:ext cx="7549567" cy="646331"/>
              </a:xfrm>
              <a:prstGeom prst="rect">
                <a:avLst/>
              </a:prstGeom>
              <a:blipFill>
                <a:blip r:embed="rId5"/>
                <a:stretch>
                  <a:fillRect l="-671" t="-5769" b="-1346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9E281502-EAE9-AFE2-7181-EEC28BA327B7}"/>
                  </a:ext>
                </a:extLst>
              </p:cNvPr>
              <p:cNvSpPr txBox="1"/>
              <p:nvPr/>
            </p:nvSpPr>
            <p:spPr>
              <a:xfrm>
                <a:off x="2393903" y="3652812"/>
                <a:ext cx="122674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e>
                      </m:d>
                      <m:r>
                        <a:rPr lang="en-US" b="0" i="1" smtClean="0">
                          <a:latin typeface="Cambria Math" panose="02040503050406030204" pitchFamily="18" charset="0"/>
                        </a:rPr>
                        <m:t>=</m:t>
                      </m:r>
                    </m:oMath>
                  </m:oMathPara>
                </a14:m>
                <a:endParaRPr lang="en-US" dirty="0"/>
              </a:p>
            </p:txBody>
          </p:sp>
        </mc:Choice>
        <mc:Fallback>
          <p:sp>
            <p:nvSpPr>
              <p:cNvPr id="11" name="TextBox 10">
                <a:extLst>
                  <a:ext uri="{FF2B5EF4-FFF2-40B4-BE49-F238E27FC236}">
                    <a16:creationId xmlns:a16="http://schemas.microsoft.com/office/drawing/2014/main" id="{9E281502-EAE9-AFE2-7181-EEC28BA327B7}"/>
                  </a:ext>
                </a:extLst>
              </p:cNvPr>
              <p:cNvSpPr txBox="1">
                <a:spLocks noRot="1" noChangeAspect="1" noMove="1" noResize="1" noEditPoints="1" noAdjustHandles="1" noChangeArrowheads="1" noChangeShapeType="1" noTextEdit="1"/>
              </p:cNvSpPr>
              <p:nvPr/>
            </p:nvSpPr>
            <p:spPr>
              <a:xfrm>
                <a:off x="2393903" y="3652812"/>
                <a:ext cx="1226746" cy="369332"/>
              </a:xfrm>
              <a:prstGeom prst="rect">
                <a:avLst/>
              </a:prstGeom>
              <a:blipFill>
                <a:blip r:embed="rId6"/>
                <a:stretch>
                  <a:fillRect/>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A1195EA3-7233-442C-5F16-DF6F9C37E131}"/>
              </a:ext>
            </a:extLst>
          </p:cNvPr>
          <p:cNvPicPr>
            <a:picLocks noChangeAspect="1"/>
          </p:cNvPicPr>
          <p:nvPr/>
        </p:nvPicPr>
        <p:blipFill>
          <a:blip r:embed="rId7"/>
          <a:stretch>
            <a:fillRect/>
          </a:stretch>
        </p:blipFill>
        <p:spPr>
          <a:xfrm>
            <a:off x="5997820" y="5122772"/>
            <a:ext cx="1181100" cy="762000"/>
          </a:xfrm>
          <a:prstGeom prst="rect">
            <a:avLst/>
          </a:prstGeom>
        </p:spPr>
      </p:pic>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46119EA6-6C2D-F7A6-BD38-DCC655AB3BC8}"/>
                  </a:ext>
                </a:extLst>
              </p:cNvPr>
              <p:cNvSpPr txBox="1"/>
              <p:nvPr/>
            </p:nvSpPr>
            <p:spPr>
              <a:xfrm>
                <a:off x="4706928" y="5319106"/>
                <a:ext cx="1401765" cy="369332"/>
              </a:xfrm>
              <a:prstGeom prst="rect">
                <a:avLst/>
              </a:prstGeom>
              <a:noFill/>
            </p:spPr>
            <p:txBody>
              <a:bodyPr wrap="square">
                <a:spAutoFit/>
              </a:bodyPr>
              <a:lstStyle/>
              <a:p>
                <a14:m>
                  <m:oMath xmlns:m="http://schemas.openxmlformats.org/officeDocument/2006/math">
                    <m:r>
                      <a:rPr lang="en-US" b="0" i="1" smtClean="0">
                        <a:latin typeface="Cambria Math" panose="02040503050406030204" pitchFamily="18" charset="0"/>
                      </a:rPr>
                      <m:t>𝐸</m:t>
                    </m:r>
                    <m:r>
                      <m:rPr>
                        <m:sty m:val="p"/>
                      </m:rPr>
                      <a:rPr lang="en-US" b="0" i="0" baseline="-25000" smtClean="0">
                        <a:latin typeface="Cambria Math" panose="02040503050406030204" pitchFamily="18" charset="0"/>
                      </a:rPr>
                      <m:t>loc</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rPr>
                      <m:t>)</m:t>
                    </m:r>
                  </m:oMath>
                </a14:m>
                <a:r>
                  <a:rPr lang="en-US" dirty="0"/>
                  <a:t> = </a:t>
                </a:r>
              </a:p>
            </p:txBody>
          </p:sp>
        </mc:Choice>
        <mc:Fallback>
          <p:sp>
            <p:nvSpPr>
              <p:cNvPr id="21" name="TextBox 20">
                <a:extLst>
                  <a:ext uri="{FF2B5EF4-FFF2-40B4-BE49-F238E27FC236}">
                    <a16:creationId xmlns:a16="http://schemas.microsoft.com/office/drawing/2014/main" id="{46119EA6-6C2D-F7A6-BD38-DCC655AB3BC8}"/>
                  </a:ext>
                </a:extLst>
              </p:cNvPr>
              <p:cNvSpPr txBox="1">
                <a:spLocks noRot="1" noChangeAspect="1" noMove="1" noResize="1" noEditPoints="1" noAdjustHandles="1" noChangeArrowheads="1" noChangeShapeType="1" noTextEdit="1"/>
              </p:cNvSpPr>
              <p:nvPr/>
            </p:nvSpPr>
            <p:spPr>
              <a:xfrm>
                <a:off x="4706928" y="5319106"/>
                <a:ext cx="1401765" cy="369332"/>
              </a:xfrm>
              <a:prstGeom prst="rect">
                <a:avLst/>
              </a:prstGeom>
              <a:blipFill>
                <a:blip r:embed="rId8"/>
                <a:stretch>
                  <a:fillRect t="-10345" r="-901" b="-2758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467F22CB-DC58-C7ED-4A14-1D356D527E0C}"/>
                  </a:ext>
                </a:extLst>
              </p:cNvPr>
              <p:cNvSpPr txBox="1"/>
              <p:nvPr/>
            </p:nvSpPr>
            <p:spPr>
              <a:xfrm>
                <a:off x="622997" y="5949537"/>
                <a:ext cx="11198461" cy="646331"/>
              </a:xfrm>
              <a:prstGeom prst="rect">
                <a:avLst/>
              </a:prstGeom>
              <a:noFill/>
            </p:spPr>
            <p:txBody>
              <a:bodyPr wrap="square" rtlCol="0">
                <a:spAutoFit/>
              </a:bodyPr>
              <a:lstStyle/>
              <a:p>
                <a:r>
                  <a:rPr lang="en-US" dirty="0"/>
                  <a:t>Sampling from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e>
                    </m:d>
                  </m:oMath>
                </a14:m>
                <a:r>
                  <a:rPr lang="en-US" dirty="0"/>
                  <a:t> can be achieved through a variety of methods, in the most general case through importance sampling and Metropolis-Hastings algorithm</a:t>
                </a:r>
              </a:p>
            </p:txBody>
          </p:sp>
        </mc:Choice>
        <mc:Fallback>
          <p:sp>
            <p:nvSpPr>
              <p:cNvPr id="23" name="TextBox 22">
                <a:extLst>
                  <a:ext uri="{FF2B5EF4-FFF2-40B4-BE49-F238E27FC236}">
                    <a16:creationId xmlns:a16="http://schemas.microsoft.com/office/drawing/2014/main" id="{467F22CB-DC58-C7ED-4A14-1D356D527E0C}"/>
                  </a:ext>
                </a:extLst>
              </p:cNvPr>
              <p:cNvSpPr txBox="1">
                <a:spLocks noRot="1" noChangeAspect="1" noMove="1" noResize="1" noEditPoints="1" noAdjustHandles="1" noChangeArrowheads="1" noChangeShapeType="1" noTextEdit="1"/>
              </p:cNvSpPr>
              <p:nvPr/>
            </p:nvSpPr>
            <p:spPr>
              <a:xfrm>
                <a:off x="622997" y="5949537"/>
                <a:ext cx="11198461" cy="646331"/>
              </a:xfrm>
              <a:prstGeom prst="rect">
                <a:avLst/>
              </a:prstGeom>
              <a:blipFill>
                <a:blip r:embed="rId9"/>
                <a:stretch>
                  <a:fillRect l="-340" t="-3846" b="-15385"/>
                </a:stretch>
              </a:blipFill>
            </p:spPr>
            <p:txBody>
              <a:bodyPr/>
              <a:lstStyle/>
              <a:p>
                <a:r>
                  <a:rPr lang="en-US">
                    <a:noFill/>
                  </a:rPr>
                  <a:t> </a:t>
                </a:r>
              </a:p>
            </p:txBody>
          </p:sp>
        </mc:Fallback>
      </mc:AlternateContent>
    </p:spTree>
    <p:extLst>
      <p:ext uri="{BB962C8B-B14F-4D97-AF65-F5344CB8AC3E}">
        <p14:creationId xmlns:p14="http://schemas.microsoft.com/office/powerpoint/2010/main" val="2555989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B1B20-F8D6-0402-07FB-1B0DB92BF6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4EBFAF-3825-786D-36CF-83AB746C1E39}"/>
              </a:ext>
            </a:extLst>
          </p:cNvPr>
          <p:cNvSpPr>
            <a:spLocks noGrp="1"/>
          </p:cNvSpPr>
          <p:nvPr>
            <p:ph type="title"/>
          </p:nvPr>
        </p:nvSpPr>
        <p:spPr>
          <a:xfrm>
            <a:off x="370541" y="0"/>
            <a:ext cx="11450917" cy="1165085"/>
          </a:xfrm>
        </p:spPr>
        <p:txBody>
          <a:bodyPr/>
          <a:lstStyle/>
          <a:p>
            <a:r>
              <a:rPr lang="en-US" dirty="0">
                <a:latin typeface="LM Sans 10" panose="00000500000000000000" pitchFamily="50" charset="0"/>
              </a:rPr>
              <a:t>Variational Monte Carlo: Hydrogen Atom</a:t>
            </a:r>
            <a:endParaRPr lang="uk-UA" dirty="0"/>
          </a:p>
        </p:txBody>
      </p:sp>
      <p:sp>
        <p:nvSpPr>
          <p:cNvPr id="12" name="TextBox 11">
            <a:extLst>
              <a:ext uri="{FF2B5EF4-FFF2-40B4-BE49-F238E27FC236}">
                <a16:creationId xmlns:a16="http://schemas.microsoft.com/office/drawing/2014/main" id="{B9F0241F-0FF9-28F9-DBC5-22A53F07807A}"/>
              </a:ext>
            </a:extLst>
          </p:cNvPr>
          <p:cNvSpPr txBox="1"/>
          <p:nvPr/>
        </p:nvSpPr>
        <p:spPr>
          <a:xfrm>
            <a:off x="622997" y="1165085"/>
            <a:ext cx="9841156" cy="369332"/>
          </a:xfrm>
          <a:prstGeom prst="rect">
            <a:avLst/>
          </a:prstGeom>
          <a:noFill/>
        </p:spPr>
        <p:txBody>
          <a:bodyPr wrap="none" rtlCol="0">
            <a:spAutoFit/>
          </a:bodyPr>
          <a:lstStyle/>
          <a:p>
            <a:r>
              <a:rPr lang="en-US" dirty="0"/>
              <a:t>Let us turn back to the Hydrogen Atom. Using the same trial wave function, the local energy reads</a:t>
            </a:r>
          </a:p>
        </p:txBody>
      </p:sp>
      <p:pic>
        <p:nvPicPr>
          <p:cNvPr id="14" name="Picture 13">
            <a:extLst>
              <a:ext uri="{FF2B5EF4-FFF2-40B4-BE49-F238E27FC236}">
                <a16:creationId xmlns:a16="http://schemas.microsoft.com/office/drawing/2014/main" id="{2F3FE15D-9F2D-0509-4151-15C116A77EE0}"/>
              </a:ext>
            </a:extLst>
          </p:cNvPr>
          <p:cNvPicPr>
            <a:picLocks noChangeAspect="1"/>
          </p:cNvPicPr>
          <p:nvPr/>
        </p:nvPicPr>
        <p:blipFill>
          <a:blip r:embed="rId3"/>
          <a:stretch>
            <a:fillRect/>
          </a:stretch>
        </p:blipFill>
        <p:spPr>
          <a:xfrm>
            <a:off x="4734226" y="1702905"/>
            <a:ext cx="2723545" cy="685930"/>
          </a:xfrm>
          <a:prstGeom prst="rect">
            <a:avLst/>
          </a:prstGeom>
        </p:spPr>
      </p:pic>
      <p:pic>
        <p:nvPicPr>
          <p:cNvPr id="15" name="Picture 14">
            <a:extLst>
              <a:ext uri="{FF2B5EF4-FFF2-40B4-BE49-F238E27FC236}">
                <a16:creationId xmlns:a16="http://schemas.microsoft.com/office/drawing/2014/main" id="{211D10A7-CA16-C3B2-1979-57419333CF00}"/>
              </a:ext>
            </a:extLst>
          </p:cNvPr>
          <p:cNvPicPr>
            <a:picLocks noChangeAspect="1"/>
          </p:cNvPicPr>
          <p:nvPr/>
        </p:nvPicPr>
        <p:blipFill>
          <a:blip r:embed="rId4"/>
          <a:stretch>
            <a:fillRect/>
          </a:stretch>
        </p:blipFill>
        <p:spPr>
          <a:xfrm>
            <a:off x="9472805" y="1810920"/>
            <a:ext cx="1663700" cy="469900"/>
          </a:xfrm>
          <a:prstGeom prst="rect">
            <a:avLst/>
          </a:prstGeom>
        </p:spPr>
      </p:pic>
      <p:sp>
        <p:nvSpPr>
          <p:cNvPr id="16" name="TextBox 15">
            <a:extLst>
              <a:ext uri="{FF2B5EF4-FFF2-40B4-BE49-F238E27FC236}">
                <a16:creationId xmlns:a16="http://schemas.microsoft.com/office/drawing/2014/main" id="{9C0EE8F2-7841-860B-7F5E-43F1AF3B712B}"/>
              </a:ext>
            </a:extLst>
          </p:cNvPr>
          <p:cNvSpPr txBox="1"/>
          <p:nvPr/>
        </p:nvSpPr>
        <p:spPr>
          <a:xfrm>
            <a:off x="622997" y="2557323"/>
            <a:ext cx="5796780" cy="369332"/>
          </a:xfrm>
          <a:prstGeom prst="rect">
            <a:avLst/>
          </a:prstGeom>
          <a:noFill/>
        </p:spPr>
        <p:txBody>
          <a:bodyPr wrap="none" rtlCol="0">
            <a:spAutoFit/>
          </a:bodyPr>
          <a:lstStyle/>
          <a:p>
            <a:r>
              <a:rPr lang="en-US" dirty="0"/>
              <a:t>The probability distribution for the radial coordinate reads</a:t>
            </a:r>
          </a:p>
        </p:txBody>
      </p:sp>
      <p:pic>
        <p:nvPicPr>
          <p:cNvPr id="17" name="Picture 16">
            <a:extLst>
              <a:ext uri="{FF2B5EF4-FFF2-40B4-BE49-F238E27FC236}">
                <a16:creationId xmlns:a16="http://schemas.microsoft.com/office/drawing/2014/main" id="{727B3937-4EB3-E500-AA37-28031972E8DC}"/>
              </a:ext>
            </a:extLst>
          </p:cNvPr>
          <p:cNvPicPr>
            <a:picLocks noChangeAspect="1"/>
          </p:cNvPicPr>
          <p:nvPr/>
        </p:nvPicPr>
        <p:blipFill>
          <a:blip r:embed="rId5"/>
          <a:stretch>
            <a:fillRect/>
          </a:stretch>
        </p:blipFill>
        <p:spPr>
          <a:xfrm>
            <a:off x="4890924" y="2969322"/>
            <a:ext cx="2410152" cy="552327"/>
          </a:xfrm>
          <a:prstGeom prst="rect">
            <a:avLst/>
          </a:prstGeom>
        </p:spPr>
      </p:pic>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F06C41E7-AD62-EE4D-100D-F1EA1ABCDC73}"/>
                  </a:ext>
                </a:extLst>
              </p:cNvPr>
              <p:cNvSpPr txBox="1"/>
              <p:nvPr/>
            </p:nvSpPr>
            <p:spPr>
              <a:xfrm>
                <a:off x="622997" y="3521649"/>
                <a:ext cx="8408905" cy="369332"/>
              </a:xfrm>
              <a:prstGeom prst="rect">
                <a:avLst/>
              </a:prstGeom>
              <a:noFill/>
            </p:spPr>
            <p:txBody>
              <a:bodyPr wrap="none" rtlCol="0">
                <a:spAutoFit/>
              </a:bodyPr>
              <a:lstStyle/>
              <a:p>
                <a:r>
                  <a:rPr lang="en-US" dirty="0"/>
                  <a:t>This is a partial case of the Gamma distribution with </a:t>
                </a:r>
                <a:r>
                  <a:rPr lang="en-US" i="1" dirty="0"/>
                  <a:t>k = 3 </a:t>
                </a:r>
                <a:r>
                  <a:rPr lang="en-US" dirty="0"/>
                  <a:t>and scale factor 1/(2</a:t>
                </a:r>
                <a14:m>
                  <m:oMath xmlns:m="http://schemas.openxmlformats.org/officeDocument/2006/math">
                    <m:r>
                      <m:rPr>
                        <m:sty m:val="p"/>
                      </m:rPr>
                      <a:rPr lang="en-US" i="0" dirty="0" smtClean="0">
                        <a:latin typeface="Cambria Math" panose="02040503050406030204" pitchFamily="18" charset="0"/>
                        <a:ea typeface="Cambria Math" panose="02040503050406030204" pitchFamily="18" charset="0"/>
                      </a:rPr>
                      <m:t>α</m:t>
                    </m:r>
                  </m:oMath>
                </a14:m>
                <a:r>
                  <a:rPr lang="en-US" dirty="0"/>
                  <a:t>). </a:t>
                </a:r>
              </a:p>
            </p:txBody>
          </p:sp>
        </mc:Choice>
        <mc:Fallback>
          <p:sp>
            <p:nvSpPr>
              <p:cNvPr id="18" name="TextBox 17">
                <a:extLst>
                  <a:ext uri="{FF2B5EF4-FFF2-40B4-BE49-F238E27FC236}">
                    <a16:creationId xmlns:a16="http://schemas.microsoft.com/office/drawing/2014/main" id="{F06C41E7-AD62-EE4D-100D-F1EA1ABCDC73}"/>
                  </a:ext>
                </a:extLst>
              </p:cNvPr>
              <p:cNvSpPr txBox="1">
                <a:spLocks noRot="1" noChangeAspect="1" noMove="1" noResize="1" noEditPoints="1" noAdjustHandles="1" noChangeArrowheads="1" noChangeShapeType="1" noTextEdit="1"/>
              </p:cNvSpPr>
              <p:nvPr/>
            </p:nvSpPr>
            <p:spPr>
              <a:xfrm>
                <a:off x="622997" y="3521649"/>
                <a:ext cx="8408905" cy="369332"/>
              </a:xfrm>
              <a:prstGeom prst="rect">
                <a:avLst/>
              </a:prstGeom>
              <a:blipFill>
                <a:blip r:embed="rId6"/>
                <a:stretch>
                  <a:fillRect l="-452" t="-6667" b="-23333"/>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9084FB91-AB50-56BB-BF42-06A2F2C32783}"/>
              </a:ext>
            </a:extLst>
          </p:cNvPr>
          <p:cNvSpPr txBox="1"/>
          <p:nvPr/>
        </p:nvSpPr>
        <p:spPr>
          <a:xfrm>
            <a:off x="622997" y="4059469"/>
            <a:ext cx="5410455" cy="1477328"/>
          </a:xfrm>
          <a:prstGeom prst="rect">
            <a:avLst/>
          </a:prstGeom>
          <a:noFill/>
        </p:spPr>
        <p:txBody>
          <a:bodyPr wrap="none" rtlCol="0">
            <a:spAutoFit/>
          </a:bodyPr>
          <a:lstStyle/>
          <a:p>
            <a:r>
              <a:rPr lang="en-US" b="1" dirty="0"/>
              <a:t>Algorithm:</a:t>
            </a:r>
          </a:p>
          <a:p>
            <a:r>
              <a:rPr lang="en-US" dirty="0"/>
              <a:t>For each value of alpha:</a:t>
            </a:r>
          </a:p>
          <a:p>
            <a:pPr marL="342900" indent="-342900">
              <a:buFont typeface="+mj-lt"/>
              <a:buAutoNum type="arabicPeriod"/>
            </a:pPr>
            <a:r>
              <a:rPr lang="en-US" dirty="0"/>
              <a:t>Sample r from the Gamma distribution</a:t>
            </a:r>
          </a:p>
          <a:p>
            <a:pPr marL="342900" indent="-342900">
              <a:buFont typeface="+mj-lt"/>
              <a:buAutoNum type="arabicPeriod"/>
            </a:pPr>
            <a:r>
              <a:rPr lang="en-US" dirty="0"/>
              <a:t>Compute the value of the local energy </a:t>
            </a:r>
            <a:r>
              <a:rPr lang="en-US" dirty="0" err="1"/>
              <a:t>E</a:t>
            </a:r>
            <a:r>
              <a:rPr lang="en-US" baseline="-25000" dirty="0" err="1"/>
              <a:t>local</a:t>
            </a:r>
            <a:r>
              <a:rPr lang="en-US" dirty="0"/>
              <a:t>(alpha)</a:t>
            </a:r>
          </a:p>
          <a:p>
            <a:pPr marL="342900" indent="-342900">
              <a:buFont typeface="+mj-lt"/>
              <a:buAutoNum type="arabicPeriod"/>
            </a:pPr>
            <a:r>
              <a:rPr lang="en-US" dirty="0"/>
              <a:t>Do it many times and compute the average</a:t>
            </a:r>
          </a:p>
        </p:txBody>
      </p:sp>
    </p:spTree>
    <p:extLst>
      <p:ext uri="{BB962C8B-B14F-4D97-AF65-F5344CB8AC3E}">
        <p14:creationId xmlns:p14="http://schemas.microsoft.com/office/powerpoint/2010/main" val="895291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FA58-9F0A-4217-B38D-E58CFC4CAD2A}"/>
              </a:ext>
            </a:extLst>
          </p:cNvPr>
          <p:cNvSpPr>
            <a:spLocks noGrp="1"/>
          </p:cNvSpPr>
          <p:nvPr>
            <p:ph type="title"/>
          </p:nvPr>
        </p:nvSpPr>
        <p:spPr/>
        <p:txBody>
          <a:bodyPr/>
          <a:lstStyle/>
          <a:p>
            <a:r>
              <a:rPr lang="en-US" dirty="0">
                <a:latin typeface="LM Sans 10" panose="00000500000000000000" pitchFamily="50" charset="0"/>
              </a:rPr>
              <a:t>Finding the </a:t>
            </a:r>
            <a:r>
              <a:rPr lang="en-US" dirty="0" err="1">
                <a:latin typeface="LM Sans 10" panose="00000500000000000000" pitchFamily="50" charset="0"/>
              </a:rPr>
              <a:t>eigenenergies</a:t>
            </a:r>
            <a:endParaRPr lang="uk-UA" dirty="0"/>
          </a:p>
        </p:txBody>
      </p:sp>
      <p:sp>
        <p:nvSpPr>
          <p:cNvPr id="4" name="Text Placeholder 3">
            <a:extLst>
              <a:ext uri="{FF2B5EF4-FFF2-40B4-BE49-F238E27FC236}">
                <a16:creationId xmlns:a16="http://schemas.microsoft.com/office/drawing/2014/main" id="{22379093-2446-7E14-8100-7BE52B6E3AF4}"/>
              </a:ext>
            </a:extLst>
          </p:cNvPr>
          <p:cNvSpPr>
            <a:spLocks noGrp="1"/>
          </p:cNvSpPr>
          <p:nvPr>
            <p:ph type="body" sz="quarter" idx="12"/>
          </p:nvPr>
        </p:nvSpPr>
        <p:spPr/>
        <p:txBody>
          <a:bodyPr/>
          <a:lstStyle/>
          <a:p>
            <a:endParaRPr lang="en-US"/>
          </a:p>
        </p:txBody>
      </p:sp>
      <p:sp>
        <p:nvSpPr>
          <p:cNvPr id="8" name="TextBox 7">
            <a:extLst>
              <a:ext uri="{FF2B5EF4-FFF2-40B4-BE49-F238E27FC236}">
                <a16:creationId xmlns:a16="http://schemas.microsoft.com/office/drawing/2014/main" id="{4A2D353D-D04C-8F69-B842-D63AD67EF270}"/>
              </a:ext>
            </a:extLst>
          </p:cNvPr>
          <p:cNvSpPr txBox="1"/>
          <p:nvPr/>
        </p:nvSpPr>
        <p:spPr>
          <a:xfrm>
            <a:off x="933245" y="1247978"/>
            <a:ext cx="4701928" cy="369332"/>
          </a:xfrm>
          <a:prstGeom prst="rect">
            <a:avLst/>
          </a:prstGeom>
          <a:noFill/>
        </p:spPr>
        <p:txBody>
          <a:bodyPr wrap="none" rtlCol="0">
            <a:spAutoFit/>
          </a:bodyPr>
          <a:lstStyle/>
          <a:p>
            <a:r>
              <a:rPr lang="en-US" dirty="0"/>
              <a:t>Time-independent </a:t>
            </a:r>
            <a:r>
              <a:rPr lang="en-US" dirty="0" err="1"/>
              <a:t>Schroedinger</a:t>
            </a:r>
            <a:r>
              <a:rPr lang="en-US" dirty="0"/>
              <a:t> equation reads</a:t>
            </a:r>
          </a:p>
        </p:txBody>
      </p:sp>
      <p:sp>
        <p:nvSpPr>
          <p:cNvPr id="16" name="TextBox 15">
            <a:extLst>
              <a:ext uri="{FF2B5EF4-FFF2-40B4-BE49-F238E27FC236}">
                <a16:creationId xmlns:a16="http://schemas.microsoft.com/office/drawing/2014/main" id="{69BC8C9F-942B-97CB-3787-AEE24ECC4F50}"/>
              </a:ext>
            </a:extLst>
          </p:cNvPr>
          <p:cNvSpPr txBox="1"/>
          <p:nvPr/>
        </p:nvSpPr>
        <p:spPr>
          <a:xfrm>
            <a:off x="933245" y="2385027"/>
            <a:ext cx="8557596" cy="369332"/>
          </a:xfrm>
          <a:prstGeom prst="rect">
            <a:avLst/>
          </a:prstGeom>
          <a:noFill/>
        </p:spPr>
        <p:txBody>
          <a:bodyPr wrap="square">
            <a:spAutoFit/>
          </a:bodyPr>
          <a:lstStyle/>
          <a:p>
            <a:r>
              <a:rPr lang="en-US" dirty="0"/>
              <a:t>e.g. in a box of length L with boundary conditions </a:t>
            </a:r>
          </a:p>
        </p:txBody>
      </p:sp>
      <p:pic>
        <p:nvPicPr>
          <p:cNvPr id="3" name="Picture 2">
            <a:extLst>
              <a:ext uri="{FF2B5EF4-FFF2-40B4-BE49-F238E27FC236}">
                <a16:creationId xmlns:a16="http://schemas.microsoft.com/office/drawing/2014/main" id="{85EEFAFF-3AF5-B507-A65E-3C0DDF046455}"/>
              </a:ext>
            </a:extLst>
          </p:cNvPr>
          <p:cNvPicPr>
            <a:picLocks noChangeAspect="1"/>
          </p:cNvPicPr>
          <p:nvPr/>
        </p:nvPicPr>
        <p:blipFill>
          <a:blip r:embed="rId3"/>
          <a:stretch>
            <a:fillRect/>
          </a:stretch>
        </p:blipFill>
        <p:spPr>
          <a:xfrm>
            <a:off x="4707890" y="1682921"/>
            <a:ext cx="2776220" cy="588559"/>
          </a:xfrm>
          <a:prstGeom prst="rect">
            <a:avLst/>
          </a:prstGeom>
        </p:spPr>
      </p:pic>
      <p:pic>
        <p:nvPicPr>
          <p:cNvPr id="7" name="Picture 6">
            <a:extLst>
              <a:ext uri="{FF2B5EF4-FFF2-40B4-BE49-F238E27FC236}">
                <a16:creationId xmlns:a16="http://schemas.microsoft.com/office/drawing/2014/main" id="{2D494076-A107-357D-345D-8BA8B82BDDEE}"/>
              </a:ext>
            </a:extLst>
          </p:cNvPr>
          <p:cNvPicPr>
            <a:picLocks noChangeAspect="1"/>
          </p:cNvPicPr>
          <p:nvPr/>
        </p:nvPicPr>
        <p:blipFill>
          <a:blip r:embed="rId4"/>
          <a:stretch>
            <a:fillRect/>
          </a:stretch>
        </p:blipFill>
        <p:spPr>
          <a:xfrm>
            <a:off x="5975350" y="2404593"/>
            <a:ext cx="2171700" cy="330200"/>
          </a:xfrm>
          <a:prstGeom prst="rect">
            <a:avLst/>
          </a:prstGeom>
        </p:spPr>
      </p:pic>
      <p:sp>
        <p:nvSpPr>
          <p:cNvPr id="11" name="TextBox 10">
            <a:extLst>
              <a:ext uri="{FF2B5EF4-FFF2-40B4-BE49-F238E27FC236}">
                <a16:creationId xmlns:a16="http://schemas.microsoft.com/office/drawing/2014/main" id="{251F3B06-1884-BF30-B0C7-8B065239736A}"/>
              </a:ext>
            </a:extLst>
          </p:cNvPr>
          <p:cNvSpPr txBox="1"/>
          <p:nvPr/>
        </p:nvSpPr>
        <p:spPr>
          <a:xfrm>
            <a:off x="933244" y="3039197"/>
            <a:ext cx="9470596" cy="1477328"/>
          </a:xfrm>
          <a:prstGeom prst="rect">
            <a:avLst/>
          </a:prstGeom>
          <a:noFill/>
        </p:spPr>
        <p:txBody>
          <a:bodyPr wrap="square">
            <a:spAutoFit/>
          </a:bodyPr>
          <a:lstStyle/>
          <a:p>
            <a:r>
              <a:rPr lang="en-US" dirty="0"/>
              <a:t>In the case of (an)harmonic oscillator we learned how to use the shooting method to find the </a:t>
            </a:r>
            <a:r>
              <a:rPr lang="en-US" dirty="0" err="1"/>
              <a:t>eigenenergies</a:t>
            </a:r>
            <a:r>
              <a:rPr lang="en-US" dirty="0"/>
              <a:t> by combining a root finder (bisection or secant method) with an ODE integrator (such as RK4).</a:t>
            </a:r>
          </a:p>
          <a:p>
            <a:endParaRPr lang="en-US" dirty="0"/>
          </a:p>
          <a:p>
            <a:r>
              <a:rPr lang="en-US" dirty="0"/>
              <a:t>This involved discretizing the space on a grid.</a:t>
            </a:r>
          </a:p>
        </p:txBody>
      </p:sp>
      <p:sp>
        <p:nvSpPr>
          <p:cNvPr id="12" name="TextBox 11">
            <a:extLst>
              <a:ext uri="{FF2B5EF4-FFF2-40B4-BE49-F238E27FC236}">
                <a16:creationId xmlns:a16="http://schemas.microsoft.com/office/drawing/2014/main" id="{D28F99A1-BACA-9707-4150-4EBEF2E6813E}"/>
              </a:ext>
            </a:extLst>
          </p:cNvPr>
          <p:cNvSpPr txBox="1"/>
          <p:nvPr/>
        </p:nvSpPr>
        <p:spPr>
          <a:xfrm>
            <a:off x="933244" y="4871358"/>
            <a:ext cx="9470596" cy="369332"/>
          </a:xfrm>
          <a:prstGeom prst="rect">
            <a:avLst/>
          </a:prstGeom>
          <a:noFill/>
        </p:spPr>
        <p:txBody>
          <a:bodyPr wrap="square">
            <a:spAutoFit/>
          </a:bodyPr>
          <a:lstStyle/>
          <a:p>
            <a:r>
              <a:rPr lang="en-US" dirty="0"/>
              <a:t>The problem can also be tackled efficiently by linear algebra methods.</a:t>
            </a:r>
          </a:p>
        </p:txBody>
      </p:sp>
    </p:spTree>
    <p:extLst>
      <p:ext uri="{BB962C8B-B14F-4D97-AF65-F5344CB8AC3E}">
        <p14:creationId xmlns:p14="http://schemas.microsoft.com/office/powerpoint/2010/main" val="3218082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2A7353-5951-5A29-0B90-3881FBE53F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9EF8EB-5CBE-8A03-D039-DD75B23D7763}"/>
              </a:ext>
            </a:extLst>
          </p:cNvPr>
          <p:cNvSpPr>
            <a:spLocks noGrp="1"/>
          </p:cNvSpPr>
          <p:nvPr>
            <p:ph type="title"/>
          </p:nvPr>
        </p:nvSpPr>
        <p:spPr>
          <a:xfrm>
            <a:off x="370541" y="0"/>
            <a:ext cx="11450917" cy="1165085"/>
          </a:xfrm>
        </p:spPr>
        <p:txBody>
          <a:bodyPr/>
          <a:lstStyle/>
          <a:p>
            <a:r>
              <a:rPr lang="en-US" dirty="0">
                <a:latin typeface="LM Sans 10" panose="00000500000000000000" pitchFamily="50" charset="0"/>
              </a:rPr>
              <a:t>Variational Monte Carlo: Hydrogen Atom</a:t>
            </a:r>
            <a:endParaRPr lang="uk-UA" dirty="0"/>
          </a:p>
        </p:txBody>
      </p:sp>
      <p:pic>
        <p:nvPicPr>
          <p:cNvPr id="3" name="Picture 2">
            <a:extLst>
              <a:ext uri="{FF2B5EF4-FFF2-40B4-BE49-F238E27FC236}">
                <a16:creationId xmlns:a16="http://schemas.microsoft.com/office/drawing/2014/main" id="{043AADE2-41F3-E763-51F8-26FE8947A752}"/>
              </a:ext>
            </a:extLst>
          </p:cNvPr>
          <p:cNvPicPr>
            <a:picLocks noChangeAspect="1"/>
          </p:cNvPicPr>
          <p:nvPr/>
        </p:nvPicPr>
        <p:blipFill>
          <a:blip r:embed="rId3"/>
          <a:stretch>
            <a:fillRect/>
          </a:stretch>
        </p:blipFill>
        <p:spPr>
          <a:xfrm>
            <a:off x="544704" y="1165085"/>
            <a:ext cx="7772400" cy="3404690"/>
          </a:xfrm>
          <a:prstGeom prst="rect">
            <a:avLst/>
          </a:prstGeom>
        </p:spPr>
      </p:pic>
      <p:pic>
        <p:nvPicPr>
          <p:cNvPr id="4" name="Picture 3">
            <a:extLst>
              <a:ext uri="{FF2B5EF4-FFF2-40B4-BE49-F238E27FC236}">
                <a16:creationId xmlns:a16="http://schemas.microsoft.com/office/drawing/2014/main" id="{B10F8F98-449B-9210-D403-87A667580F11}"/>
              </a:ext>
            </a:extLst>
          </p:cNvPr>
          <p:cNvPicPr>
            <a:picLocks noChangeAspect="1"/>
          </p:cNvPicPr>
          <p:nvPr/>
        </p:nvPicPr>
        <p:blipFill>
          <a:blip r:embed="rId4"/>
          <a:stretch>
            <a:fillRect/>
          </a:stretch>
        </p:blipFill>
        <p:spPr>
          <a:xfrm>
            <a:off x="652305" y="4942118"/>
            <a:ext cx="7772400" cy="1501593"/>
          </a:xfrm>
          <a:prstGeom prst="rect">
            <a:avLst/>
          </a:prstGeom>
        </p:spPr>
      </p:pic>
      <p:pic>
        <p:nvPicPr>
          <p:cNvPr id="5" name="Picture 4">
            <a:extLst>
              <a:ext uri="{FF2B5EF4-FFF2-40B4-BE49-F238E27FC236}">
                <a16:creationId xmlns:a16="http://schemas.microsoft.com/office/drawing/2014/main" id="{8C2104D7-3D05-BAD6-8D34-32D4CB1CC70E}"/>
              </a:ext>
            </a:extLst>
          </p:cNvPr>
          <p:cNvPicPr>
            <a:picLocks noChangeAspect="1"/>
          </p:cNvPicPr>
          <p:nvPr/>
        </p:nvPicPr>
        <p:blipFill>
          <a:blip r:embed="rId5"/>
          <a:stretch>
            <a:fillRect/>
          </a:stretch>
        </p:blipFill>
        <p:spPr>
          <a:xfrm>
            <a:off x="8404677" y="2471963"/>
            <a:ext cx="3787323" cy="2863712"/>
          </a:xfrm>
          <a:prstGeom prst="rect">
            <a:avLst/>
          </a:prstGeom>
        </p:spPr>
      </p:pic>
    </p:spTree>
    <p:extLst>
      <p:ext uri="{BB962C8B-B14F-4D97-AF65-F5344CB8AC3E}">
        <p14:creationId xmlns:p14="http://schemas.microsoft.com/office/powerpoint/2010/main" val="314804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734B01-1B00-C279-88CD-6608B0C57B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C1CAB1-8E65-B030-FBC3-91AED4C6D3CA}"/>
              </a:ext>
            </a:extLst>
          </p:cNvPr>
          <p:cNvSpPr>
            <a:spLocks noGrp="1"/>
          </p:cNvSpPr>
          <p:nvPr>
            <p:ph type="title"/>
          </p:nvPr>
        </p:nvSpPr>
        <p:spPr>
          <a:xfrm>
            <a:off x="370541" y="0"/>
            <a:ext cx="11450917" cy="1165085"/>
          </a:xfrm>
        </p:spPr>
        <p:txBody>
          <a:bodyPr/>
          <a:lstStyle/>
          <a:p>
            <a:r>
              <a:rPr lang="en-US" dirty="0">
                <a:latin typeface="LM Sans 10" panose="00000500000000000000" pitchFamily="50" charset="0"/>
              </a:rPr>
              <a:t>Variational Monte Carlo: Helium Atom</a:t>
            </a:r>
            <a:endParaRPr lang="uk-UA" dirty="0"/>
          </a:p>
        </p:txBody>
      </p:sp>
      <p:sp>
        <p:nvSpPr>
          <p:cNvPr id="12" name="TextBox 11">
            <a:extLst>
              <a:ext uri="{FF2B5EF4-FFF2-40B4-BE49-F238E27FC236}">
                <a16:creationId xmlns:a16="http://schemas.microsoft.com/office/drawing/2014/main" id="{9B38A72D-2758-DEA7-98D8-40A3651B0B02}"/>
              </a:ext>
            </a:extLst>
          </p:cNvPr>
          <p:cNvSpPr txBox="1"/>
          <p:nvPr/>
        </p:nvSpPr>
        <p:spPr>
          <a:xfrm>
            <a:off x="622997" y="1165085"/>
            <a:ext cx="8092280" cy="369332"/>
          </a:xfrm>
          <a:prstGeom prst="rect">
            <a:avLst/>
          </a:prstGeom>
          <a:noFill/>
        </p:spPr>
        <p:txBody>
          <a:bodyPr wrap="none" rtlCol="0">
            <a:spAutoFit/>
          </a:bodyPr>
          <a:lstStyle/>
          <a:p>
            <a:r>
              <a:rPr lang="en-US" dirty="0"/>
              <a:t>In the Helium Atom we have two electrons. Their interaction complicates things.</a:t>
            </a:r>
          </a:p>
        </p:txBody>
      </p:sp>
      <p:sp>
        <p:nvSpPr>
          <p:cNvPr id="16" name="TextBox 15">
            <a:extLst>
              <a:ext uri="{FF2B5EF4-FFF2-40B4-BE49-F238E27FC236}">
                <a16:creationId xmlns:a16="http://schemas.microsoft.com/office/drawing/2014/main" id="{F0223B36-6808-B5B3-5D14-F2065A709AF0}"/>
              </a:ext>
            </a:extLst>
          </p:cNvPr>
          <p:cNvSpPr txBox="1"/>
          <p:nvPr/>
        </p:nvSpPr>
        <p:spPr>
          <a:xfrm>
            <a:off x="622997" y="2557323"/>
            <a:ext cx="8164415" cy="369332"/>
          </a:xfrm>
          <a:prstGeom prst="rect">
            <a:avLst/>
          </a:prstGeom>
          <a:noFill/>
        </p:spPr>
        <p:txBody>
          <a:bodyPr wrap="none" rtlCol="0">
            <a:spAutoFit/>
          </a:bodyPr>
          <a:lstStyle/>
          <a:p>
            <a:r>
              <a:rPr lang="en-US" dirty="0"/>
              <a:t>Let us take the trial wave function as a product of Hydrogen Atom wave functions</a:t>
            </a:r>
          </a:p>
        </p:txBody>
      </p:sp>
      <p:pic>
        <p:nvPicPr>
          <p:cNvPr id="3" name="Picture 2">
            <a:extLst>
              <a:ext uri="{FF2B5EF4-FFF2-40B4-BE49-F238E27FC236}">
                <a16:creationId xmlns:a16="http://schemas.microsoft.com/office/drawing/2014/main" id="{78B03DE3-8EED-8EB6-EB97-F26EBC4AD0D7}"/>
              </a:ext>
            </a:extLst>
          </p:cNvPr>
          <p:cNvPicPr>
            <a:picLocks noChangeAspect="1"/>
          </p:cNvPicPr>
          <p:nvPr/>
        </p:nvPicPr>
        <p:blipFill>
          <a:blip r:embed="rId3"/>
          <a:stretch>
            <a:fillRect/>
          </a:stretch>
        </p:blipFill>
        <p:spPr>
          <a:xfrm>
            <a:off x="3816907" y="1614290"/>
            <a:ext cx="4558183" cy="858789"/>
          </a:xfrm>
          <a:prstGeom prst="rect">
            <a:avLst/>
          </a:prstGeom>
        </p:spPr>
      </p:pic>
      <p:pic>
        <p:nvPicPr>
          <p:cNvPr id="4" name="Picture 3">
            <a:extLst>
              <a:ext uri="{FF2B5EF4-FFF2-40B4-BE49-F238E27FC236}">
                <a16:creationId xmlns:a16="http://schemas.microsoft.com/office/drawing/2014/main" id="{CB3BED39-CB41-6B4F-FBCA-133D8BCB2E40}"/>
              </a:ext>
            </a:extLst>
          </p:cNvPr>
          <p:cNvPicPr>
            <a:picLocks noChangeAspect="1"/>
          </p:cNvPicPr>
          <p:nvPr/>
        </p:nvPicPr>
        <p:blipFill>
          <a:blip r:embed="rId4"/>
          <a:stretch>
            <a:fillRect/>
          </a:stretch>
        </p:blipFill>
        <p:spPr>
          <a:xfrm>
            <a:off x="5019568" y="3010899"/>
            <a:ext cx="2152859" cy="548768"/>
          </a:xfrm>
          <a:prstGeom prst="rect">
            <a:avLst/>
          </a:prstGeom>
        </p:spPr>
      </p:pic>
      <p:sp>
        <p:nvSpPr>
          <p:cNvPr id="5" name="TextBox 4">
            <a:extLst>
              <a:ext uri="{FF2B5EF4-FFF2-40B4-BE49-F238E27FC236}">
                <a16:creationId xmlns:a16="http://schemas.microsoft.com/office/drawing/2014/main" id="{28B4A4F5-C7E8-40E7-D94C-7BC06F55B3FD}"/>
              </a:ext>
            </a:extLst>
          </p:cNvPr>
          <p:cNvSpPr txBox="1"/>
          <p:nvPr/>
        </p:nvSpPr>
        <p:spPr>
          <a:xfrm>
            <a:off x="622997" y="3882398"/>
            <a:ext cx="1457450" cy="369332"/>
          </a:xfrm>
          <a:prstGeom prst="rect">
            <a:avLst/>
          </a:prstGeom>
          <a:noFill/>
        </p:spPr>
        <p:txBody>
          <a:bodyPr wrap="none" rtlCol="0">
            <a:spAutoFit/>
          </a:bodyPr>
          <a:lstStyle/>
          <a:p>
            <a:r>
              <a:rPr lang="en-US" dirty="0"/>
              <a:t>Local energy:</a:t>
            </a:r>
          </a:p>
        </p:txBody>
      </p:sp>
      <p:pic>
        <p:nvPicPr>
          <p:cNvPr id="6" name="Picture 5">
            <a:extLst>
              <a:ext uri="{FF2B5EF4-FFF2-40B4-BE49-F238E27FC236}">
                <a16:creationId xmlns:a16="http://schemas.microsoft.com/office/drawing/2014/main" id="{1DA86745-6329-E9FF-18B7-087EF7F30B9F}"/>
              </a:ext>
            </a:extLst>
          </p:cNvPr>
          <p:cNvPicPr>
            <a:picLocks noChangeAspect="1"/>
          </p:cNvPicPr>
          <p:nvPr/>
        </p:nvPicPr>
        <p:blipFill>
          <a:blip r:embed="rId5"/>
          <a:stretch>
            <a:fillRect/>
          </a:stretch>
        </p:blipFill>
        <p:spPr>
          <a:xfrm>
            <a:off x="2491153" y="3673437"/>
            <a:ext cx="7004539" cy="787254"/>
          </a:xfrm>
          <a:prstGeom prst="rect">
            <a:avLst/>
          </a:prstGeom>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E1B8702E-B39D-671E-B6EB-3178EBDB7189}"/>
                  </a:ext>
                </a:extLst>
              </p:cNvPr>
              <p:cNvSpPr txBox="1"/>
              <p:nvPr/>
            </p:nvSpPr>
            <p:spPr>
              <a:xfrm>
                <a:off x="622997" y="4554392"/>
                <a:ext cx="10884711" cy="369332"/>
              </a:xfrm>
              <a:prstGeom prst="rect">
                <a:avLst/>
              </a:prstGeom>
              <a:noFill/>
            </p:spPr>
            <p:txBody>
              <a:bodyPr wrap="none" rtlCol="0">
                <a:spAutoFit/>
              </a:bodyPr>
              <a:lstStyle/>
              <a:p>
                <a:r>
                  <a:rPr lang="en-US" dirty="0"/>
                  <a:t>As before, the radial coordinates r</a:t>
                </a:r>
                <a:r>
                  <a:rPr lang="en-US" baseline="-25000" dirty="0"/>
                  <a:t>1</a:t>
                </a:r>
                <a:r>
                  <a:rPr lang="en-US" dirty="0"/>
                  <a:t> and r</a:t>
                </a:r>
                <a:r>
                  <a:rPr lang="en-US" baseline="-25000" dirty="0"/>
                  <a:t>2</a:t>
                </a:r>
                <a:r>
                  <a:rPr lang="en-US" dirty="0"/>
                  <a:t> follow the Gamma distribution with </a:t>
                </a:r>
                <a:r>
                  <a:rPr lang="en-US" i="1" dirty="0"/>
                  <a:t>k = 3 </a:t>
                </a:r>
                <a:r>
                  <a:rPr lang="en-US" dirty="0"/>
                  <a:t>and scale factor 1/(2</a:t>
                </a:r>
                <a14:m>
                  <m:oMath xmlns:m="http://schemas.openxmlformats.org/officeDocument/2006/math">
                    <m:r>
                      <m:rPr>
                        <m:sty m:val="p"/>
                      </m:rPr>
                      <a:rPr lang="en-US" i="0" dirty="0" smtClean="0">
                        <a:latin typeface="Cambria Math" panose="02040503050406030204" pitchFamily="18" charset="0"/>
                        <a:ea typeface="Cambria Math" panose="02040503050406030204" pitchFamily="18" charset="0"/>
                      </a:rPr>
                      <m:t>α</m:t>
                    </m:r>
                  </m:oMath>
                </a14:m>
                <a:r>
                  <a:rPr lang="en-US" dirty="0"/>
                  <a:t>). </a:t>
                </a:r>
              </a:p>
            </p:txBody>
          </p:sp>
        </mc:Choice>
        <mc:Fallback>
          <p:sp>
            <p:nvSpPr>
              <p:cNvPr id="7" name="TextBox 6">
                <a:extLst>
                  <a:ext uri="{FF2B5EF4-FFF2-40B4-BE49-F238E27FC236}">
                    <a16:creationId xmlns:a16="http://schemas.microsoft.com/office/drawing/2014/main" id="{E1B8702E-B39D-671E-B6EB-3178EBDB7189}"/>
                  </a:ext>
                </a:extLst>
              </p:cNvPr>
              <p:cNvSpPr txBox="1">
                <a:spLocks noRot="1" noChangeAspect="1" noMove="1" noResize="1" noEditPoints="1" noAdjustHandles="1" noChangeArrowheads="1" noChangeShapeType="1" noTextEdit="1"/>
              </p:cNvSpPr>
              <p:nvPr/>
            </p:nvSpPr>
            <p:spPr>
              <a:xfrm>
                <a:off x="622997" y="4554392"/>
                <a:ext cx="10884711" cy="369332"/>
              </a:xfrm>
              <a:prstGeom prst="rect">
                <a:avLst/>
              </a:prstGeom>
              <a:blipFill>
                <a:blip r:embed="rId6"/>
                <a:stretch>
                  <a:fillRect l="-349" t="-6667" b="-26667"/>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ECA10A0D-57E4-7B8B-583E-D7EFE32F4338}"/>
              </a:ext>
            </a:extLst>
          </p:cNvPr>
          <p:cNvSpPr txBox="1"/>
          <p:nvPr/>
        </p:nvSpPr>
        <p:spPr>
          <a:xfrm>
            <a:off x="622996" y="5065675"/>
            <a:ext cx="9618339" cy="369332"/>
          </a:xfrm>
          <a:prstGeom prst="rect">
            <a:avLst/>
          </a:prstGeom>
          <a:noFill/>
        </p:spPr>
        <p:txBody>
          <a:bodyPr wrap="none" rtlCol="0">
            <a:spAutoFit/>
          </a:bodyPr>
          <a:lstStyle/>
          <a:p>
            <a:r>
              <a:rPr lang="en-US" dirty="0"/>
              <a:t>However, we have an additional factor in the local energy which depends on the spherical angles:</a:t>
            </a:r>
          </a:p>
        </p:txBody>
      </p:sp>
      <p:pic>
        <p:nvPicPr>
          <p:cNvPr id="9" name="Picture 8">
            <a:extLst>
              <a:ext uri="{FF2B5EF4-FFF2-40B4-BE49-F238E27FC236}">
                <a16:creationId xmlns:a16="http://schemas.microsoft.com/office/drawing/2014/main" id="{123F4B9E-A245-93FA-90DD-D30194A7F3D9}"/>
              </a:ext>
            </a:extLst>
          </p:cNvPr>
          <p:cNvPicPr>
            <a:picLocks noChangeAspect="1"/>
          </p:cNvPicPr>
          <p:nvPr/>
        </p:nvPicPr>
        <p:blipFill>
          <a:blip r:embed="rId7"/>
          <a:stretch>
            <a:fillRect/>
          </a:stretch>
        </p:blipFill>
        <p:spPr>
          <a:xfrm>
            <a:off x="2734407" y="5510655"/>
            <a:ext cx="6723185" cy="577773"/>
          </a:xfrm>
          <a:prstGeom prst="rect">
            <a:avLst/>
          </a:prstGeom>
        </p:spPr>
      </p:pic>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AC1B16FD-A1A0-B45D-9365-2D2F08BA768E}"/>
                  </a:ext>
                </a:extLst>
              </p:cNvPr>
              <p:cNvSpPr txBox="1"/>
              <p:nvPr/>
            </p:nvSpPr>
            <p:spPr>
              <a:xfrm>
                <a:off x="622996" y="6189003"/>
                <a:ext cx="6567824" cy="369332"/>
              </a:xfrm>
              <a:prstGeom prst="rect">
                <a:avLst/>
              </a:prstGeom>
              <a:noFill/>
            </p:spPr>
            <p:txBody>
              <a:bodyPr wrap="none" rtlCol="0">
                <a:spAutoFit/>
              </a:bodyPr>
              <a:lstStyle/>
              <a:p>
                <a:r>
                  <a:rPr lang="en-US" dirty="0"/>
                  <a:t>We have to sample </a:t>
                </a:r>
                <a14:m>
                  <m:oMath xmlns:m="http://schemas.openxmlformats.org/officeDocument/2006/math">
                    <m:r>
                      <a:rPr lang="en-US" i="1" smtClean="0">
                        <a:latin typeface="Cambria Math" panose="02040503050406030204" pitchFamily="18" charset="0"/>
                        <a:ea typeface="Cambria Math" panose="02040503050406030204" pitchFamily="18" charset="0"/>
                      </a:rPr>
                      <m:t>𝜃</m:t>
                    </m:r>
                    <m:r>
                      <a:rPr lang="en-US" b="0" i="1" baseline="-25000" smtClean="0">
                        <a:latin typeface="Cambria Math" panose="02040503050406030204" pitchFamily="18" charset="0"/>
                        <a:ea typeface="Cambria Math" panose="02040503050406030204" pitchFamily="18" charset="0"/>
                      </a:rPr>
                      <m:t>1,2</m:t>
                    </m:r>
                  </m:oMath>
                </a14:m>
                <a:r>
                  <a:rPr lang="en-US" dirty="0"/>
                  <a:t> and </a:t>
                </a:r>
                <a14:m>
                  <m:oMath xmlns:m="http://schemas.openxmlformats.org/officeDocument/2006/math">
                    <m:r>
                      <a:rPr lang="en-US" i="1" smtClean="0">
                        <a:latin typeface="Cambria Math" panose="02040503050406030204" pitchFamily="18" charset="0"/>
                        <a:ea typeface="Cambria Math" panose="02040503050406030204" pitchFamily="18" charset="0"/>
                      </a:rPr>
                      <m:t>𝜙</m:t>
                    </m:r>
                    <m:r>
                      <a:rPr lang="en-US" b="0" i="1" baseline="-25000" smtClean="0">
                        <a:latin typeface="Cambria Math" panose="02040503050406030204" pitchFamily="18" charset="0"/>
                        <a:ea typeface="Cambria Math" panose="02040503050406030204" pitchFamily="18" charset="0"/>
                      </a:rPr>
                      <m:t>1,2</m:t>
                    </m:r>
                  </m:oMath>
                </a14:m>
                <a:r>
                  <a:rPr lang="en-US" dirty="0"/>
                  <a:t> from a unit sphere </a:t>
                </a:r>
                <a:r>
                  <a:rPr lang="en-US" dirty="0" err="1"/>
                  <a:t>isotropically</a:t>
                </a:r>
                <a:endParaRPr lang="en-US" dirty="0"/>
              </a:p>
            </p:txBody>
          </p:sp>
        </mc:Choice>
        <mc:Fallback>
          <p:sp>
            <p:nvSpPr>
              <p:cNvPr id="10" name="TextBox 9">
                <a:extLst>
                  <a:ext uri="{FF2B5EF4-FFF2-40B4-BE49-F238E27FC236}">
                    <a16:creationId xmlns:a16="http://schemas.microsoft.com/office/drawing/2014/main" id="{AC1B16FD-A1A0-B45D-9365-2D2F08BA768E}"/>
                  </a:ext>
                </a:extLst>
              </p:cNvPr>
              <p:cNvSpPr txBox="1">
                <a:spLocks noRot="1" noChangeAspect="1" noMove="1" noResize="1" noEditPoints="1" noAdjustHandles="1" noChangeArrowheads="1" noChangeShapeType="1" noTextEdit="1"/>
              </p:cNvSpPr>
              <p:nvPr/>
            </p:nvSpPr>
            <p:spPr>
              <a:xfrm>
                <a:off x="622996" y="6189003"/>
                <a:ext cx="6567824" cy="369332"/>
              </a:xfrm>
              <a:prstGeom prst="rect">
                <a:avLst/>
              </a:prstGeom>
              <a:blipFill>
                <a:blip r:embed="rId8"/>
                <a:stretch>
                  <a:fillRect l="-578" t="-6667" b="-26667"/>
                </a:stretch>
              </a:blipFill>
            </p:spPr>
            <p:txBody>
              <a:bodyPr/>
              <a:lstStyle/>
              <a:p>
                <a:r>
                  <a:rPr lang="en-US">
                    <a:noFill/>
                  </a:rPr>
                  <a:t> </a:t>
                </a:r>
              </a:p>
            </p:txBody>
          </p:sp>
        </mc:Fallback>
      </mc:AlternateContent>
    </p:spTree>
    <p:extLst>
      <p:ext uri="{BB962C8B-B14F-4D97-AF65-F5344CB8AC3E}">
        <p14:creationId xmlns:p14="http://schemas.microsoft.com/office/powerpoint/2010/main" val="31864972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955D99-C7AF-5620-949B-BD74FA61CD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43A28D-5D6E-3632-66E5-5990FCA9431E}"/>
              </a:ext>
            </a:extLst>
          </p:cNvPr>
          <p:cNvSpPr>
            <a:spLocks noGrp="1"/>
          </p:cNvSpPr>
          <p:nvPr>
            <p:ph type="title"/>
          </p:nvPr>
        </p:nvSpPr>
        <p:spPr>
          <a:xfrm>
            <a:off x="370541" y="0"/>
            <a:ext cx="11450917" cy="1165085"/>
          </a:xfrm>
        </p:spPr>
        <p:txBody>
          <a:bodyPr/>
          <a:lstStyle/>
          <a:p>
            <a:r>
              <a:rPr lang="en-US" dirty="0">
                <a:latin typeface="LM Sans 10" panose="00000500000000000000" pitchFamily="50" charset="0"/>
              </a:rPr>
              <a:t>Variational Monte Carlo: Helium Atom</a:t>
            </a:r>
            <a:endParaRPr lang="uk-UA" dirty="0"/>
          </a:p>
        </p:txBody>
      </p:sp>
      <p:pic>
        <p:nvPicPr>
          <p:cNvPr id="11" name="Picture 10">
            <a:extLst>
              <a:ext uri="{FF2B5EF4-FFF2-40B4-BE49-F238E27FC236}">
                <a16:creationId xmlns:a16="http://schemas.microsoft.com/office/drawing/2014/main" id="{3A6AE3B5-7476-6518-03F7-C88C5DD9C09D}"/>
              </a:ext>
            </a:extLst>
          </p:cNvPr>
          <p:cNvPicPr>
            <a:picLocks noChangeAspect="1"/>
          </p:cNvPicPr>
          <p:nvPr/>
        </p:nvPicPr>
        <p:blipFill>
          <a:blip r:embed="rId3"/>
          <a:stretch>
            <a:fillRect/>
          </a:stretch>
        </p:blipFill>
        <p:spPr>
          <a:xfrm>
            <a:off x="370541" y="1075635"/>
            <a:ext cx="7772400" cy="5631180"/>
          </a:xfrm>
          <a:prstGeom prst="rect">
            <a:avLst/>
          </a:prstGeom>
        </p:spPr>
      </p:pic>
      <p:pic>
        <p:nvPicPr>
          <p:cNvPr id="13" name="Picture 12">
            <a:extLst>
              <a:ext uri="{FF2B5EF4-FFF2-40B4-BE49-F238E27FC236}">
                <a16:creationId xmlns:a16="http://schemas.microsoft.com/office/drawing/2014/main" id="{38FD30FD-59F2-C045-0FC8-64FB59899110}"/>
              </a:ext>
            </a:extLst>
          </p:cNvPr>
          <p:cNvPicPr>
            <a:picLocks noChangeAspect="1"/>
          </p:cNvPicPr>
          <p:nvPr/>
        </p:nvPicPr>
        <p:blipFill>
          <a:blip r:embed="rId4"/>
          <a:stretch>
            <a:fillRect/>
          </a:stretch>
        </p:blipFill>
        <p:spPr>
          <a:xfrm>
            <a:off x="8316509" y="1075635"/>
            <a:ext cx="3875491" cy="2984884"/>
          </a:xfrm>
          <a:prstGeom prst="rect">
            <a:avLst/>
          </a:prstGeom>
        </p:spPr>
      </p:pic>
      <p:sp>
        <p:nvSpPr>
          <p:cNvPr id="14" name="TextBox 13">
            <a:extLst>
              <a:ext uri="{FF2B5EF4-FFF2-40B4-BE49-F238E27FC236}">
                <a16:creationId xmlns:a16="http://schemas.microsoft.com/office/drawing/2014/main" id="{85EFDA6A-2DE9-C13B-0476-E403FCF81904}"/>
              </a:ext>
            </a:extLst>
          </p:cNvPr>
          <p:cNvSpPr txBox="1"/>
          <p:nvPr/>
        </p:nvSpPr>
        <p:spPr>
          <a:xfrm>
            <a:off x="8631535" y="4461468"/>
            <a:ext cx="3034602" cy="923330"/>
          </a:xfrm>
          <a:prstGeom prst="rect">
            <a:avLst/>
          </a:prstGeom>
          <a:noFill/>
        </p:spPr>
        <p:txBody>
          <a:bodyPr wrap="square" rtlCol="0">
            <a:spAutoFit/>
          </a:bodyPr>
          <a:lstStyle/>
          <a:p>
            <a:r>
              <a:rPr lang="en-US" dirty="0"/>
              <a:t>The lowest we get (-77.7 eV) is not too far from the true value (-79.0 eV)!</a:t>
            </a:r>
          </a:p>
        </p:txBody>
      </p:sp>
    </p:spTree>
    <p:extLst>
      <p:ext uri="{BB962C8B-B14F-4D97-AF65-F5344CB8AC3E}">
        <p14:creationId xmlns:p14="http://schemas.microsoft.com/office/powerpoint/2010/main" val="1950365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FA58-9F0A-4217-B38D-E58CFC4CAD2A}"/>
              </a:ext>
            </a:extLst>
          </p:cNvPr>
          <p:cNvSpPr>
            <a:spLocks noGrp="1"/>
          </p:cNvSpPr>
          <p:nvPr>
            <p:ph type="title"/>
          </p:nvPr>
        </p:nvSpPr>
        <p:spPr/>
        <p:txBody>
          <a:bodyPr/>
          <a:lstStyle/>
          <a:p>
            <a:r>
              <a:rPr lang="en-US" dirty="0">
                <a:latin typeface="LM Sans 10" panose="00000500000000000000" pitchFamily="50" charset="0"/>
              </a:rPr>
              <a:t>Matrix method for </a:t>
            </a:r>
            <a:r>
              <a:rPr lang="en-US" dirty="0" err="1">
                <a:latin typeface="LM Sans 10" panose="00000500000000000000" pitchFamily="50" charset="0"/>
              </a:rPr>
              <a:t>eigenenergies</a:t>
            </a:r>
            <a:r>
              <a:rPr lang="en-US" dirty="0">
                <a:latin typeface="LM Sans 10" panose="00000500000000000000" pitchFamily="50" charset="0"/>
              </a:rPr>
              <a:t> and eigenstates</a:t>
            </a:r>
            <a:endParaRPr lang="uk-UA" dirty="0"/>
          </a:p>
        </p:txBody>
      </p:sp>
      <p:sp>
        <p:nvSpPr>
          <p:cNvPr id="4" name="Text Placeholder 3">
            <a:extLst>
              <a:ext uri="{FF2B5EF4-FFF2-40B4-BE49-F238E27FC236}">
                <a16:creationId xmlns:a16="http://schemas.microsoft.com/office/drawing/2014/main" id="{22379093-2446-7E14-8100-7BE52B6E3AF4}"/>
              </a:ext>
            </a:extLst>
          </p:cNvPr>
          <p:cNvSpPr>
            <a:spLocks noGrp="1"/>
          </p:cNvSpPr>
          <p:nvPr>
            <p:ph type="body" sz="quarter" idx="12"/>
          </p:nvPr>
        </p:nvSpPr>
        <p:spPr/>
        <p:txBody>
          <a:bodyPr/>
          <a:lstStyle/>
          <a:p>
            <a:endParaRPr lang="en-US"/>
          </a:p>
        </p:txBody>
      </p:sp>
      <p:sp>
        <p:nvSpPr>
          <p:cNvPr id="9" name="TextBox 8">
            <a:extLst>
              <a:ext uri="{FF2B5EF4-FFF2-40B4-BE49-F238E27FC236}">
                <a16:creationId xmlns:a16="http://schemas.microsoft.com/office/drawing/2014/main" id="{C40CD4CE-084B-AE7E-6BCF-4E3BFA2F54A1}"/>
              </a:ext>
            </a:extLst>
          </p:cNvPr>
          <p:cNvSpPr txBox="1"/>
          <p:nvPr/>
        </p:nvSpPr>
        <p:spPr>
          <a:xfrm>
            <a:off x="685801" y="1193256"/>
            <a:ext cx="9993529" cy="584775"/>
          </a:xfrm>
          <a:prstGeom prst="rect">
            <a:avLst/>
          </a:prstGeom>
          <a:noFill/>
        </p:spPr>
        <p:txBody>
          <a:bodyPr wrap="square">
            <a:spAutoFit/>
          </a:bodyPr>
          <a:lstStyle/>
          <a:p>
            <a:r>
              <a:rPr lang="en-US" sz="1600" dirty="0"/>
              <a:t>By discretizing the space into N intervals, we can represent the wave function </a:t>
            </a:r>
            <a:r>
              <a:rPr lang="el-GR" sz="1600" dirty="0"/>
              <a:t>ψ(</a:t>
            </a:r>
            <a:r>
              <a:rPr lang="en-US" sz="1600" dirty="0"/>
              <a:t>x) as an N+1-dimensional vector </a:t>
            </a:r>
            <a:r>
              <a:rPr lang="el-GR" sz="1600" dirty="0"/>
              <a:t>ψ=(ψ</a:t>
            </a:r>
            <a:r>
              <a:rPr lang="el-GR" sz="1600" baseline="-25000" dirty="0"/>
              <a:t>0</a:t>
            </a:r>
            <a:r>
              <a:rPr lang="el-GR" sz="1600" dirty="0"/>
              <a:t>​,…,ψ</a:t>
            </a:r>
            <a:r>
              <a:rPr lang="en-US" sz="1600" baseline="-25000" dirty="0"/>
              <a:t>N+1​</a:t>
            </a:r>
            <a:r>
              <a:rPr lang="en-US" sz="1600" dirty="0"/>
              <a:t>) such that </a:t>
            </a:r>
          </a:p>
        </p:txBody>
      </p:sp>
      <p:pic>
        <p:nvPicPr>
          <p:cNvPr id="10" name="Picture 9">
            <a:extLst>
              <a:ext uri="{FF2B5EF4-FFF2-40B4-BE49-F238E27FC236}">
                <a16:creationId xmlns:a16="http://schemas.microsoft.com/office/drawing/2014/main" id="{306D4780-F550-4482-651D-5EF4AFFC0253}"/>
              </a:ext>
            </a:extLst>
          </p:cNvPr>
          <p:cNvPicPr>
            <a:picLocks noChangeAspect="1"/>
          </p:cNvPicPr>
          <p:nvPr/>
        </p:nvPicPr>
        <p:blipFill>
          <a:blip r:embed="rId3"/>
          <a:stretch>
            <a:fillRect/>
          </a:stretch>
        </p:blipFill>
        <p:spPr>
          <a:xfrm>
            <a:off x="3958772" y="1753015"/>
            <a:ext cx="4274456" cy="388587"/>
          </a:xfrm>
          <a:prstGeom prst="rect">
            <a:avLst/>
          </a:prstGeom>
        </p:spPr>
      </p:pic>
      <p:sp>
        <p:nvSpPr>
          <p:cNvPr id="12" name="TextBox 11">
            <a:extLst>
              <a:ext uri="{FF2B5EF4-FFF2-40B4-BE49-F238E27FC236}">
                <a16:creationId xmlns:a16="http://schemas.microsoft.com/office/drawing/2014/main" id="{084A674A-6E82-DE54-EA6C-F037C04D4A0D}"/>
              </a:ext>
            </a:extLst>
          </p:cNvPr>
          <p:cNvSpPr txBox="1"/>
          <p:nvPr/>
        </p:nvSpPr>
        <p:spPr>
          <a:xfrm>
            <a:off x="685801" y="2245209"/>
            <a:ext cx="9633856" cy="338554"/>
          </a:xfrm>
          <a:prstGeom prst="rect">
            <a:avLst/>
          </a:prstGeom>
          <a:noFill/>
        </p:spPr>
        <p:txBody>
          <a:bodyPr wrap="square">
            <a:spAutoFit/>
          </a:bodyPr>
          <a:lstStyle/>
          <a:p>
            <a:r>
              <a:rPr lang="en-US" sz="1600" dirty="0"/>
              <a:t>Due to the boundary conditions we have </a:t>
            </a:r>
            <a:r>
              <a:rPr lang="el-GR" sz="1600" dirty="0"/>
              <a:t>ψ</a:t>
            </a:r>
            <a:r>
              <a:rPr lang="el-GR" sz="1600" baseline="-25000" dirty="0"/>
              <a:t>0</a:t>
            </a:r>
            <a:r>
              <a:rPr lang="el-GR" sz="1600" dirty="0"/>
              <a:t>=ψ</a:t>
            </a:r>
            <a:r>
              <a:rPr lang="en-US" sz="1600" baseline="-25000" dirty="0"/>
              <a:t>N+1</a:t>
            </a:r>
            <a:r>
              <a:rPr lang="en-US" sz="1600" dirty="0"/>
              <a:t>=0, thus we effectively deal with a N−1-dimensional space.</a:t>
            </a:r>
          </a:p>
        </p:txBody>
      </p:sp>
      <p:sp>
        <p:nvSpPr>
          <p:cNvPr id="15" name="TextBox 14">
            <a:extLst>
              <a:ext uri="{FF2B5EF4-FFF2-40B4-BE49-F238E27FC236}">
                <a16:creationId xmlns:a16="http://schemas.microsoft.com/office/drawing/2014/main" id="{614486A5-35B1-3104-0949-D550BC3CEEEE}"/>
              </a:ext>
            </a:extLst>
          </p:cNvPr>
          <p:cNvSpPr txBox="1"/>
          <p:nvPr/>
        </p:nvSpPr>
        <p:spPr>
          <a:xfrm>
            <a:off x="685801" y="2663657"/>
            <a:ext cx="9864968" cy="338554"/>
          </a:xfrm>
          <a:prstGeom prst="rect">
            <a:avLst/>
          </a:prstGeom>
          <a:noFill/>
        </p:spPr>
        <p:txBody>
          <a:bodyPr wrap="square">
            <a:spAutoFit/>
          </a:bodyPr>
          <a:lstStyle/>
          <a:p>
            <a:r>
              <a:rPr lang="en-US" sz="1600" dirty="0"/>
              <a:t>Each operator becomes a (N−1)×(N−1) matrix. By discretizing d</a:t>
            </a:r>
            <a:r>
              <a:rPr lang="en-US" sz="1600" baseline="30000" dirty="0"/>
              <a:t>2/</a:t>
            </a:r>
            <a:r>
              <a:rPr lang="en-US" sz="1600" dirty="0"/>
              <a:t>dx</a:t>
            </a:r>
            <a:r>
              <a:rPr lang="en-US" sz="1600" baseline="30000" dirty="0"/>
              <a:t>2 </a:t>
            </a:r>
            <a:r>
              <a:rPr lang="en-US" sz="1600" dirty="0"/>
              <a:t>by the central difference we get</a:t>
            </a:r>
          </a:p>
        </p:txBody>
      </p:sp>
      <p:pic>
        <p:nvPicPr>
          <p:cNvPr id="16" name="Picture 15">
            <a:extLst>
              <a:ext uri="{FF2B5EF4-FFF2-40B4-BE49-F238E27FC236}">
                <a16:creationId xmlns:a16="http://schemas.microsoft.com/office/drawing/2014/main" id="{456AC473-8B98-5A49-6F01-A97227FDE101}"/>
              </a:ext>
            </a:extLst>
          </p:cNvPr>
          <p:cNvPicPr>
            <a:picLocks noChangeAspect="1"/>
          </p:cNvPicPr>
          <p:nvPr/>
        </p:nvPicPr>
        <p:blipFill>
          <a:blip r:embed="rId4"/>
          <a:stretch>
            <a:fillRect/>
          </a:stretch>
        </p:blipFill>
        <p:spPr>
          <a:xfrm>
            <a:off x="4976780" y="3030709"/>
            <a:ext cx="2238439" cy="568492"/>
          </a:xfrm>
          <a:prstGeom prst="rect">
            <a:avLst/>
          </a:prstGeom>
        </p:spPr>
      </p:pic>
      <p:sp>
        <p:nvSpPr>
          <p:cNvPr id="18" name="TextBox 17">
            <a:extLst>
              <a:ext uri="{FF2B5EF4-FFF2-40B4-BE49-F238E27FC236}">
                <a16:creationId xmlns:a16="http://schemas.microsoft.com/office/drawing/2014/main" id="{91C76027-69E9-39CF-A6FD-512DA674B311}"/>
              </a:ext>
            </a:extLst>
          </p:cNvPr>
          <p:cNvSpPr txBox="1"/>
          <p:nvPr/>
        </p:nvSpPr>
        <p:spPr>
          <a:xfrm>
            <a:off x="685801" y="3671124"/>
            <a:ext cx="8696848" cy="338554"/>
          </a:xfrm>
          <a:prstGeom prst="rect">
            <a:avLst/>
          </a:prstGeom>
          <a:noFill/>
        </p:spPr>
        <p:txBody>
          <a:bodyPr wrap="square">
            <a:spAutoFit/>
          </a:bodyPr>
          <a:lstStyle/>
          <a:p>
            <a:r>
              <a:rPr lang="en-US" sz="1600" dirty="0"/>
              <a:t>Therefore, the Hamiltonian has the following matrix representation:</a:t>
            </a:r>
          </a:p>
        </p:txBody>
      </p:sp>
      <p:pic>
        <p:nvPicPr>
          <p:cNvPr id="19" name="Picture 18">
            <a:extLst>
              <a:ext uri="{FF2B5EF4-FFF2-40B4-BE49-F238E27FC236}">
                <a16:creationId xmlns:a16="http://schemas.microsoft.com/office/drawing/2014/main" id="{F8E12548-B36A-202D-7D47-38E054B81EB7}"/>
              </a:ext>
            </a:extLst>
          </p:cNvPr>
          <p:cNvPicPr>
            <a:picLocks noChangeAspect="1"/>
          </p:cNvPicPr>
          <p:nvPr/>
        </p:nvPicPr>
        <p:blipFill>
          <a:blip r:embed="rId5"/>
          <a:stretch>
            <a:fillRect/>
          </a:stretch>
        </p:blipFill>
        <p:spPr>
          <a:xfrm>
            <a:off x="3771656" y="4030347"/>
            <a:ext cx="4648688" cy="535304"/>
          </a:xfrm>
          <a:prstGeom prst="rect">
            <a:avLst/>
          </a:prstGeom>
        </p:spPr>
      </p:pic>
      <p:sp>
        <p:nvSpPr>
          <p:cNvPr id="21" name="TextBox 20">
            <a:extLst>
              <a:ext uri="{FF2B5EF4-FFF2-40B4-BE49-F238E27FC236}">
                <a16:creationId xmlns:a16="http://schemas.microsoft.com/office/drawing/2014/main" id="{314368A7-B317-F187-7224-FD8E1791FF77}"/>
              </a:ext>
            </a:extLst>
          </p:cNvPr>
          <p:cNvSpPr txBox="1"/>
          <p:nvPr/>
        </p:nvSpPr>
        <p:spPr>
          <a:xfrm>
            <a:off x="685801" y="4606668"/>
            <a:ext cx="8284866" cy="338554"/>
          </a:xfrm>
          <a:prstGeom prst="rect">
            <a:avLst/>
          </a:prstGeom>
          <a:noFill/>
        </p:spPr>
        <p:txBody>
          <a:bodyPr wrap="square">
            <a:spAutoFit/>
          </a:bodyPr>
          <a:lstStyle/>
          <a:p>
            <a:r>
              <a:rPr lang="en-US" sz="1600" dirty="0"/>
              <a:t>i.e., </a:t>
            </a:r>
            <a:r>
              <a:rPr lang="en-US" sz="1600" i="1" dirty="0"/>
              <a:t>H</a:t>
            </a:r>
            <a:r>
              <a:rPr lang="en-US" sz="1600" dirty="0"/>
              <a:t> is a tridiagonal symmetric matrix.</a:t>
            </a:r>
          </a:p>
        </p:txBody>
      </p:sp>
      <p:sp>
        <p:nvSpPr>
          <p:cNvPr id="23" name="TextBox 22">
            <a:extLst>
              <a:ext uri="{FF2B5EF4-FFF2-40B4-BE49-F238E27FC236}">
                <a16:creationId xmlns:a16="http://schemas.microsoft.com/office/drawing/2014/main" id="{A429B6D3-44A8-0C9F-25B6-6938C6B2AF03}"/>
              </a:ext>
            </a:extLst>
          </p:cNvPr>
          <p:cNvSpPr txBox="1"/>
          <p:nvPr/>
        </p:nvSpPr>
        <p:spPr>
          <a:xfrm>
            <a:off x="685800" y="5143388"/>
            <a:ext cx="9864967" cy="584775"/>
          </a:xfrm>
          <a:prstGeom prst="rect">
            <a:avLst/>
          </a:prstGeom>
          <a:noFill/>
        </p:spPr>
        <p:txBody>
          <a:bodyPr wrap="square">
            <a:spAutoFit/>
          </a:bodyPr>
          <a:lstStyle/>
          <a:p>
            <a:r>
              <a:rPr lang="en-US" sz="1600" dirty="0"/>
              <a:t>Therefore, finding the energies and wave function of the system corresponds to the matrix eigenvalue problem for the matrix </a:t>
            </a:r>
            <a:r>
              <a:rPr lang="en-US" sz="1600" i="1" dirty="0"/>
              <a:t>H</a:t>
            </a:r>
            <a:r>
              <a:rPr lang="en-US" sz="1600" dirty="0"/>
              <a:t>.</a:t>
            </a:r>
          </a:p>
        </p:txBody>
      </p:sp>
      <p:sp>
        <p:nvSpPr>
          <p:cNvPr id="25" name="TextBox 24">
            <a:extLst>
              <a:ext uri="{FF2B5EF4-FFF2-40B4-BE49-F238E27FC236}">
                <a16:creationId xmlns:a16="http://schemas.microsoft.com/office/drawing/2014/main" id="{B40D1A6D-D384-7D77-811F-229F801A2B1C}"/>
              </a:ext>
            </a:extLst>
          </p:cNvPr>
          <p:cNvSpPr txBox="1"/>
          <p:nvPr/>
        </p:nvSpPr>
        <p:spPr>
          <a:xfrm>
            <a:off x="685801" y="5894266"/>
            <a:ext cx="8284866" cy="338554"/>
          </a:xfrm>
          <a:prstGeom prst="rect">
            <a:avLst/>
          </a:prstGeom>
          <a:noFill/>
        </p:spPr>
        <p:txBody>
          <a:bodyPr wrap="square">
            <a:spAutoFit/>
          </a:bodyPr>
          <a:lstStyle/>
          <a:p>
            <a:r>
              <a:rPr lang="en-US" sz="1600" dirty="0"/>
              <a:t>Let us apply the method to (an)harmonic oscillator we had before.</a:t>
            </a:r>
          </a:p>
        </p:txBody>
      </p:sp>
    </p:spTree>
    <p:extLst>
      <p:ext uri="{BB962C8B-B14F-4D97-AF65-F5344CB8AC3E}">
        <p14:creationId xmlns:p14="http://schemas.microsoft.com/office/powerpoint/2010/main" val="2771202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FA58-9F0A-4217-B38D-E58CFC4CAD2A}"/>
              </a:ext>
            </a:extLst>
          </p:cNvPr>
          <p:cNvSpPr>
            <a:spLocks noGrp="1"/>
          </p:cNvSpPr>
          <p:nvPr>
            <p:ph type="title"/>
          </p:nvPr>
        </p:nvSpPr>
        <p:spPr/>
        <p:txBody>
          <a:bodyPr/>
          <a:lstStyle/>
          <a:p>
            <a:r>
              <a:rPr lang="en-US" dirty="0">
                <a:latin typeface="LM Sans 10" panose="00000500000000000000" pitchFamily="50" charset="0"/>
              </a:rPr>
              <a:t>Matrix method </a:t>
            </a:r>
            <a:endParaRPr lang="uk-UA" dirty="0"/>
          </a:p>
        </p:txBody>
      </p:sp>
      <p:sp>
        <p:nvSpPr>
          <p:cNvPr id="4" name="Text Placeholder 3">
            <a:extLst>
              <a:ext uri="{FF2B5EF4-FFF2-40B4-BE49-F238E27FC236}">
                <a16:creationId xmlns:a16="http://schemas.microsoft.com/office/drawing/2014/main" id="{22379093-2446-7E14-8100-7BE52B6E3AF4}"/>
              </a:ext>
            </a:extLst>
          </p:cNvPr>
          <p:cNvSpPr>
            <a:spLocks noGrp="1"/>
          </p:cNvSpPr>
          <p:nvPr>
            <p:ph type="body" sz="quarter" idx="12"/>
          </p:nvPr>
        </p:nvSpPr>
        <p:spPr/>
        <p:txBody>
          <a:bodyPr/>
          <a:lstStyle/>
          <a:p>
            <a:endParaRPr lang="en-US"/>
          </a:p>
        </p:txBody>
      </p:sp>
      <p:pic>
        <p:nvPicPr>
          <p:cNvPr id="3" name="Picture 2">
            <a:extLst>
              <a:ext uri="{FF2B5EF4-FFF2-40B4-BE49-F238E27FC236}">
                <a16:creationId xmlns:a16="http://schemas.microsoft.com/office/drawing/2014/main" id="{7D23456C-D2C3-7072-70F4-1155AE34D16C}"/>
              </a:ext>
            </a:extLst>
          </p:cNvPr>
          <p:cNvPicPr>
            <a:picLocks noChangeAspect="1"/>
          </p:cNvPicPr>
          <p:nvPr/>
        </p:nvPicPr>
        <p:blipFill>
          <a:blip r:embed="rId3"/>
          <a:stretch>
            <a:fillRect/>
          </a:stretch>
        </p:blipFill>
        <p:spPr>
          <a:xfrm>
            <a:off x="1392436" y="1530846"/>
            <a:ext cx="9407128" cy="4006354"/>
          </a:xfrm>
          <a:prstGeom prst="rect">
            <a:avLst/>
          </a:prstGeom>
        </p:spPr>
      </p:pic>
    </p:spTree>
    <p:extLst>
      <p:ext uri="{BB962C8B-B14F-4D97-AF65-F5344CB8AC3E}">
        <p14:creationId xmlns:p14="http://schemas.microsoft.com/office/powerpoint/2010/main" val="1567948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FA58-9F0A-4217-B38D-E58CFC4CAD2A}"/>
              </a:ext>
            </a:extLst>
          </p:cNvPr>
          <p:cNvSpPr>
            <a:spLocks noGrp="1"/>
          </p:cNvSpPr>
          <p:nvPr>
            <p:ph type="title"/>
          </p:nvPr>
        </p:nvSpPr>
        <p:spPr/>
        <p:txBody>
          <a:bodyPr/>
          <a:lstStyle/>
          <a:p>
            <a:r>
              <a:rPr lang="en-US" dirty="0">
                <a:latin typeface="LM Sans 10" panose="00000500000000000000" pitchFamily="50" charset="0"/>
              </a:rPr>
              <a:t>Matrix method for harmonic oscillator</a:t>
            </a:r>
            <a:endParaRPr lang="uk-UA" dirty="0"/>
          </a:p>
        </p:txBody>
      </p:sp>
      <p:sp>
        <p:nvSpPr>
          <p:cNvPr id="4" name="Text Placeholder 3">
            <a:extLst>
              <a:ext uri="{FF2B5EF4-FFF2-40B4-BE49-F238E27FC236}">
                <a16:creationId xmlns:a16="http://schemas.microsoft.com/office/drawing/2014/main" id="{22379093-2446-7E14-8100-7BE52B6E3AF4}"/>
              </a:ext>
            </a:extLst>
          </p:cNvPr>
          <p:cNvSpPr>
            <a:spLocks noGrp="1"/>
          </p:cNvSpPr>
          <p:nvPr>
            <p:ph type="body" sz="quarter" idx="12"/>
          </p:nvPr>
        </p:nvSpPr>
        <p:spPr/>
        <p:txBody>
          <a:bodyPr/>
          <a:lstStyle/>
          <a:p>
            <a:endParaRPr lang="en-US"/>
          </a:p>
        </p:txBody>
      </p:sp>
      <p:sp>
        <p:nvSpPr>
          <p:cNvPr id="6" name="TextBox 5">
            <a:extLst>
              <a:ext uri="{FF2B5EF4-FFF2-40B4-BE49-F238E27FC236}">
                <a16:creationId xmlns:a16="http://schemas.microsoft.com/office/drawing/2014/main" id="{35CBA295-EAF0-8C34-4690-7A8D255D5A87}"/>
              </a:ext>
            </a:extLst>
          </p:cNvPr>
          <p:cNvSpPr txBox="1"/>
          <p:nvPr/>
        </p:nvSpPr>
        <p:spPr>
          <a:xfrm>
            <a:off x="619760" y="1165086"/>
            <a:ext cx="5604419" cy="338554"/>
          </a:xfrm>
          <a:prstGeom prst="rect">
            <a:avLst/>
          </a:prstGeom>
          <a:noFill/>
        </p:spPr>
        <p:txBody>
          <a:bodyPr wrap="none" rtlCol="0">
            <a:spAutoFit/>
          </a:bodyPr>
          <a:lstStyle/>
          <a:p>
            <a:r>
              <a:rPr lang="en-US" sz="1600" dirty="0"/>
              <a:t>We can use QR decomposition to solve the eigenvalue problem</a:t>
            </a:r>
          </a:p>
        </p:txBody>
      </p:sp>
      <p:pic>
        <p:nvPicPr>
          <p:cNvPr id="8" name="Picture 7">
            <a:extLst>
              <a:ext uri="{FF2B5EF4-FFF2-40B4-BE49-F238E27FC236}">
                <a16:creationId xmlns:a16="http://schemas.microsoft.com/office/drawing/2014/main" id="{461C3182-66E6-F8BD-C687-2E6E694E1490}"/>
              </a:ext>
            </a:extLst>
          </p:cNvPr>
          <p:cNvPicPr>
            <a:picLocks noChangeAspect="1"/>
          </p:cNvPicPr>
          <p:nvPr/>
        </p:nvPicPr>
        <p:blipFill>
          <a:blip r:embed="rId3"/>
          <a:stretch>
            <a:fillRect/>
          </a:stretch>
        </p:blipFill>
        <p:spPr>
          <a:xfrm>
            <a:off x="753604" y="2892472"/>
            <a:ext cx="3576320" cy="1638254"/>
          </a:xfrm>
          <a:prstGeom prst="rect">
            <a:avLst/>
          </a:prstGeom>
        </p:spPr>
      </p:pic>
      <p:pic>
        <p:nvPicPr>
          <p:cNvPr id="9" name="Picture 8">
            <a:extLst>
              <a:ext uri="{FF2B5EF4-FFF2-40B4-BE49-F238E27FC236}">
                <a16:creationId xmlns:a16="http://schemas.microsoft.com/office/drawing/2014/main" id="{1E5A86BD-5830-6194-E0D2-A79AD970196D}"/>
              </a:ext>
            </a:extLst>
          </p:cNvPr>
          <p:cNvPicPr>
            <a:picLocks noChangeAspect="1"/>
          </p:cNvPicPr>
          <p:nvPr/>
        </p:nvPicPr>
        <p:blipFill>
          <a:blip r:embed="rId4"/>
          <a:stretch>
            <a:fillRect/>
          </a:stretch>
        </p:blipFill>
        <p:spPr>
          <a:xfrm>
            <a:off x="5679439" y="2854436"/>
            <a:ext cx="5758957" cy="2140593"/>
          </a:xfrm>
          <a:prstGeom prst="rect">
            <a:avLst/>
          </a:prstGeom>
        </p:spPr>
      </p:pic>
      <p:pic>
        <p:nvPicPr>
          <p:cNvPr id="10" name="Picture 9">
            <a:extLst>
              <a:ext uri="{FF2B5EF4-FFF2-40B4-BE49-F238E27FC236}">
                <a16:creationId xmlns:a16="http://schemas.microsoft.com/office/drawing/2014/main" id="{7D0B7DAF-A4C7-9B84-2739-2F2D04261255}"/>
              </a:ext>
            </a:extLst>
          </p:cNvPr>
          <p:cNvPicPr>
            <a:picLocks noChangeAspect="1"/>
          </p:cNvPicPr>
          <p:nvPr/>
        </p:nvPicPr>
        <p:blipFill rotWithShape="1">
          <a:blip r:embed="rId5"/>
          <a:srcRect l="-1889" t="8397"/>
          <a:stretch/>
        </p:blipFill>
        <p:spPr>
          <a:xfrm>
            <a:off x="5594661" y="4977167"/>
            <a:ext cx="4149113" cy="1830596"/>
          </a:xfrm>
          <a:prstGeom prst="rect">
            <a:avLst/>
          </a:prstGeom>
        </p:spPr>
      </p:pic>
      <p:sp>
        <p:nvSpPr>
          <p:cNvPr id="5" name="TextBox 4">
            <a:extLst>
              <a:ext uri="{FF2B5EF4-FFF2-40B4-BE49-F238E27FC236}">
                <a16:creationId xmlns:a16="http://schemas.microsoft.com/office/drawing/2014/main" id="{96C6C5C5-854E-9867-3B1E-8D4B2CF32AB1}"/>
              </a:ext>
            </a:extLst>
          </p:cNvPr>
          <p:cNvSpPr txBox="1"/>
          <p:nvPr/>
        </p:nvSpPr>
        <p:spPr>
          <a:xfrm>
            <a:off x="619760" y="1525721"/>
            <a:ext cx="11012162" cy="584775"/>
          </a:xfrm>
          <a:prstGeom prst="rect">
            <a:avLst/>
          </a:prstGeom>
          <a:noFill/>
        </p:spPr>
        <p:txBody>
          <a:bodyPr wrap="square">
            <a:spAutoFit/>
          </a:bodyPr>
          <a:lstStyle/>
          <a:p>
            <a:r>
              <a:rPr lang="en-US" sz="1600" dirty="0"/>
              <a:t>Since our matrix is real symmetric, we can use a straightforward implementation of the QR algorithm. We thus expect to obtain a representation of </a:t>
            </a:r>
            <a:r>
              <a:rPr lang="en-US" sz="1600" b="1" dirty="0"/>
              <a:t>H</a:t>
            </a:r>
            <a:r>
              <a:rPr lang="en-US" sz="1600" dirty="0"/>
              <a:t> in the form</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46007326-B8F3-47F4-B185-B5BD84A22F00}"/>
                  </a:ext>
                </a:extLst>
              </p:cNvPr>
              <p:cNvSpPr txBox="1"/>
              <p:nvPr/>
            </p:nvSpPr>
            <p:spPr>
              <a:xfrm>
                <a:off x="5167145" y="2051350"/>
                <a:ext cx="1551963"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𝐻</m:t>
                      </m:r>
                      <m:r>
                        <a:rPr lang="en-US" i="1">
                          <a:latin typeface="Cambria Math" panose="02040503050406030204" pitchFamily="18" charset="0"/>
                        </a:rPr>
                        <m:t> = </m:t>
                      </m:r>
                      <m:r>
                        <a:rPr lang="en-US" i="1">
                          <a:latin typeface="Cambria Math" panose="02040503050406030204" pitchFamily="18" charset="0"/>
                        </a:rPr>
                        <m:t>𝑄𝑇</m:t>
                      </m:r>
                      <m:r>
                        <a:rPr lang="en-US" i="1">
                          <a:latin typeface="Cambria Math" panose="02040503050406030204" pitchFamily="18" charset="0"/>
                        </a:rPr>
                        <m:t> </m:t>
                      </m:r>
                      <m:r>
                        <a:rPr lang="en-US" i="1">
                          <a:latin typeface="Cambria Math" panose="02040503050406030204" pitchFamily="18" charset="0"/>
                        </a:rPr>
                        <m:t>𝐴</m:t>
                      </m:r>
                      <m:r>
                        <a:rPr lang="en-US" i="1">
                          <a:latin typeface="Cambria Math" panose="02040503050406030204" pitchFamily="18" charset="0"/>
                        </a:rPr>
                        <m:t> </m:t>
                      </m:r>
                      <m:r>
                        <a:rPr lang="en-US" i="1">
                          <a:latin typeface="Cambria Math" panose="02040503050406030204" pitchFamily="18" charset="0"/>
                        </a:rPr>
                        <m:t>𝑄</m:t>
                      </m:r>
                    </m:oMath>
                  </m:oMathPara>
                </a14:m>
                <a:endParaRPr lang="en-US" dirty="0"/>
              </a:p>
            </p:txBody>
          </p:sp>
        </mc:Choice>
        <mc:Fallback>
          <p:sp>
            <p:nvSpPr>
              <p:cNvPr id="11" name="TextBox 10">
                <a:extLst>
                  <a:ext uri="{FF2B5EF4-FFF2-40B4-BE49-F238E27FC236}">
                    <a16:creationId xmlns:a16="http://schemas.microsoft.com/office/drawing/2014/main" id="{46007326-B8F3-47F4-B185-B5BD84A22F00}"/>
                  </a:ext>
                </a:extLst>
              </p:cNvPr>
              <p:cNvSpPr txBox="1">
                <a:spLocks noRot="1" noChangeAspect="1" noMove="1" noResize="1" noEditPoints="1" noAdjustHandles="1" noChangeArrowheads="1" noChangeShapeType="1" noTextEdit="1"/>
              </p:cNvSpPr>
              <p:nvPr/>
            </p:nvSpPr>
            <p:spPr>
              <a:xfrm>
                <a:off x="5167145" y="2051350"/>
                <a:ext cx="1551963" cy="369332"/>
              </a:xfrm>
              <a:prstGeom prst="rect">
                <a:avLst/>
              </a:prstGeom>
              <a:blipFill>
                <a:blip r:embed="rId6"/>
                <a:stretch>
                  <a:fillRect b="-16667"/>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1CBC7B4E-C259-76B7-922A-FAF1071FAC24}"/>
              </a:ext>
            </a:extLst>
          </p:cNvPr>
          <p:cNvSpPr txBox="1"/>
          <p:nvPr/>
        </p:nvSpPr>
        <p:spPr>
          <a:xfrm>
            <a:off x="619760" y="2430778"/>
            <a:ext cx="11012161" cy="338554"/>
          </a:xfrm>
          <a:prstGeom prst="rect">
            <a:avLst/>
          </a:prstGeom>
          <a:noFill/>
        </p:spPr>
        <p:txBody>
          <a:bodyPr wrap="square">
            <a:spAutoFit/>
          </a:bodyPr>
          <a:lstStyle/>
          <a:p>
            <a:r>
              <a:rPr lang="en-US" sz="1600" dirty="0"/>
              <a:t>where </a:t>
            </a:r>
            <a:r>
              <a:rPr lang="en-US" sz="1600" b="1" dirty="0"/>
              <a:t>A</a:t>
            </a:r>
            <a:r>
              <a:rPr lang="en-US" sz="1600" dirty="0"/>
              <a:t> is diagonal and contains the energies, while </a:t>
            </a:r>
            <a:r>
              <a:rPr lang="en-US" sz="1600" b="1" dirty="0"/>
              <a:t>Q</a:t>
            </a:r>
            <a:r>
              <a:rPr lang="en-US" sz="1600" dirty="0"/>
              <a:t> is orthogonal and has eigenvectors (wave functions) in its columns.</a:t>
            </a:r>
          </a:p>
        </p:txBody>
      </p:sp>
    </p:spTree>
    <p:extLst>
      <p:ext uri="{BB962C8B-B14F-4D97-AF65-F5344CB8AC3E}">
        <p14:creationId xmlns:p14="http://schemas.microsoft.com/office/powerpoint/2010/main" val="551101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FA58-9F0A-4217-B38D-E58CFC4CAD2A}"/>
              </a:ext>
            </a:extLst>
          </p:cNvPr>
          <p:cNvSpPr>
            <a:spLocks noGrp="1"/>
          </p:cNvSpPr>
          <p:nvPr>
            <p:ph type="title"/>
          </p:nvPr>
        </p:nvSpPr>
        <p:spPr/>
        <p:txBody>
          <a:bodyPr/>
          <a:lstStyle/>
          <a:p>
            <a:r>
              <a:rPr lang="en-US" dirty="0">
                <a:latin typeface="LM Sans 10" panose="00000500000000000000" pitchFamily="50" charset="0"/>
              </a:rPr>
              <a:t>Matrix method for harmonic oscillator</a:t>
            </a:r>
            <a:endParaRPr lang="uk-UA" dirty="0"/>
          </a:p>
        </p:txBody>
      </p:sp>
      <p:sp>
        <p:nvSpPr>
          <p:cNvPr id="4" name="Text Placeholder 3">
            <a:extLst>
              <a:ext uri="{FF2B5EF4-FFF2-40B4-BE49-F238E27FC236}">
                <a16:creationId xmlns:a16="http://schemas.microsoft.com/office/drawing/2014/main" id="{22379093-2446-7E14-8100-7BE52B6E3AF4}"/>
              </a:ext>
            </a:extLst>
          </p:cNvPr>
          <p:cNvSpPr>
            <a:spLocks noGrp="1"/>
          </p:cNvSpPr>
          <p:nvPr>
            <p:ph type="body" sz="quarter" idx="12"/>
          </p:nvPr>
        </p:nvSpPr>
        <p:spPr/>
        <p:txBody>
          <a:bodyPr/>
          <a:lstStyle/>
          <a:p>
            <a:endParaRPr lang="en-US"/>
          </a:p>
        </p:txBody>
      </p:sp>
      <p:sp>
        <p:nvSpPr>
          <p:cNvPr id="6" name="TextBox 5">
            <a:extLst>
              <a:ext uri="{FF2B5EF4-FFF2-40B4-BE49-F238E27FC236}">
                <a16:creationId xmlns:a16="http://schemas.microsoft.com/office/drawing/2014/main" id="{35CBA295-EAF0-8C34-4690-7A8D255D5A87}"/>
              </a:ext>
            </a:extLst>
          </p:cNvPr>
          <p:cNvSpPr txBox="1"/>
          <p:nvPr/>
        </p:nvSpPr>
        <p:spPr>
          <a:xfrm>
            <a:off x="619760" y="1165086"/>
            <a:ext cx="4649030" cy="338554"/>
          </a:xfrm>
          <a:prstGeom prst="rect">
            <a:avLst/>
          </a:prstGeom>
          <a:noFill/>
        </p:spPr>
        <p:txBody>
          <a:bodyPr wrap="none" rtlCol="0">
            <a:spAutoFit/>
          </a:bodyPr>
          <a:lstStyle/>
          <a:p>
            <a:r>
              <a:rPr lang="en-US" sz="1600" dirty="0"/>
              <a:t>Eigenstates are encoded in the columns of matrix Q</a:t>
            </a:r>
          </a:p>
        </p:txBody>
      </p:sp>
      <p:pic>
        <p:nvPicPr>
          <p:cNvPr id="3" name="Picture 2">
            <a:extLst>
              <a:ext uri="{FF2B5EF4-FFF2-40B4-BE49-F238E27FC236}">
                <a16:creationId xmlns:a16="http://schemas.microsoft.com/office/drawing/2014/main" id="{978EA11F-7289-3CA5-63D3-9F82BE50E3D9}"/>
              </a:ext>
            </a:extLst>
          </p:cNvPr>
          <p:cNvPicPr>
            <a:picLocks noChangeAspect="1"/>
          </p:cNvPicPr>
          <p:nvPr/>
        </p:nvPicPr>
        <p:blipFill>
          <a:blip r:embed="rId3"/>
          <a:stretch>
            <a:fillRect/>
          </a:stretch>
        </p:blipFill>
        <p:spPr>
          <a:xfrm>
            <a:off x="619760" y="1793240"/>
            <a:ext cx="5674360" cy="4341457"/>
          </a:xfrm>
          <a:prstGeom prst="rect">
            <a:avLst/>
          </a:prstGeom>
        </p:spPr>
      </p:pic>
      <p:pic>
        <p:nvPicPr>
          <p:cNvPr id="5" name="Picture 4">
            <a:extLst>
              <a:ext uri="{FF2B5EF4-FFF2-40B4-BE49-F238E27FC236}">
                <a16:creationId xmlns:a16="http://schemas.microsoft.com/office/drawing/2014/main" id="{1947BB5C-4B9D-1CA5-C4B0-E045267F2BA4}"/>
              </a:ext>
            </a:extLst>
          </p:cNvPr>
          <p:cNvPicPr>
            <a:picLocks noChangeAspect="1"/>
          </p:cNvPicPr>
          <p:nvPr/>
        </p:nvPicPr>
        <p:blipFill>
          <a:blip r:embed="rId4"/>
          <a:stretch>
            <a:fillRect/>
          </a:stretch>
        </p:blipFill>
        <p:spPr>
          <a:xfrm>
            <a:off x="6853670" y="2480636"/>
            <a:ext cx="4845869" cy="1602006"/>
          </a:xfrm>
          <a:prstGeom prst="rect">
            <a:avLst/>
          </a:prstGeom>
        </p:spPr>
      </p:pic>
      <p:sp>
        <p:nvSpPr>
          <p:cNvPr id="11" name="TextBox 10">
            <a:extLst>
              <a:ext uri="{FF2B5EF4-FFF2-40B4-BE49-F238E27FC236}">
                <a16:creationId xmlns:a16="http://schemas.microsoft.com/office/drawing/2014/main" id="{2BADB543-1558-EB83-8EE1-CB09474851C2}"/>
              </a:ext>
            </a:extLst>
          </p:cNvPr>
          <p:cNvSpPr txBox="1"/>
          <p:nvPr/>
        </p:nvSpPr>
        <p:spPr>
          <a:xfrm>
            <a:off x="6853670" y="2142082"/>
            <a:ext cx="1386918" cy="338554"/>
          </a:xfrm>
          <a:prstGeom prst="rect">
            <a:avLst/>
          </a:prstGeom>
          <a:noFill/>
        </p:spPr>
        <p:txBody>
          <a:bodyPr wrap="none" rtlCol="0">
            <a:spAutoFit/>
          </a:bodyPr>
          <a:lstStyle/>
          <a:p>
            <a:r>
              <a:rPr lang="en-US" sz="1600" dirty="0"/>
              <a:t>Normalization</a:t>
            </a:r>
          </a:p>
        </p:txBody>
      </p:sp>
    </p:spTree>
    <p:extLst>
      <p:ext uri="{BB962C8B-B14F-4D97-AF65-F5344CB8AC3E}">
        <p14:creationId xmlns:p14="http://schemas.microsoft.com/office/powerpoint/2010/main" val="2437665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FA58-9F0A-4217-B38D-E58CFC4CAD2A}"/>
              </a:ext>
            </a:extLst>
          </p:cNvPr>
          <p:cNvSpPr>
            <a:spLocks noGrp="1"/>
          </p:cNvSpPr>
          <p:nvPr>
            <p:ph type="title"/>
          </p:nvPr>
        </p:nvSpPr>
        <p:spPr/>
        <p:txBody>
          <a:bodyPr/>
          <a:lstStyle/>
          <a:p>
            <a:r>
              <a:rPr lang="en-US" dirty="0">
                <a:latin typeface="LM Sans 10" panose="00000500000000000000" pitchFamily="50" charset="0"/>
              </a:rPr>
              <a:t>Matrix method for anharmonic oscillator</a:t>
            </a:r>
            <a:endParaRPr lang="uk-UA" dirty="0"/>
          </a:p>
        </p:txBody>
      </p:sp>
      <p:sp>
        <p:nvSpPr>
          <p:cNvPr id="4" name="Text Placeholder 3">
            <a:extLst>
              <a:ext uri="{FF2B5EF4-FFF2-40B4-BE49-F238E27FC236}">
                <a16:creationId xmlns:a16="http://schemas.microsoft.com/office/drawing/2014/main" id="{22379093-2446-7E14-8100-7BE52B6E3AF4}"/>
              </a:ext>
            </a:extLst>
          </p:cNvPr>
          <p:cNvSpPr>
            <a:spLocks noGrp="1"/>
          </p:cNvSpPr>
          <p:nvPr>
            <p:ph type="body" sz="quarter" idx="12"/>
          </p:nvPr>
        </p:nvSpPr>
        <p:spPr/>
        <p:txBody>
          <a:bodyPr/>
          <a:lstStyle/>
          <a:p>
            <a:endParaRPr lang="en-US"/>
          </a:p>
        </p:txBody>
      </p:sp>
      <p:pic>
        <p:nvPicPr>
          <p:cNvPr id="7" name="Picture 6">
            <a:extLst>
              <a:ext uri="{FF2B5EF4-FFF2-40B4-BE49-F238E27FC236}">
                <a16:creationId xmlns:a16="http://schemas.microsoft.com/office/drawing/2014/main" id="{25264C7D-0B68-4A4D-9764-A3E7B030EA21}"/>
              </a:ext>
            </a:extLst>
          </p:cNvPr>
          <p:cNvPicPr>
            <a:picLocks noChangeAspect="1"/>
          </p:cNvPicPr>
          <p:nvPr/>
        </p:nvPicPr>
        <p:blipFill>
          <a:blip r:embed="rId3"/>
          <a:stretch>
            <a:fillRect/>
          </a:stretch>
        </p:blipFill>
        <p:spPr>
          <a:xfrm>
            <a:off x="701040" y="1793465"/>
            <a:ext cx="4405041" cy="1907540"/>
          </a:xfrm>
          <a:prstGeom prst="rect">
            <a:avLst/>
          </a:prstGeom>
        </p:spPr>
      </p:pic>
      <p:pic>
        <p:nvPicPr>
          <p:cNvPr id="8" name="Picture 7">
            <a:extLst>
              <a:ext uri="{FF2B5EF4-FFF2-40B4-BE49-F238E27FC236}">
                <a16:creationId xmlns:a16="http://schemas.microsoft.com/office/drawing/2014/main" id="{243AE79D-18B0-9B37-7771-4872AFB810FE}"/>
              </a:ext>
            </a:extLst>
          </p:cNvPr>
          <p:cNvPicPr>
            <a:picLocks noChangeAspect="1"/>
          </p:cNvPicPr>
          <p:nvPr/>
        </p:nvPicPr>
        <p:blipFill>
          <a:blip r:embed="rId4"/>
          <a:stretch>
            <a:fillRect/>
          </a:stretch>
        </p:blipFill>
        <p:spPr>
          <a:xfrm>
            <a:off x="5863996" y="1631131"/>
            <a:ext cx="5314543" cy="4139749"/>
          </a:xfrm>
          <a:prstGeom prst="rect">
            <a:avLst/>
          </a:prstGeom>
        </p:spPr>
      </p:pic>
    </p:spTree>
    <p:extLst>
      <p:ext uri="{BB962C8B-B14F-4D97-AF65-F5344CB8AC3E}">
        <p14:creationId xmlns:p14="http://schemas.microsoft.com/office/powerpoint/2010/main" val="3077252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FA58-9F0A-4217-B38D-E58CFC4CAD2A}"/>
              </a:ext>
            </a:extLst>
          </p:cNvPr>
          <p:cNvSpPr>
            <a:spLocks noGrp="1"/>
          </p:cNvSpPr>
          <p:nvPr>
            <p:ph type="title"/>
          </p:nvPr>
        </p:nvSpPr>
        <p:spPr/>
        <p:txBody>
          <a:bodyPr/>
          <a:lstStyle/>
          <a:p>
            <a:r>
              <a:rPr lang="en-US" dirty="0">
                <a:latin typeface="LM Sans 10" panose="00000500000000000000" pitchFamily="50" charset="0"/>
              </a:rPr>
              <a:t>Matrix method</a:t>
            </a:r>
            <a:endParaRPr lang="uk-UA" dirty="0"/>
          </a:p>
        </p:txBody>
      </p:sp>
      <p:sp>
        <p:nvSpPr>
          <p:cNvPr id="4" name="Text Placeholder 3">
            <a:extLst>
              <a:ext uri="{FF2B5EF4-FFF2-40B4-BE49-F238E27FC236}">
                <a16:creationId xmlns:a16="http://schemas.microsoft.com/office/drawing/2014/main" id="{22379093-2446-7E14-8100-7BE52B6E3AF4}"/>
              </a:ext>
            </a:extLst>
          </p:cNvPr>
          <p:cNvSpPr>
            <a:spLocks noGrp="1"/>
          </p:cNvSpPr>
          <p:nvPr>
            <p:ph type="body" sz="quarter" idx="12"/>
          </p:nvPr>
        </p:nvSpPr>
        <p:spPr/>
        <p:txBody>
          <a:bodyPr/>
          <a:lstStyle/>
          <a:p>
            <a:endParaRPr lang="en-US"/>
          </a:p>
        </p:txBody>
      </p:sp>
      <p:sp>
        <p:nvSpPr>
          <p:cNvPr id="6" name="TextBox 5">
            <a:extLst>
              <a:ext uri="{FF2B5EF4-FFF2-40B4-BE49-F238E27FC236}">
                <a16:creationId xmlns:a16="http://schemas.microsoft.com/office/drawing/2014/main" id="{35CBA295-EAF0-8C34-4690-7A8D255D5A87}"/>
              </a:ext>
            </a:extLst>
          </p:cNvPr>
          <p:cNvSpPr txBox="1"/>
          <p:nvPr/>
        </p:nvSpPr>
        <p:spPr>
          <a:xfrm>
            <a:off x="619760" y="1165086"/>
            <a:ext cx="7013458" cy="338554"/>
          </a:xfrm>
          <a:prstGeom prst="rect">
            <a:avLst/>
          </a:prstGeom>
          <a:noFill/>
        </p:spPr>
        <p:txBody>
          <a:bodyPr wrap="none" rtlCol="0">
            <a:spAutoFit/>
          </a:bodyPr>
          <a:lstStyle/>
          <a:p>
            <a:r>
              <a:rPr lang="en-US" sz="1600" dirty="0"/>
              <a:t>One can also use efficient implementations of the eigenvalue problem in </a:t>
            </a:r>
            <a:r>
              <a:rPr lang="en-US" sz="1600" dirty="0" err="1"/>
              <a:t>numpy</a:t>
            </a:r>
            <a:endParaRPr lang="en-US" sz="1600" dirty="0"/>
          </a:p>
        </p:txBody>
      </p:sp>
      <p:pic>
        <p:nvPicPr>
          <p:cNvPr id="7" name="Picture 6">
            <a:extLst>
              <a:ext uri="{FF2B5EF4-FFF2-40B4-BE49-F238E27FC236}">
                <a16:creationId xmlns:a16="http://schemas.microsoft.com/office/drawing/2014/main" id="{20D63275-1805-557E-0414-CA98BB11BCD9}"/>
              </a:ext>
            </a:extLst>
          </p:cNvPr>
          <p:cNvPicPr>
            <a:picLocks noChangeAspect="1"/>
          </p:cNvPicPr>
          <p:nvPr/>
        </p:nvPicPr>
        <p:blipFill>
          <a:blip r:embed="rId3"/>
          <a:stretch>
            <a:fillRect/>
          </a:stretch>
        </p:blipFill>
        <p:spPr>
          <a:xfrm>
            <a:off x="831709" y="2007047"/>
            <a:ext cx="5126019" cy="1107853"/>
          </a:xfrm>
          <a:prstGeom prst="rect">
            <a:avLst/>
          </a:prstGeom>
        </p:spPr>
      </p:pic>
      <p:pic>
        <p:nvPicPr>
          <p:cNvPr id="8" name="Picture 7">
            <a:extLst>
              <a:ext uri="{FF2B5EF4-FFF2-40B4-BE49-F238E27FC236}">
                <a16:creationId xmlns:a16="http://schemas.microsoft.com/office/drawing/2014/main" id="{6D4D815B-8FD2-FFD2-839B-0F111A9FA982}"/>
              </a:ext>
            </a:extLst>
          </p:cNvPr>
          <p:cNvPicPr>
            <a:picLocks noChangeAspect="1"/>
          </p:cNvPicPr>
          <p:nvPr/>
        </p:nvPicPr>
        <p:blipFill>
          <a:blip r:embed="rId4"/>
          <a:stretch>
            <a:fillRect/>
          </a:stretch>
        </p:blipFill>
        <p:spPr>
          <a:xfrm>
            <a:off x="619760" y="3257401"/>
            <a:ext cx="4450080" cy="3372615"/>
          </a:xfrm>
          <a:prstGeom prst="rect">
            <a:avLst/>
          </a:prstGeom>
        </p:spPr>
      </p:pic>
      <p:pic>
        <p:nvPicPr>
          <p:cNvPr id="1026" name="Picture 2">
            <a:extLst>
              <a:ext uri="{FF2B5EF4-FFF2-40B4-BE49-F238E27FC236}">
                <a16:creationId xmlns:a16="http://schemas.microsoft.com/office/drawing/2014/main" id="{E2E0BAEA-A568-70B7-196C-8CD892D6A4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26778" y="1854647"/>
            <a:ext cx="4613382" cy="3685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346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FA58-9F0A-4217-B38D-E58CFC4CAD2A}"/>
              </a:ext>
            </a:extLst>
          </p:cNvPr>
          <p:cNvSpPr>
            <a:spLocks noGrp="1"/>
          </p:cNvSpPr>
          <p:nvPr>
            <p:ph type="title"/>
          </p:nvPr>
        </p:nvSpPr>
        <p:spPr/>
        <p:txBody>
          <a:bodyPr/>
          <a:lstStyle/>
          <a:p>
            <a:r>
              <a:rPr lang="en-US" dirty="0">
                <a:latin typeface="LM Sans 10" panose="00000500000000000000" pitchFamily="50" charset="0"/>
              </a:rPr>
              <a:t>Time-dependent </a:t>
            </a:r>
            <a:r>
              <a:rPr lang="en-US" dirty="0" err="1">
                <a:latin typeface="LM Sans 10" panose="00000500000000000000" pitchFamily="50" charset="0"/>
              </a:rPr>
              <a:t>Schroedinger</a:t>
            </a:r>
            <a:r>
              <a:rPr lang="en-US" dirty="0">
                <a:latin typeface="LM Sans 10" panose="00000500000000000000" pitchFamily="50" charset="0"/>
              </a:rPr>
              <a:t> equation</a:t>
            </a:r>
            <a:endParaRPr lang="uk-UA" dirty="0"/>
          </a:p>
        </p:txBody>
      </p:sp>
      <p:sp>
        <p:nvSpPr>
          <p:cNvPr id="4" name="Text Placeholder 3">
            <a:extLst>
              <a:ext uri="{FF2B5EF4-FFF2-40B4-BE49-F238E27FC236}">
                <a16:creationId xmlns:a16="http://schemas.microsoft.com/office/drawing/2014/main" id="{22379093-2446-7E14-8100-7BE52B6E3AF4}"/>
              </a:ext>
            </a:extLst>
          </p:cNvPr>
          <p:cNvSpPr>
            <a:spLocks noGrp="1"/>
          </p:cNvSpPr>
          <p:nvPr>
            <p:ph type="body" sz="quarter" idx="12"/>
          </p:nvPr>
        </p:nvSpPr>
        <p:spPr/>
        <p:txBody>
          <a:bodyPr/>
          <a:lstStyle/>
          <a:p>
            <a:endParaRPr lang="en-US"/>
          </a:p>
        </p:txBody>
      </p:sp>
      <p:sp>
        <p:nvSpPr>
          <p:cNvPr id="8" name="TextBox 7">
            <a:extLst>
              <a:ext uri="{FF2B5EF4-FFF2-40B4-BE49-F238E27FC236}">
                <a16:creationId xmlns:a16="http://schemas.microsoft.com/office/drawing/2014/main" id="{AA0634D2-7AD6-2E9F-4033-D49A1085EA02}"/>
              </a:ext>
            </a:extLst>
          </p:cNvPr>
          <p:cNvSpPr txBox="1"/>
          <p:nvPr/>
        </p:nvSpPr>
        <p:spPr>
          <a:xfrm>
            <a:off x="981162" y="1177630"/>
            <a:ext cx="6099348" cy="369332"/>
          </a:xfrm>
          <a:prstGeom prst="rect">
            <a:avLst/>
          </a:prstGeom>
          <a:noFill/>
        </p:spPr>
        <p:txBody>
          <a:bodyPr wrap="square">
            <a:spAutoFit/>
          </a:bodyPr>
          <a:lstStyle/>
          <a:p>
            <a:r>
              <a:rPr lang="en-US" dirty="0"/>
              <a:t>The time-dependent Schrödinger equation reads</a:t>
            </a:r>
          </a:p>
        </p:txBody>
      </p:sp>
      <p:pic>
        <p:nvPicPr>
          <p:cNvPr id="10" name="Picture 9">
            <a:extLst>
              <a:ext uri="{FF2B5EF4-FFF2-40B4-BE49-F238E27FC236}">
                <a16:creationId xmlns:a16="http://schemas.microsoft.com/office/drawing/2014/main" id="{8C78AEC9-0E69-B423-CC08-94F179932720}"/>
              </a:ext>
            </a:extLst>
          </p:cNvPr>
          <p:cNvPicPr>
            <a:picLocks noChangeAspect="1"/>
          </p:cNvPicPr>
          <p:nvPr/>
        </p:nvPicPr>
        <p:blipFill>
          <a:blip r:embed="rId3"/>
          <a:stretch>
            <a:fillRect/>
          </a:stretch>
        </p:blipFill>
        <p:spPr>
          <a:xfrm>
            <a:off x="5477189" y="1534418"/>
            <a:ext cx="1237622" cy="464108"/>
          </a:xfrm>
          <a:prstGeom prst="rect">
            <a:avLst/>
          </a:prstGeom>
        </p:spPr>
      </p:pic>
      <p:sp>
        <p:nvSpPr>
          <p:cNvPr id="12" name="TextBox 11">
            <a:extLst>
              <a:ext uri="{FF2B5EF4-FFF2-40B4-BE49-F238E27FC236}">
                <a16:creationId xmlns:a16="http://schemas.microsoft.com/office/drawing/2014/main" id="{8ECA83D8-DEFA-F69F-1BA2-2776ADC974BE}"/>
              </a:ext>
            </a:extLst>
          </p:cNvPr>
          <p:cNvSpPr txBox="1"/>
          <p:nvPr/>
        </p:nvSpPr>
        <p:spPr>
          <a:xfrm>
            <a:off x="981162" y="1998526"/>
            <a:ext cx="6099348" cy="369332"/>
          </a:xfrm>
          <a:prstGeom prst="rect">
            <a:avLst/>
          </a:prstGeom>
          <a:noFill/>
        </p:spPr>
        <p:txBody>
          <a:bodyPr wrap="square">
            <a:spAutoFit/>
          </a:bodyPr>
          <a:lstStyle/>
          <a:p>
            <a:r>
              <a:rPr lang="en-US" dirty="0"/>
              <a:t>e.g., for a free particle it reads</a:t>
            </a:r>
          </a:p>
        </p:txBody>
      </p:sp>
      <p:pic>
        <p:nvPicPr>
          <p:cNvPr id="13" name="Picture 12">
            <a:extLst>
              <a:ext uri="{FF2B5EF4-FFF2-40B4-BE49-F238E27FC236}">
                <a16:creationId xmlns:a16="http://schemas.microsoft.com/office/drawing/2014/main" id="{E2E82499-B4BC-5A03-CAF1-402355F7BDE9}"/>
              </a:ext>
            </a:extLst>
          </p:cNvPr>
          <p:cNvPicPr>
            <a:picLocks noChangeAspect="1"/>
          </p:cNvPicPr>
          <p:nvPr/>
        </p:nvPicPr>
        <p:blipFill>
          <a:blip r:embed="rId4"/>
          <a:stretch>
            <a:fillRect/>
          </a:stretch>
        </p:blipFill>
        <p:spPr>
          <a:xfrm>
            <a:off x="5278036" y="2355314"/>
            <a:ext cx="1635927" cy="548407"/>
          </a:xfrm>
          <a:prstGeom prst="rect">
            <a:avLst/>
          </a:prstGeom>
        </p:spPr>
      </p:pic>
      <p:sp>
        <p:nvSpPr>
          <p:cNvPr id="15" name="TextBox 14">
            <a:extLst>
              <a:ext uri="{FF2B5EF4-FFF2-40B4-BE49-F238E27FC236}">
                <a16:creationId xmlns:a16="http://schemas.microsoft.com/office/drawing/2014/main" id="{791ECDD8-CF45-E0DB-A413-D8939E901C25}"/>
              </a:ext>
            </a:extLst>
          </p:cNvPr>
          <p:cNvSpPr txBox="1"/>
          <p:nvPr/>
        </p:nvSpPr>
        <p:spPr>
          <a:xfrm>
            <a:off x="981162" y="2903721"/>
            <a:ext cx="6099348" cy="369332"/>
          </a:xfrm>
          <a:prstGeom prst="rect">
            <a:avLst/>
          </a:prstGeom>
          <a:noFill/>
        </p:spPr>
        <p:txBody>
          <a:bodyPr wrap="square">
            <a:spAutoFit/>
          </a:bodyPr>
          <a:lstStyle/>
          <a:p>
            <a:r>
              <a:rPr lang="en-US" dirty="0"/>
              <a:t>Formal solution can be written as</a:t>
            </a:r>
          </a:p>
        </p:txBody>
      </p:sp>
      <p:pic>
        <p:nvPicPr>
          <p:cNvPr id="16" name="Picture 15">
            <a:extLst>
              <a:ext uri="{FF2B5EF4-FFF2-40B4-BE49-F238E27FC236}">
                <a16:creationId xmlns:a16="http://schemas.microsoft.com/office/drawing/2014/main" id="{D7BF1A44-B64F-DB5C-ADCD-CB182EF82ED6}"/>
              </a:ext>
            </a:extLst>
          </p:cNvPr>
          <p:cNvPicPr>
            <a:picLocks noChangeAspect="1"/>
          </p:cNvPicPr>
          <p:nvPr/>
        </p:nvPicPr>
        <p:blipFill>
          <a:blip r:embed="rId5"/>
          <a:stretch>
            <a:fillRect/>
          </a:stretch>
        </p:blipFill>
        <p:spPr>
          <a:xfrm>
            <a:off x="5264662" y="3297212"/>
            <a:ext cx="1662672" cy="404729"/>
          </a:xfrm>
          <a:prstGeom prst="rect">
            <a:avLst/>
          </a:prstGeom>
        </p:spPr>
      </p:pic>
      <p:sp>
        <p:nvSpPr>
          <p:cNvPr id="18" name="TextBox 17">
            <a:extLst>
              <a:ext uri="{FF2B5EF4-FFF2-40B4-BE49-F238E27FC236}">
                <a16:creationId xmlns:a16="http://schemas.microsoft.com/office/drawing/2014/main" id="{C8815A2C-52CB-B19B-88C0-0EF47305D787}"/>
              </a:ext>
            </a:extLst>
          </p:cNvPr>
          <p:cNvSpPr txBox="1"/>
          <p:nvPr/>
        </p:nvSpPr>
        <p:spPr>
          <a:xfrm>
            <a:off x="981162" y="3780489"/>
            <a:ext cx="6099348" cy="369332"/>
          </a:xfrm>
          <a:prstGeom prst="rect">
            <a:avLst/>
          </a:prstGeom>
          <a:noFill/>
        </p:spPr>
        <p:txBody>
          <a:bodyPr wrap="square">
            <a:spAutoFit/>
          </a:bodyPr>
          <a:lstStyle/>
          <a:p>
            <a:r>
              <a:rPr lang="en-US" dirty="0"/>
              <a:t>with </a:t>
            </a:r>
          </a:p>
        </p:txBody>
      </p:sp>
      <p:pic>
        <p:nvPicPr>
          <p:cNvPr id="19" name="Picture 18">
            <a:extLst>
              <a:ext uri="{FF2B5EF4-FFF2-40B4-BE49-F238E27FC236}">
                <a16:creationId xmlns:a16="http://schemas.microsoft.com/office/drawing/2014/main" id="{D53E3DBE-2BB2-2A23-F0CC-8C4F7D5DEDDA}"/>
              </a:ext>
            </a:extLst>
          </p:cNvPr>
          <p:cNvPicPr>
            <a:picLocks noChangeAspect="1"/>
          </p:cNvPicPr>
          <p:nvPr/>
        </p:nvPicPr>
        <p:blipFill>
          <a:blip r:embed="rId6"/>
          <a:stretch>
            <a:fillRect/>
          </a:stretch>
        </p:blipFill>
        <p:spPr>
          <a:xfrm>
            <a:off x="5440901" y="4145865"/>
            <a:ext cx="1320800" cy="482600"/>
          </a:xfrm>
          <a:prstGeom prst="rect">
            <a:avLst/>
          </a:prstGeom>
        </p:spPr>
      </p:pic>
      <p:sp>
        <p:nvSpPr>
          <p:cNvPr id="21" name="TextBox 20">
            <a:extLst>
              <a:ext uri="{FF2B5EF4-FFF2-40B4-BE49-F238E27FC236}">
                <a16:creationId xmlns:a16="http://schemas.microsoft.com/office/drawing/2014/main" id="{A3C749ED-244F-0B81-7887-2A86A997E6CA}"/>
              </a:ext>
            </a:extLst>
          </p:cNvPr>
          <p:cNvSpPr txBox="1"/>
          <p:nvPr/>
        </p:nvSpPr>
        <p:spPr>
          <a:xfrm>
            <a:off x="981162" y="4646776"/>
            <a:ext cx="7149402" cy="369332"/>
          </a:xfrm>
          <a:prstGeom prst="rect">
            <a:avLst/>
          </a:prstGeom>
          <a:noFill/>
        </p:spPr>
        <p:txBody>
          <a:bodyPr wrap="square">
            <a:spAutoFit/>
          </a:bodyPr>
          <a:lstStyle/>
          <a:p>
            <a:r>
              <a:rPr lang="en-US" dirty="0"/>
              <a:t>being the time evolution operator. It is a unitary operator:</a:t>
            </a:r>
          </a:p>
        </p:txBody>
      </p:sp>
      <p:pic>
        <p:nvPicPr>
          <p:cNvPr id="22" name="Picture 21">
            <a:extLst>
              <a:ext uri="{FF2B5EF4-FFF2-40B4-BE49-F238E27FC236}">
                <a16:creationId xmlns:a16="http://schemas.microsoft.com/office/drawing/2014/main" id="{D82E9D92-BBBD-5C78-BB27-E8F8EF0B0AB2}"/>
              </a:ext>
            </a:extLst>
          </p:cNvPr>
          <p:cNvPicPr>
            <a:picLocks noChangeAspect="1"/>
          </p:cNvPicPr>
          <p:nvPr/>
        </p:nvPicPr>
        <p:blipFill>
          <a:blip r:embed="rId7"/>
          <a:stretch>
            <a:fillRect/>
          </a:stretch>
        </p:blipFill>
        <p:spPr>
          <a:xfrm>
            <a:off x="5613398" y="5034419"/>
            <a:ext cx="965200" cy="444500"/>
          </a:xfrm>
          <a:prstGeom prst="rect">
            <a:avLst/>
          </a:prstGeom>
        </p:spPr>
      </p:pic>
      <p:sp>
        <p:nvSpPr>
          <p:cNvPr id="24" name="TextBox 23">
            <a:extLst>
              <a:ext uri="{FF2B5EF4-FFF2-40B4-BE49-F238E27FC236}">
                <a16:creationId xmlns:a16="http://schemas.microsoft.com/office/drawing/2014/main" id="{1159CF91-EF5B-3B41-22BB-99FE9D2A1274}"/>
              </a:ext>
            </a:extLst>
          </p:cNvPr>
          <p:cNvSpPr txBox="1"/>
          <p:nvPr/>
        </p:nvSpPr>
        <p:spPr>
          <a:xfrm>
            <a:off x="981162" y="5601003"/>
            <a:ext cx="7109208" cy="369332"/>
          </a:xfrm>
          <a:prstGeom prst="rect">
            <a:avLst/>
          </a:prstGeom>
          <a:noFill/>
        </p:spPr>
        <p:txBody>
          <a:bodyPr wrap="square">
            <a:spAutoFit/>
          </a:bodyPr>
          <a:lstStyle/>
          <a:p>
            <a:r>
              <a:rPr lang="en-US" dirty="0"/>
              <a:t>Therefore, the norm of the wave function is conserved</a:t>
            </a:r>
          </a:p>
        </p:txBody>
      </p:sp>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45F8733E-7845-7C48-68A9-7CAACC188BD5}"/>
                  </a:ext>
                </a:extLst>
              </p:cNvPr>
              <p:cNvSpPr txBox="1"/>
              <p:nvPr/>
            </p:nvSpPr>
            <p:spPr>
              <a:xfrm>
                <a:off x="5297766" y="6020499"/>
                <a:ext cx="1596463"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d>
                            <m:dPr>
                              <m:begChr m:val="|"/>
                              <m:endChr m:val="|"/>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𝜓</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𝑐𝑜𝑛𝑠𝑡</m:t>
                      </m:r>
                      <m:r>
                        <a:rPr lang="en-US" b="0" i="1" smtClean="0">
                          <a:latin typeface="Cambria Math" panose="02040503050406030204" pitchFamily="18" charset="0"/>
                        </a:rPr>
                        <m:t>.</m:t>
                      </m:r>
                    </m:oMath>
                  </m:oMathPara>
                </a14:m>
                <a:endParaRPr lang="en-US" dirty="0"/>
              </a:p>
            </p:txBody>
          </p:sp>
        </mc:Choice>
        <mc:Fallback>
          <p:sp>
            <p:nvSpPr>
              <p:cNvPr id="25" name="TextBox 24">
                <a:extLst>
                  <a:ext uri="{FF2B5EF4-FFF2-40B4-BE49-F238E27FC236}">
                    <a16:creationId xmlns:a16="http://schemas.microsoft.com/office/drawing/2014/main" id="{45F8733E-7845-7C48-68A9-7CAACC188BD5}"/>
                  </a:ext>
                </a:extLst>
              </p:cNvPr>
              <p:cNvSpPr txBox="1">
                <a:spLocks noRot="1" noChangeAspect="1" noMove="1" noResize="1" noEditPoints="1" noAdjustHandles="1" noChangeArrowheads="1" noChangeShapeType="1" noTextEdit="1"/>
              </p:cNvSpPr>
              <p:nvPr/>
            </p:nvSpPr>
            <p:spPr>
              <a:xfrm>
                <a:off x="5297766" y="6020499"/>
                <a:ext cx="1596463" cy="369332"/>
              </a:xfrm>
              <a:prstGeom prst="rect">
                <a:avLst/>
              </a:prstGeom>
              <a:blipFill>
                <a:blip r:embed="rId8"/>
                <a:stretch>
                  <a:fillRect b="-10000"/>
                </a:stretch>
              </a:blipFill>
            </p:spPr>
            <p:txBody>
              <a:bodyPr/>
              <a:lstStyle/>
              <a:p>
                <a:r>
                  <a:rPr lang="en-US">
                    <a:noFill/>
                  </a:rPr>
                  <a:t> </a:t>
                </a:r>
              </a:p>
            </p:txBody>
          </p:sp>
        </mc:Fallback>
      </mc:AlternateContent>
    </p:spTree>
    <p:extLst>
      <p:ext uri="{BB962C8B-B14F-4D97-AF65-F5344CB8AC3E}">
        <p14:creationId xmlns:p14="http://schemas.microsoft.com/office/powerpoint/2010/main" val="3279500980"/>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Latin Modern (Beamer-like)">
      <a:majorFont>
        <a:latin typeface="LM Sans 10"/>
        <a:ea typeface=""/>
        <a:cs typeface=""/>
      </a:majorFont>
      <a:minorFont>
        <a:latin typeface="LM Sans 10"/>
        <a:ea typeface=""/>
        <a:cs typeface=""/>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ceStandard.potx" id="{68DB5CD3-6005-4466-AA38-EBD4F9E1AFDA}" vid="{31E8EE0F-63EF-41D6-BECB-9725E0583DB1}"/>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3091</TotalTime>
  <Words>1174</Words>
  <Application>Microsoft Macintosh PowerPoint</Application>
  <PresentationFormat>Widescreen</PresentationFormat>
  <Paragraphs>139</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Cambria Math</vt:lpstr>
      <vt:lpstr>Gill Sans MT</vt:lpstr>
      <vt:lpstr>LM Sans 10</vt:lpstr>
      <vt:lpstr>Тема Office</vt:lpstr>
      <vt:lpstr>Computational Physics (PHYS6350)</vt:lpstr>
      <vt:lpstr>Finding the eigenenergies</vt:lpstr>
      <vt:lpstr>Matrix method for eigenenergies and eigenstates</vt:lpstr>
      <vt:lpstr>Matrix method </vt:lpstr>
      <vt:lpstr>Matrix method for harmonic oscillator</vt:lpstr>
      <vt:lpstr>Matrix method for harmonic oscillator</vt:lpstr>
      <vt:lpstr>Matrix method for anharmonic oscillator</vt:lpstr>
      <vt:lpstr>Matrix method</vt:lpstr>
      <vt:lpstr>Time-dependent Schroedinger equation</vt:lpstr>
      <vt:lpstr>Time integration</vt:lpstr>
      <vt:lpstr>Time integration: Crank-Nicholson scheme</vt:lpstr>
      <vt:lpstr>Free particle in a box</vt:lpstr>
      <vt:lpstr>Initial wave function: Gaussian wave packet</vt:lpstr>
      <vt:lpstr>Time evolution</vt:lpstr>
      <vt:lpstr>Variational methods</vt:lpstr>
      <vt:lpstr>Variational methods: Hydrogen Atom</vt:lpstr>
      <vt:lpstr>Variational methods: Hydrogen Atom</vt:lpstr>
      <vt:lpstr>Variational Monte Carlo</vt:lpstr>
      <vt:lpstr>Variational Monte Carlo: Hydrogen Atom</vt:lpstr>
      <vt:lpstr>Variational Monte Carlo: Hydrogen Atom</vt:lpstr>
      <vt:lpstr>Variational Monte Carlo: Helium Atom</vt:lpstr>
      <vt:lpstr>Variational Monte Carlo: Helium Atom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Physics (PHYS6350)</dc:title>
  <dc:creator>Vovchenko Volodymyr</dc:creator>
  <cp:lastModifiedBy>Vovchenko, Volodymyr</cp:lastModifiedBy>
  <cp:revision>1238</cp:revision>
  <cp:lastPrinted>2018-05-12T22:28:36Z</cp:lastPrinted>
  <dcterms:created xsi:type="dcterms:W3CDTF">2018-05-07T16:28:28Z</dcterms:created>
  <dcterms:modified xsi:type="dcterms:W3CDTF">2025-04-17T14:24:42Z</dcterms:modified>
</cp:coreProperties>
</file>