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9" r:id="rId2"/>
    <p:sldId id="735" r:id="rId3"/>
    <p:sldId id="762" r:id="rId4"/>
    <p:sldId id="763" r:id="rId5"/>
    <p:sldId id="764" r:id="rId6"/>
    <p:sldId id="765" r:id="rId7"/>
    <p:sldId id="766" r:id="rId8"/>
    <p:sldId id="767" r:id="rId9"/>
    <p:sldId id="768" r:id="rId10"/>
    <p:sldId id="769" r:id="rId11"/>
    <p:sldId id="787" r:id="rId12"/>
    <p:sldId id="770" r:id="rId13"/>
    <p:sldId id="771" r:id="rId14"/>
    <p:sldId id="786" r:id="rId15"/>
    <p:sldId id="774" r:id="rId16"/>
    <p:sldId id="777" r:id="rId17"/>
    <p:sldId id="776" r:id="rId18"/>
    <p:sldId id="775" r:id="rId19"/>
    <p:sldId id="778" r:id="rId20"/>
    <p:sldId id="779" r:id="rId21"/>
    <p:sldId id="780" r:id="rId22"/>
    <p:sldId id="781" r:id="rId23"/>
    <p:sldId id="782" r:id="rId24"/>
    <p:sldId id="783" r:id="rId25"/>
    <p:sldId id="784" r:id="rId26"/>
    <p:sldId id="785" r:id="rId27"/>
    <p:sldId id="788" r:id="rId2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87"/>
            <p14:sldId id="770"/>
            <p14:sldId id="771"/>
            <p14:sldId id="786"/>
            <p14:sldId id="774"/>
            <p14:sldId id="777"/>
            <p14:sldId id="776"/>
            <p14:sldId id="77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23" autoAdjust="0"/>
    <p:restoredTop sz="96250" autoAdjust="0"/>
  </p:normalViewPr>
  <p:slideViewPr>
    <p:cSldViewPr snapToGrid="0">
      <p:cViewPr varScale="1">
        <p:scale>
          <a:sx n="97" d="100"/>
          <a:sy n="97" d="100"/>
        </p:scale>
        <p:origin x="216" y="4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28.01.25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321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5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3: Interpolation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github.com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vlvovch</a:t>
            </a:r>
            <a:r>
              <a:rPr lang="en-US" dirty="0">
                <a:hlinkClick r:id="rId5"/>
              </a:rPr>
              <a:t>/PHYS6350-ComputationalPhysics/tree/spring2025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600B4-BD93-3CFD-6A38-42DBFF30A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293" y="2993453"/>
            <a:ext cx="2522295" cy="168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07D73-36D6-4055-11FF-830E8FAA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27" y="1900880"/>
            <a:ext cx="5691145" cy="3717448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BF489F7-DFF2-C43F-69D3-7023DBA6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996" y="1297015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CBFEEBE2-A680-586E-4CF6-071019F6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94" y="4039321"/>
            <a:ext cx="3503255" cy="266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602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52B3-63BA-2CA9-790F-D5DF7B27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2531-40C9-8570-1200-3F9580DC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Newton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405B3-5B42-AA5A-6D87-F5F2644B57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08B867F0-7E68-1B43-669C-48BB20EAB8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429DD-E28C-9580-2830-84DEA4E75CC3}"/>
              </a:ext>
            </a:extLst>
          </p:cNvPr>
          <p:cNvSpPr txBox="1"/>
          <p:nvPr/>
        </p:nvSpPr>
        <p:spPr>
          <a:xfrm>
            <a:off x="631372" y="1297015"/>
            <a:ext cx="40318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interpolating polynomial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B9AE003-F3AD-84BA-F68F-24DC5EA6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851" y="1859831"/>
            <a:ext cx="3327166" cy="66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911ED-D78C-6F50-7889-E8116D8A3019}"/>
              </a:ext>
            </a:extLst>
          </p:cNvPr>
          <p:cNvSpPr txBox="1"/>
          <p:nvPr/>
        </p:nvSpPr>
        <p:spPr>
          <a:xfrm>
            <a:off x="631372" y="2638942"/>
            <a:ext cx="2912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Newton basis functions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1E21468-879B-B51B-24F0-CB9299BC8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7308" y="3112921"/>
            <a:ext cx="1896471" cy="632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1EBB52-2CCB-5D47-9EC2-8C5349E09D33}"/>
              </a:ext>
            </a:extLst>
          </p:cNvPr>
          <p:cNvSpPr txBox="1"/>
          <p:nvPr/>
        </p:nvSpPr>
        <p:spPr>
          <a:xfrm>
            <a:off x="631372" y="3850182"/>
            <a:ext cx="24000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Divided differences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9C50E0B-0737-DE1F-AD83-64EC59AC0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5244" y="4407572"/>
            <a:ext cx="6356350" cy="465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418762-7D2A-5A04-15DA-B0F119221ED0}"/>
              </a:ext>
            </a:extLst>
          </p:cNvPr>
          <p:cNvSpPr txBox="1"/>
          <p:nvPr/>
        </p:nvSpPr>
        <p:spPr>
          <a:xfrm>
            <a:off x="631372" y="5370349"/>
            <a:ext cx="5681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polynomial itself is the same as Lagrange!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E4EA5-DC06-BFA5-7A8B-5D97AE1EC4D2}"/>
              </a:ext>
            </a:extLst>
          </p:cNvPr>
          <p:cNvSpPr txBox="1"/>
          <p:nvPr/>
        </p:nvSpPr>
        <p:spPr>
          <a:xfrm>
            <a:off x="631371" y="5870285"/>
            <a:ext cx="63834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Advantage: </a:t>
            </a:r>
            <a:r>
              <a:rPr lang="en-US" sz="2200" dirty="0"/>
              <a:t>Easier to incrementally add data points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0E7ACD-B8D2-299F-7F3D-005CB7CCA4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8365" y="1197252"/>
            <a:ext cx="3442030" cy="2618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477FC5-BDEC-E732-373D-5BFCADA514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3423" y="3848355"/>
            <a:ext cx="3491914" cy="26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Errors and artefacts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14230" y="1345137"/>
            <a:ext cx="4598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remainder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Especially for high-order polynomials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14230" y="3770194"/>
            <a:ext cx="80203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Truncation errors can be a problem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derivatives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(n+1)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(x) of the function are significant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leads to a large value of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9203" y="1882077"/>
            <a:ext cx="2840479" cy="647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F18146-C6E3-56DD-4B9C-DD819E573B53}"/>
              </a:ext>
            </a:extLst>
          </p:cNvPr>
          <p:cNvSpPr txBox="1"/>
          <p:nvPr/>
        </p:nvSpPr>
        <p:spPr>
          <a:xfrm>
            <a:off x="714229" y="5246427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Runge phenomenon: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Oscillation at the edges of the interval which gets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as the interpolation order is increased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3B628-827D-A16F-D6B0-0D06DB9C8F4E}"/>
              </a:ext>
            </a:extLst>
          </p:cNvPr>
          <p:cNvSpPr txBox="1"/>
          <p:nvPr/>
        </p:nvSpPr>
        <p:spPr>
          <a:xfrm>
            <a:off x="4862782" y="2441355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FF0000"/>
                </a:solidFill>
              </a:rPr>
              <a:t>derivative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4E9F3-EC6B-F235-1F0A-5714B2B6A957}"/>
              </a:ext>
            </a:extLst>
          </p:cNvPr>
          <p:cNvSpPr txBox="1"/>
          <p:nvPr/>
        </p:nvSpPr>
        <p:spPr>
          <a:xfrm>
            <a:off x="6519849" y="2452741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0808FF"/>
                </a:solidFill>
              </a:rPr>
              <a:t>product factor</a:t>
            </a:r>
          </a:p>
        </p:txBody>
      </p:sp>
    </p:spTree>
    <p:extLst>
      <p:ext uri="{BB962C8B-B14F-4D97-AF65-F5344CB8AC3E}">
        <p14:creationId xmlns:p14="http://schemas.microsoft.com/office/powerpoint/2010/main" val="168145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1FF26-3B50-4FA2-D150-AD5E4E1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7" y="2641434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2960FC-2D04-FC71-B325-19D2FACF538D}"/>
              </a:ext>
            </a:extLst>
          </p:cNvPr>
          <p:cNvSpPr txBox="1"/>
          <p:nvPr/>
        </p:nvSpPr>
        <p:spPr>
          <a:xfrm>
            <a:off x="750625" y="183104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3FB1C96-7CC1-E091-6AB5-E438A9DE0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68158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D4E2EE5-52BC-66EE-AA8B-C72FE8B4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276130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BF457CD-B736-E9B1-6BA9-0AD4C84F4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00" y="2334787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D26FFEF-F7BC-FB69-CDFA-9534C450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37" y="231301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5C4DDF-3C07-F3A8-5E93-CCE510C3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0D22-53A3-BB5C-6A41-81F2C838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F2DF28-3606-B597-E4C9-E4540B64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92EB1-DBA2-66F6-1DA4-C6EFA01E3F47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364A652F-038A-BCFB-2B38-B33F502188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67E24-0F64-D4E1-77F0-D4D7CC30F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096847"/>
            <a:ext cx="1969921" cy="72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BAA978C9-C50C-A438-AA61-23ACD2E8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788" y="2129546"/>
            <a:ext cx="5040000" cy="382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966F3-EFEB-AEF2-8998-BA2820A0A34F}"/>
              </a:ext>
            </a:extLst>
          </p:cNvPr>
          <p:cNvSpPr txBox="1"/>
          <p:nvPr/>
        </p:nvSpPr>
        <p:spPr>
          <a:xfrm>
            <a:off x="750625" y="611893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do polynomial interpolation using equidistant nodes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07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81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7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62B8B7D-5B44-7F1F-2D62-E0EABB0B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7D08EC2F-4209-E684-7AFC-5CF88379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6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F15A522C-B11B-DCE2-7479-B543B3309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5"/>
            <a:ext cx="5400000" cy="409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094FCBFB-C7B6-7C16-CFD2-9DD6DCF9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625754"/>
            <a:ext cx="5400000" cy="39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9E216DC-73D1-884E-23BE-C944A6E1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66" y="1589346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FD0AB9-3816-7AE6-7CC9-6CE82448ADF2}"/>
              </a:ext>
            </a:extLst>
          </p:cNvPr>
          <p:cNvSpPr txBox="1"/>
          <p:nvPr/>
        </p:nvSpPr>
        <p:spPr>
          <a:xfrm>
            <a:off x="766603" y="6251847"/>
            <a:ext cx="540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have a real problem at the edges!</a:t>
            </a:r>
          </a:p>
        </p:txBody>
      </p:sp>
    </p:spTree>
    <p:extLst>
      <p:ext uri="{BB962C8B-B14F-4D97-AF65-F5344CB8AC3E}">
        <p14:creationId xmlns:p14="http://schemas.microsoft.com/office/powerpoint/2010/main" val="1012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7436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truncation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far, we used the equidistant nodes:</a:t>
            </a: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we choose the nodes x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differently to minimize the </a:t>
            </a:r>
            <a:r>
              <a:rPr lang="en-US" sz="2200" kern="150" dirty="0">
                <a:solidFill>
                  <a:srgbClr val="0808FF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product factor?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5" y="508730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87C58D-8704-9E42-CCE4-CB6388313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5760" y="1782662"/>
            <a:ext cx="2840479" cy="647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9646A8-20A7-7949-EA0A-CDC15717F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6580" y="5659079"/>
            <a:ext cx="5518837" cy="5874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93A65AD-F53D-922F-87E9-DD6C642C3D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3400" y="3246843"/>
            <a:ext cx="5490000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81361-C8AA-85C0-FB99-45A582C8B5CE}"/>
              </a:ext>
            </a:extLst>
          </p:cNvPr>
          <p:cNvSpPr txBox="1"/>
          <p:nvPr/>
        </p:nvSpPr>
        <p:spPr>
          <a:xfrm>
            <a:off x="750625" y="458597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Yes!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483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6296029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6B415-89FF-DAE0-A331-640AEB394452}"/>
              </a:ext>
            </a:extLst>
          </p:cNvPr>
          <p:cNvSpPr txBox="1"/>
          <p:nvPr/>
        </p:nvSpPr>
        <p:spPr>
          <a:xfrm>
            <a:off x="2336759" y="6326806"/>
            <a:ext cx="7465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Chapter 3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Sometimes we know the value of some function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 discrete set of points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…, 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but we do not know how to (easily) calculate its value at an arbitrary x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Physical measurements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 numerical calculations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Interpolation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a mathematical technique used to estimate values between a discrete set of known data points. It is also employed to approximate an unknown function based on its known values over a certain range.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Two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Fitting the interpolating function to data points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Evaluating the interpolating function at a target point x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1156160"/>
                <a:ext cx="9388737" cy="5170646"/>
              </a:xfrm>
              <a:prstGeom prst="rect">
                <a:avLst/>
              </a:prstGeom>
              <a:blipFill>
                <a:blip r:embed="rId2"/>
                <a:stretch>
                  <a:fillRect l="-810" t="-980" r="-675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Equidistant vs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Plot             as a function of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different number of nodes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a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(−1,1)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interval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10396346" cy="430887"/>
              </a:xfrm>
              <a:prstGeom prst="rect">
                <a:avLst/>
              </a:prstGeom>
              <a:blipFill>
                <a:blip r:embed="rId2"/>
                <a:stretch>
                  <a:fillRect l="-733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211BE1-8E4E-76EB-AC73-371B50A0A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2391" y="1165086"/>
            <a:ext cx="930323" cy="569823"/>
          </a:xfrm>
          <a:prstGeom prst="rect">
            <a:avLst/>
          </a:prstGeom>
        </p:spPr>
      </p:pic>
      <p:pic>
        <p:nvPicPr>
          <p:cNvPr id="16394" name="Picture 10">
            <a:extLst>
              <a:ext uri="{FF2B5EF4-FFF2-40B4-BE49-F238E27FC236}">
                <a16:creationId xmlns:a16="http://schemas.microsoft.com/office/drawing/2014/main" id="{FCBB3CE1-7CBA-FAE1-8066-DB1DEE6D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6" y="2013190"/>
            <a:ext cx="5295229" cy="402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>
            <a:extLst>
              <a:ext uri="{FF2B5EF4-FFF2-40B4-BE49-F238E27FC236}">
                <a16:creationId xmlns:a16="http://schemas.microsoft.com/office/drawing/2014/main" id="{C5F30F97-4608-A900-958F-7288D0D20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55" y="1964532"/>
            <a:ext cx="5655828" cy="412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88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Runge function: Chebyshev nodes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E207A1DA-5C1E-91FC-1543-9D97D18A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1422281"/>
            <a:ext cx="551497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9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832510" y="1341068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Generally, more accurate than the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used for numerical integration and differential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Artefacts possible (such as large oscillations between nodes)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Polynomials of large order susceptible to round-off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easily generalized to multiple dimensions</a:t>
            </a:r>
          </a:p>
        </p:txBody>
      </p:sp>
    </p:spTree>
    <p:extLst>
      <p:ext uri="{BB962C8B-B14F-4D97-AF65-F5344CB8AC3E}">
        <p14:creationId xmlns:p14="http://schemas.microsoft.com/office/powerpoint/2010/main" val="259656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>
            <a:extLst>
              <a:ext uri="{FF2B5EF4-FFF2-40B4-BE49-F238E27FC236}">
                <a16:creationId xmlns:a16="http://schemas.microsoft.com/office/drawing/2014/main" id="{80D1328F-91FD-D9B2-D016-2E79747B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502" y="3836760"/>
            <a:ext cx="3374480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639BD4-2DBC-A160-CE1A-D2F4BDCED025}"/>
              </a:ext>
            </a:extLst>
          </p:cNvPr>
          <p:cNvSpPr txBox="1"/>
          <p:nvPr/>
        </p:nvSpPr>
        <p:spPr>
          <a:xfrm>
            <a:off x="750624" y="3836760"/>
            <a:ext cx="823870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accurate than linear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Derivatives are continuous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Avoids issues with polynomials of high degree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not so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Artefacts such as large oscillations between nodes are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7AF27-3E8E-5F51-CA6B-55A86DE14390}"/>
              </a:ext>
            </a:extLst>
          </p:cNvPr>
          <p:cNvSpPr txBox="1"/>
          <p:nvPr/>
        </p:nvSpPr>
        <p:spPr>
          <a:xfrm>
            <a:off x="750625" y="1198921"/>
            <a:ext cx="60687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Connect each pair of nodes by a cubic polynomial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C0E535E-4455-6320-5262-F91EE721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365" y="1807335"/>
            <a:ext cx="4821388" cy="266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/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coefficients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200" i="1" kern="150" baseline="-2500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determined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 and continuity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continuity of 1st and 2nd derivatives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2n-2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boundary conditions for first derivative (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equations)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FC333-AE2B-E83A-68FF-169F28A1B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267821"/>
                <a:ext cx="7141519" cy="1354217"/>
              </a:xfrm>
              <a:prstGeom prst="rect">
                <a:avLst/>
              </a:prstGeom>
              <a:blipFill>
                <a:blip r:embed="rId5"/>
                <a:stretch>
                  <a:fillRect l="-710" t="-277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>
            <a:extLst>
              <a:ext uri="{FF2B5EF4-FFF2-40B4-BE49-F238E27FC236}">
                <a16:creationId xmlns:a16="http://schemas.microsoft.com/office/drawing/2014/main" id="{6A519FBB-4003-4441-E423-0229D0FE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061" y="1287475"/>
            <a:ext cx="3368921" cy="256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0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dimensions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Functions of more than one variable, e.g.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237669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8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/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Data points: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𝑦𝑖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𝑓𝑖</m:t>
                    </m:r>
                    <m:r>
                      <a:rPr lang="en-US" sz="2200" i="1" kern="150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9D9C26-4207-944C-16C2-5D0FEAC39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27" y="1826247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8"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BBC8D102-C848-4C60-EFBD-77962D3CE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19" y="4376510"/>
            <a:ext cx="2728940" cy="18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32427" y="2630268"/>
            <a:ext cx="4677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methods: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Nearest-neighbor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Successive 1D interpolations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8E031901-8931-3388-A735-1133758F9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35" y="2143402"/>
            <a:ext cx="5113138" cy="435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42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nearest-neighbor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87017" y="252055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sin(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D9C26-4207-944C-16C2-5D0FEAC39B57}"/>
              </a:ext>
            </a:extLst>
          </p:cNvPr>
          <p:cNvSpPr txBox="1"/>
          <p:nvPr/>
        </p:nvSpPr>
        <p:spPr>
          <a:xfrm>
            <a:off x="787017" y="295144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at integer values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=0,1,…6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regular grid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2D nearest-neighbor:</a:t>
            </a: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plane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E7DCAC61-5B43-4E39-B534-E1D47084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18" y="3569683"/>
            <a:ext cx="3546101" cy="302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4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Bilinear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C804-99F9-F2B8-6EB1-A4EF2AAE89F3}"/>
              </a:ext>
            </a:extLst>
          </p:cNvPr>
          <p:cNvSpPr txBox="1"/>
          <p:nvPr/>
        </p:nvSpPr>
        <p:spPr>
          <a:xfrm>
            <a:off x="787018" y="1162311"/>
            <a:ext cx="8238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Bilinear interpolation: </a:t>
            </a:r>
            <a:r>
              <a:rPr lang="en-US" sz="2200" dirty="0"/>
              <a:t>apply linear interpolation twice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4A35096-CDD9-D152-A2BE-82A177994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29" y="3579308"/>
            <a:ext cx="3485419" cy="297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95211-BE9E-7EAD-89AA-A4BE8B456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70" y="1162311"/>
            <a:ext cx="2136237" cy="2014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3715F2-4E13-69AE-5877-760245B6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53" y="1713933"/>
            <a:ext cx="7155452" cy="1462892"/>
          </a:xfrm>
          <a:prstGeom prst="rect">
            <a:avLst/>
          </a:prstGeom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4C921E59-C783-EA70-E289-01A616F3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084" y="3524716"/>
            <a:ext cx="3636533" cy="309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38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B023F-0309-4FA7-7350-F89A0A68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910C9-CBFE-C932-4EB7-E0E15279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50237"/>
            <a:ext cx="11450917" cy="1165085"/>
          </a:xfrm>
        </p:spPr>
        <p:txBody>
          <a:bodyPr/>
          <a:lstStyle/>
          <a:p>
            <a:r>
              <a:rPr lang="en-US" dirty="0"/>
              <a:t>Advanced topics (further reading)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A117FB-C426-BD45-AE13-C0E8EA755E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14D2E721-37AF-49C6-843C-E5409B726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E31A6-EFFD-2E09-4000-AC1A3D68CC90}"/>
              </a:ext>
            </a:extLst>
          </p:cNvPr>
          <p:cNvSpPr txBox="1"/>
          <p:nvPr/>
        </p:nvSpPr>
        <p:spPr>
          <a:xfrm>
            <a:off x="451510" y="1215322"/>
            <a:ext cx="82387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Gaussian process regression (Kriging)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Uses prior assumption on covariances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Provides a measure of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Extendable to noisy data and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Hermite interpolation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Interpolation of both the function values and derivative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polynomial or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CD870-2E52-A385-3A64-F1B4B07E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370" y="1200240"/>
            <a:ext cx="3252261" cy="2037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D0392-767E-4CA5-16C4-C10565A6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750" y="3619900"/>
            <a:ext cx="2170341" cy="2738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3E11F-802F-8612-2F41-E7E304A2633F}"/>
              </a:ext>
            </a:extLst>
          </p:cNvPr>
          <p:cNvSpPr txBox="1"/>
          <p:nvPr/>
        </p:nvSpPr>
        <p:spPr>
          <a:xfrm>
            <a:off x="4011775" y="26292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4B659-A2C7-2E74-9750-C8CADA3F7DB1}"/>
              </a:ext>
            </a:extLst>
          </p:cNvPr>
          <p:cNvSpPr txBox="1"/>
          <p:nvPr/>
        </p:nvSpPr>
        <p:spPr>
          <a:xfrm>
            <a:off x="4011774" y="463742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27605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the function </a:t>
                </a:r>
                <a14:m>
                  <m:oMath xmlns:m="http://schemas.openxmlformats.org/officeDocument/2006/math"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Imagine that we cannot easily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at arbitrary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all we are given is its values at some finite number of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05" y="1297015"/>
                <a:ext cx="8020337" cy="1446550"/>
              </a:xfrm>
              <a:prstGeom prst="rect">
                <a:avLst/>
              </a:prstGeom>
              <a:blipFill>
                <a:blip r:embed="rId2"/>
                <a:stretch>
                  <a:fillRect l="-949" t="-3478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49B7B7E-9AD7-710A-8C6D-033D5495DD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591"/>
          <a:stretch/>
        </p:blipFill>
        <p:spPr>
          <a:xfrm>
            <a:off x="1882606" y="3101453"/>
            <a:ext cx="1770535" cy="23364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9297D60-AF2A-BB13-D2C1-3E1C459C7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49" y="2875494"/>
            <a:ext cx="4531722" cy="33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919C54-5F08-1545-B35B-E52658823B97}"/>
              </a:ext>
            </a:extLst>
          </p:cNvPr>
          <p:cNvSpPr txBox="1"/>
          <p:nvPr/>
        </p:nvSpPr>
        <p:spPr>
          <a:xfrm>
            <a:off x="868904" y="625184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let us consider different methods of interpolating the function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65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assign the value of the closest data point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i.e.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 picture containing colorful, red, light, traffic light&#10;&#10;Description automatically generated">
            <a:extLst>
              <a:ext uri="{FF2B5EF4-FFF2-40B4-BE49-F238E27FC236}">
                <a16:creationId xmlns:a16="http://schemas.microsoft.com/office/drawing/2014/main" id="{3B9773F0-5A42-02F8-AA6A-15849F27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209" y="3276600"/>
            <a:ext cx="3485582" cy="2788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/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baseline="-25000" dirty="0" err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𝑛𝑛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i="1" kern="150" baseline="-25000" dirty="0" err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3EBDDD-76AE-4BB6-EF6F-C78D143BC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51" y="1834226"/>
                <a:ext cx="4771627" cy="430887"/>
              </a:xfrm>
              <a:prstGeom prst="rect">
                <a:avLst/>
              </a:prstGeom>
              <a:blipFill>
                <a:blip r:embed="rId3"/>
                <a:stretch>
                  <a:fillRect l="-796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/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chosen such that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𝑥𝑖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sma</a:t>
                </a:r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llest among all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1D8A80-570A-E2E5-543A-A8A5797D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0" y="2371437"/>
                <a:ext cx="8020337" cy="430887"/>
              </a:xfrm>
              <a:prstGeom prst="rect">
                <a:avLst/>
              </a:prstGeom>
              <a:blipFill>
                <a:blip r:embed="rId4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81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Nearest-neighbor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32511" y="129701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90597-B0D0-5225-6F5C-3BC6AB4B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49" y="1863842"/>
            <a:ext cx="6356938" cy="3435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3C64AC-B8E3-5BAE-BD12-CCA198B4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837" y="2098137"/>
            <a:ext cx="4226133" cy="3046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832511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to generalize to multiple dimensions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980828" y="5603719"/>
            <a:ext cx="54158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&amp; simple options available</a:t>
            </a:r>
          </a:p>
        </p:txBody>
      </p:sp>
    </p:spTree>
    <p:extLst>
      <p:ext uri="{BB962C8B-B14F-4D97-AF65-F5344CB8AC3E}">
        <p14:creationId xmlns:p14="http://schemas.microsoft.com/office/powerpoint/2010/main" val="390506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the data points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FFE30C-AFD2-5E80-571F-DF8760AB2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95" y="225142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5" y="187908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interpolant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 line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between these points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/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it to calculate the function value at any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∈[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63F6D8-B322-6F70-479D-65912E07C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4" y="2498487"/>
                <a:ext cx="7284767" cy="430887"/>
              </a:xfrm>
              <a:prstGeom prst="rect">
                <a:avLst/>
              </a:prstGeom>
              <a:blipFill>
                <a:blip r:embed="rId3"/>
                <a:stretch>
                  <a:fillRect l="-1045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59FAB35-D9E2-46B9-0C71-AE6B201C9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000" y="3096528"/>
            <a:ext cx="3687413" cy="664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EE382-3C57-0F11-8F18-39412438EDED}"/>
              </a:ext>
            </a:extLst>
          </p:cNvPr>
          <p:cNvSpPr txBox="1"/>
          <p:nvPr/>
        </p:nvSpPr>
        <p:spPr>
          <a:xfrm>
            <a:off x="750624" y="392089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larger set of points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&lt;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&lt; … &lt;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find the interval (x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200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enveloping x and use the linear interpolant formula</a:t>
            </a:r>
            <a:endParaRPr lang="en-US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7C9FA-84F6-997E-FDD4-0E504E80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506" y="5306989"/>
            <a:ext cx="3686400" cy="634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A164E5-AAE6-B1A6-11AC-8FF2E0862886}"/>
              </a:ext>
            </a:extLst>
          </p:cNvPr>
          <p:cNvSpPr txBox="1"/>
          <p:nvPr/>
        </p:nvSpPr>
        <p:spPr>
          <a:xfrm>
            <a:off x="9076088" y="5306989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89580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605933" y="101452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CD10F-5D05-B3BB-BA8A-20C120F40A54}"/>
              </a:ext>
            </a:extLst>
          </p:cNvPr>
          <p:cNvSpPr txBox="1"/>
          <p:nvPr/>
        </p:nvSpPr>
        <p:spPr>
          <a:xfrm>
            <a:off x="370541" y="5291925"/>
            <a:ext cx="60960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Generalizes to multiple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More accurate than nearest-neighbor appr.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6513F-53BA-A932-257C-A7A4985573D4}"/>
              </a:ext>
            </a:extLst>
          </p:cNvPr>
          <p:cNvSpPr txBox="1"/>
          <p:nvPr/>
        </p:nvSpPr>
        <p:spPr>
          <a:xfrm>
            <a:off x="6519080" y="5390066"/>
            <a:ext cx="5672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Disadvantages: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Limited accuracy compared to polynomials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Not good for derivatives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303C34-3102-A53D-0381-70405D755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3" y="1445413"/>
            <a:ext cx="6279936" cy="37498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CF5EEDA2-01BD-FFDD-47CD-3A4E69E3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44" y="1640176"/>
            <a:ext cx="4741415" cy="360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9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 (Lagrange form)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750625" y="1198921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There exists a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of order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that interpolates through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data points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…, 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E4CF8-0B14-29AD-6C6C-C27C96E12608}"/>
              </a:ext>
            </a:extLst>
          </p:cNvPr>
          <p:cNvSpPr txBox="1"/>
          <p:nvPr/>
        </p:nvSpPr>
        <p:spPr>
          <a:xfrm>
            <a:off x="750624" y="209667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build such a polynomial?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F6D8-B322-6F70-479D-65912E07CA15}"/>
              </a:ext>
            </a:extLst>
          </p:cNvPr>
          <p:cNvSpPr txBox="1"/>
          <p:nvPr/>
        </p:nvSpPr>
        <p:spPr>
          <a:xfrm>
            <a:off x="750624" y="264458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200" b="1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basis functions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638" y="2030032"/>
            <a:ext cx="3730667" cy="283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/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Easy to see that for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kern="15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200" kern="150" baseline="-250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one has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sz="2200" i="1" kern="150" baseline="-25000" dirty="0" err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𝑘𝑗</m:t>
                    </m:r>
                  </m:oMath>
                </a14:m>
                <a:endParaRPr lang="en-US" sz="2200" kern="150" baseline="-2500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C1F617-6774-6735-C821-4CFD20249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3" y="4150571"/>
                <a:ext cx="8020337" cy="430887"/>
              </a:xfrm>
              <a:prstGeom prst="rect">
                <a:avLst/>
              </a:prstGeom>
              <a:blipFill>
                <a:blip r:embed="rId3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50623" y="4868048"/>
            <a:ext cx="1938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3154FA-2F06-9E7F-FC1A-9EA25F126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3984" y="3242181"/>
            <a:ext cx="2282016" cy="67843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68B1C35-5C10-D86D-EE74-3E8B16910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1573" y="5447343"/>
            <a:ext cx="3166837" cy="80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interpolation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/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our example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DC2512-C397-B11C-7C44-EDEA4A444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25" y="1198921"/>
                <a:ext cx="8020337" cy="430887"/>
              </a:xfrm>
              <a:prstGeom prst="rect">
                <a:avLst/>
              </a:prstGeom>
              <a:blipFill>
                <a:blip r:embed="rId2"/>
                <a:stretch>
                  <a:fillRect l="-949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Nearest-neighbor Interpolation">
            <a:extLst>
              <a:ext uri="{FF2B5EF4-FFF2-40B4-BE49-F238E27FC236}">
                <a16:creationId xmlns:a16="http://schemas.microsoft.com/office/drawing/2014/main" id="{EC31152A-E9A5-4981-61C2-DB1E1CDB5E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1C40D8D-9510-F40E-408D-95F37E4D3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92" y="1663643"/>
            <a:ext cx="3604853" cy="274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B73B4C-4382-B712-57D8-10CB3985E990}"/>
              </a:ext>
            </a:extLst>
          </p:cNvPr>
          <p:cNvSpPr txBox="1"/>
          <p:nvPr/>
        </p:nvSpPr>
        <p:spPr>
          <a:xfrm>
            <a:off x="725117" y="3727835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one obtains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7D3AC-A6E0-6229-13D3-587665DD5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91"/>
          <a:stretch/>
        </p:blipFill>
        <p:spPr>
          <a:xfrm>
            <a:off x="3154437" y="1772679"/>
            <a:ext cx="1580849" cy="2086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1F9C95-93CB-2AE6-748C-E74F988B2548}"/>
              </a:ext>
            </a:extLst>
          </p:cNvPr>
          <p:cNvSpPr txBox="1"/>
          <p:nvPr/>
        </p:nvSpPr>
        <p:spPr>
          <a:xfrm>
            <a:off x="750624" y="5952415"/>
            <a:ext cx="80203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practice,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Lagrange form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more stable with respect to round-off errors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7683C-7FB7-EFDC-CE46-91F9887E43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42" y="4020961"/>
            <a:ext cx="1981695" cy="7962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B4BD5B1-3FAC-37FC-66EF-6A83F6B0F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519" y="5640068"/>
            <a:ext cx="7046455" cy="1921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726B6B-0DF5-5356-781E-1213350562AB}"/>
              </a:ext>
            </a:extLst>
          </p:cNvPr>
          <p:cNvSpPr txBox="1"/>
          <p:nvPr/>
        </p:nvSpPr>
        <p:spPr>
          <a:xfrm>
            <a:off x="4157248" y="4980104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808FF"/>
                </a:solidFill>
              </a:rPr>
              <a:t>Lagrange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CCE42-51E2-0EA4-2FCB-1ECE0731D24B}"/>
              </a:ext>
            </a:extLst>
          </p:cNvPr>
          <p:cNvSpPr txBox="1"/>
          <p:nvPr/>
        </p:nvSpPr>
        <p:spPr>
          <a:xfrm>
            <a:off x="9044934" y="5566673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Canonical form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AD077A8-F346-3513-A2B8-1E0A26F5C0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8519" y="4821119"/>
            <a:ext cx="2340875" cy="67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0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1046</Words>
  <Application>Microsoft Macintosh PowerPoint</Application>
  <PresentationFormat>Widescreen</PresentationFormat>
  <Paragraphs>164</Paragraphs>
  <Slides>27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Interpolation</vt:lpstr>
      <vt:lpstr>Interpolation</vt:lpstr>
      <vt:lpstr>Nearest-neighbor interpolation</vt:lpstr>
      <vt:lpstr>Nearest-neighbor interpolation</vt:lpstr>
      <vt:lpstr>Linear interpolation</vt:lpstr>
      <vt:lpstr>Linear interpolation</vt:lpstr>
      <vt:lpstr>Polynomial interpolation (Lagrange form)</vt:lpstr>
      <vt:lpstr>Polynomial interpolation</vt:lpstr>
      <vt:lpstr>Polynomial interpolation</vt:lpstr>
      <vt:lpstr>Polynomial interpolation: Newton polynomial</vt:lpstr>
      <vt:lpstr>Polynomial interpolation: Errors and artefacts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Runge phenomenon</vt:lpstr>
      <vt:lpstr>Polynomial interpolation: Chebyshev nodes</vt:lpstr>
      <vt:lpstr>Equidistant vs Chebyshev nodes</vt:lpstr>
      <vt:lpstr>Back to the Runge function: Chebyshev nodes</vt:lpstr>
      <vt:lpstr>Polynomial interpolation: Summary</vt:lpstr>
      <vt:lpstr>Spline interpolation</vt:lpstr>
      <vt:lpstr>Multiple dimensions</vt:lpstr>
      <vt:lpstr>2D nearest-neighbor</vt:lpstr>
      <vt:lpstr>Bilinear interpolation</vt:lpstr>
      <vt:lpstr>Advanced topics (further reading)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1169</cp:revision>
  <cp:lastPrinted>2018-05-12T22:28:36Z</cp:lastPrinted>
  <dcterms:created xsi:type="dcterms:W3CDTF">2018-05-07T16:28:28Z</dcterms:created>
  <dcterms:modified xsi:type="dcterms:W3CDTF">2025-01-28T15:29:40Z</dcterms:modified>
</cp:coreProperties>
</file>