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9" r:id="rId2"/>
    <p:sldId id="1064" r:id="rId3"/>
    <p:sldId id="1065" r:id="rId4"/>
    <p:sldId id="1066" r:id="rId5"/>
    <p:sldId id="1086" r:id="rId6"/>
    <p:sldId id="1087" r:id="rId7"/>
    <p:sldId id="1067" r:id="rId8"/>
    <p:sldId id="1016" r:id="rId9"/>
    <p:sldId id="1068" r:id="rId10"/>
    <p:sldId id="1069" r:id="rId11"/>
    <p:sldId id="1089" r:id="rId12"/>
    <p:sldId id="1088" r:id="rId13"/>
    <p:sldId id="1071" r:id="rId14"/>
    <p:sldId id="1091" r:id="rId15"/>
    <p:sldId id="1070" r:id="rId16"/>
    <p:sldId id="1090" r:id="rId17"/>
    <p:sldId id="1072" r:id="rId18"/>
    <p:sldId id="1073" r:id="rId19"/>
    <p:sldId id="1092" r:id="rId20"/>
    <p:sldId id="1074" r:id="rId21"/>
    <p:sldId id="1075" r:id="rId22"/>
    <p:sldId id="1093" r:id="rId23"/>
    <p:sldId id="1076" r:id="rId24"/>
    <p:sldId id="1077" r:id="rId25"/>
    <p:sldId id="1078" r:id="rId26"/>
    <p:sldId id="1094" r:id="rId27"/>
    <p:sldId id="1079" r:id="rId28"/>
    <p:sldId id="1080" r:id="rId29"/>
    <p:sldId id="1095" r:id="rId30"/>
    <p:sldId id="1101" r:id="rId31"/>
    <p:sldId id="1102" r:id="rId32"/>
    <p:sldId id="1103" r:id="rId33"/>
    <p:sldId id="1104" r:id="rId34"/>
    <p:sldId id="1105" r:id="rId3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4"/>
            <p14:sldId id="1065"/>
            <p14:sldId id="1066"/>
            <p14:sldId id="1086"/>
            <p14:sldId id="1087"/>
            <p14:sldId id="1067"/>
            <p14:sldId id="1016"/>
            <p14:sldId id="1068"/>
            <p14:sldId id="1069"/>
            <p14:sldId id="1089"/>
            <p14:sldId id="1088"/>
            <p14:sldId id="1071"/>
            <p14:sldId id="1091"/>
            <p14:sldId id="1070"/>
            <p14:sldId id="1090"/>
            <p14:sldId id="1072"/>
            <p14:sldId id="1073"/>
            <p14:sldId id="1092"/>
            <p14:sldId id="1074"/>
            <p14:sldId id="1075"/>
            <p14:sldId id="1093"/>
            <p14:sldId id="1076"/>
            <p14:sldId id="1077"/>
            <p14:sldId id="1078"/>
            <p14:sldId id="1094"/>
            <p14:sldId id="1079"/>
            <p14:sldId id="1080"/>
            <p14:sldId id="1095"/>
            <p14:sldId id="1101"/>
            <p14:sldId id="1102"/>
            <p14:sldId id="1103"/>
            <p14:sldId id="1104"/>
            <p14:sldId id="11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6245" autoAdjust="0"/>
  </p:normalViewPr>
  <p:slideViewPr>
    <p:cSldViewPr snapToGrid="0">
      <p:cViewPr varScale="1">
        <p:scale>
          <a:sx n="100" d="100"/>
          <a:sy n="100" d="100"/>
        </p:scale>
        <p:origin x="168" y="360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03.04.25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453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2D5F-5ED9-10D9-635F-4767C418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24B0C-7A7D-05CC-D4C1-51B7C363F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3D254-2173-7009-DB3B-A49CE442E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CE3B-85A5-DE80-5B18-0CE1385A2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90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BA56A-4E7F-83F0-4EDA-FCE94E62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79666-7658-A722-7297-1CAE323DD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17C8C-9B50-2418-6030-D442E1BA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0E5E8-951A-3E47-6787-D8D7F324E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42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69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00D-3D95-FE3A-833C-8F4FCB7C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8C4AB-9D03-F676-8E4C-5A1084C9C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986D3-F462-AEC3-236D-AA634C4A0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14AC-E004-649D-D539-9F4621A52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31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9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2115-BD80-DE0F-1AA4-E2616E33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76006-63CE-FA99-E2AC-EC9AB03AD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C6898-387D-9649-1142-CEBDD58C4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ABED-B6D0-BE57-26BB-6AFB5F893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724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20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64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4CAF-CC25-4390-C870-4CE23375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6812F-29F1-F163-4B6B-39E04CBA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F342A-5A1C-658C-50AA-4A2BE8F7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C508-4E69-D952-F427-41B0BF996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50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0158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95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173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C2E9-EA3E-D504-33AC-DAB5C9FFB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A6F4F-6C26-9EAC-4862-D8E02267A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32E45-19DB-2263-B055-10E33B2B6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ED9-525F-11F3-52AF-8E76A9532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58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73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15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485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32ED-321C-C9EE-1F1E-D3735291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DDDA6-ECF4-8510-7362-41562EE7C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25C01-C182-BC0F-39B5-E9CCD84BD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D33-C756-3F2B-9B46-A04ADCB82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3211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6755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06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103D-2187-25B8-766E-57A61CAC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604DF-17B1-A02E-33CD-8F9EEB6C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AE94-DA76-81D9-D3A2-8FE3BBCDD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D0B7-558B-E244-E615-BE1005AD1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372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299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4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877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55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42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913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1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4EA4-427B-7F11-482F-6D1D9DD6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FCE88-D58B-CB13-6BA0-98EDC8847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4F5DA-CB4E-D7DC-1C84-37FB9A106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ACF2-488B-C9BB-65A8-A2D12A7FD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35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2F1C4-65EF-CB36-1832-587C80A0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C717C-E47C-AD3C-2B6C-CC244E500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57C5B-21DD-D34B-F5C9-9810782C2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6568-7229-FD31-F39B-ADCFBB30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55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55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12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53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98.png"/><Relationship Id="rId4" Type="http://schemas.openxmlformats.org/officeDocument/2006/relationships/image" Target="../media/image24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9.png"/><Relationship Id="rId3" Type="http://schemas.openxmlformats.org/officeDocument/2006/relationships/image" Target="../media/image10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107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2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18: Random numbers: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1,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A0E7B-F10B-2F18-4907-F0E97ED79C77}"/>
              </a:ext>
            </a:extLst>
          </p:cNvPr>
          <p:cNvSpPr txBox="1"/>
          <p:nvPr/>
        </p:nvSpPr>
        <p:spPr>
          <a:xfrm>
            <a:off x="3776543" y="2990033"/>
            <a:ext cx="4629794" cy="877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Non-uniformly distributed random 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10791-3BC8-EE6C-2154-9A852EAF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27860-E862-7F46-9831-A89EF69D45F2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00874-3B91-85B6-386A-168EB2E6D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5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6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62D7-A24F-5769-D6CD-A478ABB1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6B0-7FE1-49E7-D8EC-B9623F58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F7019-DFBF-2D11-2786-4847A2770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66EDB-878C-AD6A-AC7C-B403C43C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A7B59C7-D406-ED22-4AE5-B557E2D9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80" y="2699503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40027-5A8C-5583-0CCE-87B69E305784}"/>
              </a:ext>
            </a:extLst>
          </p:cNvPr>
          <p:cNvSpPr txBox="1"/>
          <p:nvPr/>
        </p:nvSpPr>
        <p:spPr>
          <a:xfrm>
            <a:off x="1090819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8013-482A-B7BF-B73D-FF28629F1AE1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F12C5-DFD4-16F2-D34B-296C0309D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6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7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2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7B408A-D1A5-1493-6278-D35C67EA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F4A0-B72B-6D8B-940E-D9B40F89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FB166-6FE8-7390-2B31-AEC5EAD677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E7479-8181-3A5C-748E-84AFCC16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93771-0F73-9FF8-18DD-F0A1A9F4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6C19358-DAA6-4BBC-E833-4C3BA57B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41" y="2600215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0DAF8-46E3-2568-2821-8D72AD5CF95F}"/>
              </a:ext>
            </a:extLst>
          </p:cNvPr>
          <p:cNvSpPr txBox="1"/>
          <p:nvPr/>
        </p:nvSpPr>
        <p:spPr>
          <a:xfrm>
            <a:off x="1958273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</p:spTree>
    <p:extLst>
      <p:ext uri="{BB962C8B-B14F-4D97-AF65-F5344CB8AC3E}">
        <p14:creationId xmlns:p14="http://schemas.microsoft.com/office/powerpoint/2010/main" val="350295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93CD1-5A13-CD04-FBF9-0043F803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BE740-23FD-4145-0479-08F4BCAAE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D8BE-90CF-493A-C915-6A8E8E7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3274-5EC2-938F-FD22-AFFF6F295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5910-81E7-4154-4E7F-196C79C485F1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33C2F-8334-D71E-0D3D-CD5191C2357B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A3632-7D38-8A49-7738-7D42124B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878467-0DEC-38FF-64C5-8D1B66AD9A20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8E806-2276-548D-3981-3DECFDFD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6A495-A5A5-03E6-0EA8-DCA536AFB3DE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5956B-C558-B31C-2657-CB8C822D3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6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2D3BAA-8F18-1B42-F51C-A6CF90F41B6F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C4022-0390-F096-A789-6757A418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337FB7E-E83F-2C3D-ABAB-5850105B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C6ED61D-B2E9-7831-25DC-046FDF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7F5F0-3394-5938-9022-DDAA6E9D270B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1525-3295-CFD6-AAD9-EE7676E16BCE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B9DDA-0FC5-4D6C-BD76-01CDE6633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A2983-C657-5F2C-2A56-037255975063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BB67BA-F89A-F0B1-1C29-0B19A464E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B38B5-E253-AED2-ECE5-F34E3B4094A7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CC698-1495-F37D-0553-4D033B5E1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9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0FEDEF-46A7-72AC-5D87-161D17EB0816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33FD7-764A-3487-9171-73DE35FF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E42E-56E2-BE04-8EEE-0D330844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432CF-0C62-97C4-43DD-FF717AEB9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2C64-069F-C6B4-5FE2-54FF64C2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27234-2435-5327-A3D4-57E8F240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15DFB8C-87FD-30DA-2BE0-8739C8E2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598123D-A21C-832E-E92C-64D20A57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3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0E922-78DE-6288-826F-79A67A6F726E}"/>
              </a:ext>
            </a:extLst>
          </p:cNvPr>
          <p:cNvSpPr txBox="1"/>
          <p:nvPr/>
        </p:nvSpPr>
        <p:spPr>
          <a:xfrm>
            <a:off x="911914" y="1165086"/>
            <a:ext cx="8579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common problem in </a:t>
            </a:r>
            <a:r>
              <a:rPr lang="en-US" b="1" dirty="0"/>
              <a:t>Monte Carlo simulations</a:t>
            </a:r>
            <a:r>
              <a:rPr lang="en-US" dirty="0"/>
              <a:t> is the </a:t>
            </a:r>
            <a:r>
              <a:rPr lang="en-US" b="1" dirty="0"/>
              <a:t>random sampling of an isotropic direction in 3D space</a:t>
            </a:r>
            <a:r>
              <a:rPr lang="en-US" dirty="0"/>
              <a:t>. This issue arises in various contexts, such 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72E4-57C5-AD63-9D60-319B6F43AEDB}"/>
              </a:ext>
            </a:extLst>
          </p:cNvPr>
          <p:cNvSpPr txBox="1"/>
          <p:nvPr/>
        </p:nvSpPr>
        <p:spPr>
          <a:xfrm>
            <a:off x="911914" y="1909988"/>
            <a:ext cx="807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• Sampling a random orientation of an </a:t>
            </a:r>
            <a:r>
              <a:rPr lang="en-US" b="1" dirty="0"/>
              <a:t>axially symmetric object</a:t>
            </a:r>
            <a:r>
              <a:rPr lang="en-US" dirty="0"/>
              <a:t> (e.g., a rod).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• Sampling the </a:t>
            </a:r>
            <a:r>
              <a:rPr lang="en-US" b="1" dirty="0"/>
              <a:t>momentum direction</a:t>
            </a:r>
            <a:r>
              <a:rPr lang="en-US" dirty="0"/>
              <a:t> of a particle.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09EA4-967E-516B-679E-75937CC5B03F}"/>
              </a:ext>
            </a:extLst>
          </p:cNvPr>
          <p:cNvSpPr txBox="1"/>
          <p:nvPr/>
        </p:nvSpPr>
        <p:spPr>
          <a:xfrm>
            <a:off x="911913" y="3030516"/>
            <a:ext cx="8878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problem is equivalent to </a:t>
            </a:r>
            <a:r>
              <a:rPr lang="en-US" b="1" dirty="0"/>
              <a:t>choosing a random point on a unit sphere</a:t>
            </a:r>
            <a:r>
              <a:rPr lang="en-US" dirty="0"/>
              <a:t>. The coordinates x, y, z on the sphere can be parametrized using </a:t>
            </a:r>
            <a:r>
              <a:rPr lang="en-US" b="1" dirty="0"/>
              <a:t>azimuthal</a:t>
            </a:r>
            <a:r>
              <a:rPr lang="en-US" dirty="0"/>
              <a:t> and </a:t>
            </a:r>
            <a:r>
              <a:rPr lang="en-US" b="1" dirty="0"/>
              <a:t>polar angles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/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(azimuthal angle)</a:t>
                </a:r>
              </a:p>
              <a:p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(polar angle)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blipFill>
                <a:blip r:embed="rId3"/>
                <a:stretch>
                  <a:fillRect l="-181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77B8EE-FD65-0DCF-1904-62B5F4B4B6EE}"/>
              </a:ext>
            </a:extLst>
          </p:cNvPr>
          <p:cNvSpPr txBox="1"/>
          <p:nvPr/>
        </p:nvSpPr>
        <p:spPr>
          <a:xfrm>
            <a:off x="911913" y="4612709"/>
            <a:ext cx="639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these angles, the Cartesian coordinates are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/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/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/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E444-5197-89B3-35A5-A52706D05CC3}"/>
              </a:ext>
            </a:extLst>
          </p:cNvPr>
          <p:cNvSpPr txBox="1"/>
          <p:nvPr/>
        </p:nvSpPr>
        <p:spPr>
          <a:xfrm>
            <a:off x="613741" y="229185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solid angle element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/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/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/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666E1D8-D70F-0B96-172F-A91B67617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387" y="2655034"/>
            <a:ext cx="1673030" cy="284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/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blipFill>
                <a:blip r:embed="rId7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/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uniformly distributed in [0,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], making its sampling straightforward.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blipFill>
                <a:blip r:embed="rId8"/>
                <a:stretch>
                  <a:fillRect l="-4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/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</a:t>
                </a:r>
                <a:r>
                  <a:rPr lang="en-US" b="1" dirty="0"/>
                  <a:t>weighted probability density function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blipFill>
                <a:blip r:embed="rId9"/>
                <a:stretch>
                  <a:fillRect l="-5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3F029C4-6886-B466-1EB6-16C2C7911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843" y="4156238"/>
            <a:ext cx="18161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6EA370-C92F-8F97-19AA-6565D6FA9322}"/>
              </a:ext>
            </a:extLst>
          </p:cNvPr>
          <p:cNvSpPr txBox="1"/>
          <p:nvPr/>
        </p:nvSpPr>
        <p:spPr>
          <a:xfrm>
            <a:off x="613741" y="47738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cumulative distribution function is: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8BABC9-92B1-6496-653E-E120012A63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8246" y="5174246"/>
            <a:ext cx="2861917" cy="534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/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we obtain: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blipFill>
                <a:blip r:embed="rId12"/>
                <a:stretch>
                  <a:fillRect l="-8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BE4D799-AFD2-1FED-E9B2-E51E38207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9565" y="6160604"/>
            <a:ext cx="1802655" cy="37179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183A73-AC8B-A519-C996-6C352ED9CFFF}"/>
              </a:ext>
            </a:extLst>
          </p:cNvPr>
          <p:cNvSpPr/>
          <p:nvPr/>
        </p:nvSpPr>
        <p:spPr>
          <a:xfrm>
            <a:off x="3521592" y="6106781"/>
            <a:ext cx="1913080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/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work directly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blipFill>
                <a:blip r:embed="rId14"/>
                <a:stretch>
                  <a:fillRect l="-10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F913810A-8AA8-BC5B-89EE-AF376890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3401" y="6106781"/>
            <a:ext cx="1545395" cy="284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377E2-E090-815A-5779-CDEA88910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61316" y="5948820"/>
            <a:ext cx="2419367" cy="5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9080278-A628-4230-2B1F-CE29CEE5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4CE-CF4B-A056-8422-81E61D8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2D10-9388-185B-E6CD-29A88D49AD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5492-369A-82E9-4E15-68B5C8B8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10" y="1408980"/>
            <a:ext cx="8824379" cy="47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Nonuniformly distributed random numbers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/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many cases we deal with random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that are distributed non-uniformly.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blipFill>
                <a:blip r:embed="rId3"/>
                <a:stretch>
                  <a:fillRect l="-68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708E5D-8BD3-5267-46C3-7EC1EEB332EB}"/>
              </a:ext>
            </a:extLst>
          </p:cNvPr>
          <p:cNvSpPr txBox="1"/>
          <p:nvPr/>
        </p:nvSpPr>
        <p:spPr>
          <a:xfrm>
            <a:off x="839548" y="1885444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examples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E6CAB-2131-3FCA-922D-6A178F79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77" y="2208609"/>
            <a:ext cx="34290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9E3AC-0E04-BA9F-A699-A5A7B8F3AD73}"/>
              </a:ext>
            </a:extLst>
          </p:cNvPr>
          <p:cNvSpPr txBox="1"/>
          <p:nvPr/>
        </p:nvSpPr>
        <p:spPr>
          <a:xfrm>
            <a:off x="839547" y="4061783"/>
            <a:ext cx="75923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common methods for generating nonuniform random variates. They both make use of uniformly distributed variates.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transform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Rejection sampling</a:t>
            </a:r>
          </a:p>
        </p:txBody>
      </p:sp>
    </p:spTree>
    <p:extLst>
      <p:ext uri="{BB962C8B-B14F-4D97-AF65-F5344CB8AC3E}">
        <p14:creationId xmlns:p14="http://schemas.microsoft.com/office/powerpoint/2010/main" val="110126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59A3-8046-1245-FB8C-B49C695C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82" y="1395146"/>
            <a:ext cx="5375818" cy="4714340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75453FAE-898C-CF6E-3B2A-158E08B6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58" y="1165086"/>
            <a:ext cx="543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91B59-3637-DF47-5C55-2FB7C603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0" y="3595319"/>
            <a:ext cx="9277772" cy="2871972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3AB93C06-E4DB-13FB-13E3-6800A41C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7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12EC-F0FF-6893-DC02-B2752326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0F7-D5FF-67BB-199A-28CE779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F194-5EB6-B7F3-8234-86DEFB3E1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D248870-93E6-6CFA-55C7-005215A8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4184C-E885-23A8-BD24-41751EE1DE44}"/>
              </a:ext>
            </a:extLst>
          </p:cNvPr>
          <p:cNvSpPr txBox="1"/>
          <p:nvPr/>
        </p:nvSpPr>
        <p:spPr>
          <a:xfrm>
            <a:off x="370541" y="3689968"/>
            <a:ext cx="1030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most common probability distributions is the </a:t>
            </a:r>
            <a:r>
              <a:rPr lang="en-US" b="1" dirty="0"/>
              <a:t>normal (or Gaussian) distribution</a:t>
            </a:r>
            <a:r>
              <a:rPr lang="en-US" dirty="0"/>
              <a:t>, given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E522-E193-CA02-D9A8-1E974A96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06" y="4097185"/>
            <a:ext cx="1787387" cy="558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A54E6-95AC-A4F6-241E-620666DE5935}"/>
              </a:ext>
            </a:extLst>
          </p:cNvPr>
          <p:cNvSpPr txBox="1"/>
          <p:nvPr/>
        </p:nvSpPr>
        <p:spPr>
          <a:xfrm>
            <a:off x="370539" y="5295022"/>
            <a:ext cx="1145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this transformation, the new variable follows a </a:t>
            </a:r>
            <a:r>
              <a:rPr lang="en-US" b="1" dirty="0"/>
              <a:t>standard normal distribution</a:t>
            </a:r>
            <a:r>
              <a:rPr lang="en-US" dirty="0"/>
              <a:t> with </a:t>
            </a:r>
            <a:r>
              <a:rPr lang="en-US" b="1" dirty="0"/>
              <a:t>zero mean</a:t>
            </a:r>
            <a:r>
              <a:rPr lang="en-US" dirty="0"/>
              <a:t> and </a:t>
            </a:r>
            <a:r>
              <a:rPr lang="en-US" b="1" dirty="0"/>
              <a:t>unit standard deviation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/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 are many standard methods for sampling from this distribution. One common approach is to </a:t>
                </a:r>
                <a:r>
                  <a:rPr lang="en-US" b="1" dirty="0"/>
                  <a:t>standardize the variable</a:t>
                </a:r>
                <a:r>
                  <a:rPr lang="en-US" dirty="0"/>
                  <a:t> by making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blipFill>
                <a:blip r:embed="rId5"/>
                <a:stretch>
                  <a:fillRect l="-623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C66A432-1528-F113-80E0-91695FF8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06" y="5716582"/>
            <a:ext cx="1483416" cy="591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/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Calculating the cumulative distribution function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straightforward</a:t>
                </a:r>
                <a:r>
                  <a:rPr lang="en-US" dirty="0"/>
                  <a:t>, use numerical methods.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blipFill>
                <a:blip r:embed="rId7"/>
                <a:stretch>
                  <a:fillRect l="-540" t="-68421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3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308BB-D239-03C1-35D3-0F33AEE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5" y="1165086"/>
            <a:ext cx="10208650" cy="50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124A-1CF9-836E-945C-8D47FDA8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0" y="2359464"/>
            <a:ext cx="4800600" cy="2768600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A7D5EC85-0098-FCDE-1F30-3DACFB12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23" y="1993036"/>
            <a:ext cx="4382617" cy="35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4D3847F-CF55-AE1D-1F2E-1A9B9DCF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/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rejection sampling method</a:t>
                </a:r>
                <a:r>
                  <a:rPr lang="en-US" dirty="0"/>
                  <a:t> allows one to sample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an </a:t>
                </a:r>
                <a:r>
                  <a:rPr lang="en-US" b="1" dirty="0"/>
                  <a:t>envelope distribution</a:t>
                </a:r>
                <a:r>
                  <a:rPr lang="en-US" dirty="0"/>
                  <a:t> and accept or reject it with a certain probability.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blipFill>
                <a:blip r:embed="rId4"/>
                <a:stretch>
                  <a:fillRect l="-7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33724D-55ED-E45C-6343-3CC11D9DCCAA}"/>
              </a:ext>
            </a:extLst>
          </p:cNvPr>
          <p:cNvSpPr txBox="1"/>
          <p:nvPr/>
        </p:nvSpPr>
        <p:spPr>
          <a:xfrm>
            <a:off x="852278" y="1773918"/>
            <a:ext cx="6761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again the probability density function for the polar 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/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bounded from above, we define: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blipFill>
                <a:blip r:embed="rId5"/>
                <a:stretch>
                  <a:fillRect l="-104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557A6C-BBD4-BA98-3F0E-EB0474C8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829" y="2654736"/>
            <a:ext cx="11811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/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Sample a candidate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 uniform distribution over (0,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blipFill>
                <a:blip r:embed="rId7"/>
                <a:stretch>
                  <a:fillRect l="-683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/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blipFill>
                <a:blip r:embed="rId8"/>
                <a:stretch>
                  <a:fillRect l="-13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/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3. This step can be performed by sampling y </a:t>
                </a:r>
                <a:r>
                  <a:rPr lang="en-US" b="1" dirty="0"/>
                  <a:t>from a uniform distribution</a:t>
                </a:r>
                <a:r>
                  <a:rPr lang="en-US" dirty="0"/>
                  <a:t> over 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) and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blipFill>
                <a:blip r:embed="rId9"/>
                <a:stretch>
                  <a:fillRect l="-66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/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Geometric Interpretation: </a:t>
                </a: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as the </a:t>
                </a:r>
                <a:r>
                  <a:rPr lang="en-US" b="1" dirty="0"/>
                  <a:t>coordinates of a point</a:t>
                </a:r>
                <a:r>
                  <a:rPr lang="en-US" dirty="0"/>
                  <a:t> in a plane, we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if it lies below the curve</a:t>
                </a:r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This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 are accepted at a rate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as desired.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blipFill>
                <a:blip r:embed="rId10"/>
                <a:stretch>
                  <a:fillRect l="-47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648CD65-7510-8996-4351-1D5AACCDF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2379" y="3620851"/>
            <a:ext cx="1866900" cy="368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40869-CF19-3118-6F35-6229B7CA78B9}"/>
              </a:ext>
            </a:extLst>
          </p:cNvPr>
          <p:cNvSpPr txBox="1"/>
          <p:nvPr/>
        </p:nvSpPr>
        <p:spPr>
          <a:xfrm>
            <a:off x="847995" y="588280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Rejection Sampling: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/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does not need to be a normalized distribution</a:t>
                </a:r>
                <a:r>
                  <a:rPr lang="en-US" dirty="0"/>
                  <a:t> for the method to work.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03A5A67-14FD-9E53-98BD-4170F103C1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9999" y="2124629"/>
            <a:ext cx="1350617" cy="5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DEFB58-ED6C-77B0-C5A8-26C1426F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3C-9559-1840-33DE-DE391945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A2D-10E4-D3A4-BC14-6C51212F4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31154-AE47-3D47-03B8-65F33A5B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9" y="1237967"/>
            <a:ext cx="8848692" cy="1424313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AB59CF76-4EFA-3936-ABC8-F5DAB9B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9959B-B3E4-FD3F-7C01-50DB458E5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09" y="2900193"/>
            <a:ext cx="7029410" cy="34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6288B-B4D2-34EA-1405-EE212FA4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7" y="1909439"/>
            <a:ext cx="6083300" cy="3670300"/>
          </a:xfrm>
          <a:prstGeom prst="rect">
            <a:avLst/>
          </a:prstGeom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A027A538-D044-2165-037E-4453BB29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61" y="1909439"/>
            <a:ext cx="4714651" cy="37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 of Rejection Sampling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/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None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Does not require the distribution to be normalized.</a:t>
                </a:r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Works even if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is </a:t>
                </a:r>
                <a:r>
                  <a:rPr lang="en-US" b="1" dirty="0"/>
                  <a:t>larger than the true maximum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• Applicable to </a:t>
                </a:r>
                <a:r>
                  <a:rPr lang="en-US" b="1" dirty="0"/>
                  <a:t>generic distributions</a:t>
                </a:r>
                <a:r>
                  <a:rPr lang="en-US" dirty="0"/>
                  <a:t> and does not require the evaluation of the cumulative distribution function.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blipFill>
                <a:blip r:embed="rId3"/>
                <a:stretch>
                  <a:fillRect l="-442" t="-14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C9B639-AB27-FB61-4676-6DFDFD846FA1}"/>
              </a:ext>
            </a:extLst>
          </p:cNvPr>
          <p:cNvSpPr txBox="1"/>
          <p:nvPr/>
        </p:nvSpPr>
        <p:spPr>
          <a:xfrm>
            <a:off x="812522" y="3040464"/>
            <a:ext cx="9225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/>
              <a:t>Cons: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• Can be </a:t>
            </a:r>
            <a:r>
              <a:rPr lang="en-US" b="1" dirty="0"/>
              <a:t>inefficient</a:t>
            </a:r>
            <a:r>
              <a:rPr lang="en-US" dirty="0"/>
              <a:t> if the rejection rate is high (e.g., for highly peaked distributions).</a:t>
            </a:r>
          </a:p>
          <a:p>
            <a:pPr>
              <a:spcAft>
                <a:spcPts val="600"/>
              </a:spcAft>
            </a:pPr>
            <a:r>
              <a:rPr lang="en-US" dirty="0"/>
              <a:t>• Not directly applicable to distributions </a:t>
            </a:r>
            <a:r>
              <a:rPr lang="en-US" b="1" dirty="0"/>
              <a:t>over infinite ranges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A47CC-019A-9F3D-C4F1-0F7E84F07151}"/>
              </a:ext>
            </a:extLst>
          </p:cNvPr>
          <p:cNvSpPr txBox="1"/>
          <p:nvPr/>
        </p:nvSpPr>
        <p:spPr>
          <a:xfrm>
            <a:off x="812521" y="4283802"/>
            <a:ext cx="9444661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Generalizations of Rejection Sampling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To address some of its limitations, several generalizations of rejection sampling can be used, including: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Adaptive rejection sampling</a:t>
            </a:r>
            <a:r>
              <a:rPr lang="en-US" dirty="0"/>
              <a:t> by considering multiple </a:t>
            </a:r>
            <a:r>
              <a:rPr lang="en-US" b="1" dirty="0"/>
              <a:t>enveloping rectangles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Variable transformation</a:t>
            </a:r>
            <a:r>
              <a:rPr lang="en-US" dirty="0"/>
              <a:t> to map an </a:t>
            </a:r>
            <a:r>
              <a:rPr lang="en-US" b="1" dirty="0"/>
              <a:t>infinite interval</a:t>
            </a:r>
            <a:r>
              <a:rPr lang="en-US" dirty="0"/>
              <a:t> into a finite one.</a:t>
            </a:r>
          </a:p>
          <a:p>
            <a:pPr>
              <a:spcAft>
                <a:spcPts val="600"/>
              </a:spcAft>
            </a:pPr>
            <a:r>
              <a:rPr lang="en-US" dirty="0"/>
              <a:t>• </a:t>
            </a:r>
            <a:r>
              <a:rPr lang="en-US" b="1" dirty="0"/>
              <a:t>Sampling from a non-uniform enveloping distribution</a:t>
            </a:r>
            <a:r>
              <a:rPr lang="en-US" dirty="0"/>
              <a:t> for better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14846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0A28E6-8C87-AF13-1336-FE084C6D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C53-E753-912F-ECFC-F6EB2D39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76E26-621C-D849-F8A6-D59F0B04F1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B93C-304A-6D51-0521-324F296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1527979"/>
            <a:ext cx="9418320" cy="45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1E1FB-881D-5B06-3F50-7BA296A6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0" y="1165086"/>
            <a:ext cx="10813100" cy="4955488"/>
          </a:xfrm>
          <a:prstGeom prst="rect">
            <a:avLst/>
          </a:prstGeom>
        </p:spPr>
      </p:pic>
      <p:pic>
        <p:nvPicPr>
          <p:cNvPr id="3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82A85385-1166-625D-77BC-AD4C2A03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18" y="4263888"/>
            <a:ext cx="2689258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3DB1-51BD-85AE-7566-4513B8984F92}"/>
              </a:ext>
            </a:extLst>
          </p:cNvPr>
          <p:cNvSpPr txBox="1"/>
          <p:nvPr/>
        </p:nvSpPr>
        <p:spPr>
          <a:xfrm>
            <a:off x="693683" y="1239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calculation of an integral as statistical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E1FB47-C871-97C2-5B3E-47BABACD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07" y="1683216"/>
            <a:ext cx="2474200" cy="61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14752B-5265-2CDF-368A-2E627E2AD6CE}"/>
              </a:ext>
            </a:extLst>
          </p:cNvPr>
          <p:cNvSpPr txBox="1"/>
          <p:nvPr/>
        </p:nvSpPr>
        <p:spPr>
          <a:xfrm>
            <a:off x="5044966" y="1807825"/>
            <a:ext cx="111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676C7-F36F-87D8-AA0C-9FF6F472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21" y="1733367"/>
            <a:ext cx="1623904" cy="63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02192-A0C2-3B90-4ED3-7A62407F3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652" y="1830298"/>
            <a:ext cx="12573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9E1C73-272F-0A97-FE97-581C15E37FA5}"/>
              </a:ext>
            </a:extLst>
          </p:cNvPr>
          <p:cNvSpPr txBox="1"/>
          <p:nvPr/>
        </p:nvSpPr>
        <p:spPr>
          <a:xfrm>
            <a:off x="693683" y="24263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issues with the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unimportant regions (e.g. f is highly peaked)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Integrable singularities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E23F1-EFDA-8DB7-A24F-03ADA32524E2}"/>
              </a:ext>
            </a:extLst>
          </p:cNvPr>
          <p:cNvSpPr txBox="1"/>
          <p:nvPr/>
        </p:nvSpPr>
        <p:spPr>
          <a:xfrm>
            <a:off x="8252232" y="4410830"/>
            <a:ext cx="185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Normalization: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/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</a:t>
                </a:r>
                <a:r>
                  <a:rPr lang="en-US" i="1" dirty="0"/>
                  <a:t>non-uniform </a:t>
                </a:r>
                <a:r>
                  <a:rPr lang="en-US" dirty="0"/>
                  <a:t>distribution w(x) that resembles f(x).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blipFill>
                <a:blip r:embed="rId6"/>
                <a:stretch>
                  <a:fillRect l="-7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C24007-B835-2D37-0941-CD9BAD85C7C6}"/>
              </a:ext>
            </a:extLst>
          </p:cNvPr>
          <p:cNvSpPr txBox="1"/>
          <p:nvPr/>
        </p:nvSpPr>
        <p:spPr>
          <a:xfrm>
            <a:off x="693683" y="4477572"/>
            <a:ext cx="702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integrand is then calculated as</a:t>
            </a:r>
            <a:endParaRPr lang="en-US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A2D88B-FF85-9D69-1658-5AA1EC365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401" y="4859100"/>
            <a:ext cx="3057197" cy="580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05CD4-F861-E7BE-D2AF-8E6BF274E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413" y="5618516"/>
            <a:ext cx="2624179" cy="9918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491845-C7C4-C0DC-70E7-B4AFF7727A27}"/>
              </a:ext>
            </a:extLst>
          </p:cNvPr>
          <p:cNvSpPr txBox="1"/>
          <p:nvPr/>
        </p:nvSpPr>
        <p:spPr>
          <a:xfrm>
            <a:off x="3490310" y="5955267"/>
            <a:ext cx="10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Error: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FDF200-A826-146E-F66A-D8E0B12716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7552" y="4868492"/>
            <a:ext cx="1499500" cy="5712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0D0DA7-673B-BEB0-19BC-AFED34F8E919}"/>
              </a:ext>
            </a:extLst>
          </p:cNvPr>
          <p:cNvSpPr txBox="1"/>
          <p:nvPr/>
        </p:nvSpPr>
        <p:spPr>
          <a:xfrm>
            <a:off x="693683" y="3719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Importance sampling:</a:t>
            </a:r>
          </a:p>
        </p:txBody>
      </p:sp>
    </p:spTree>
    <p:extLst>
      <p:ext uri="{BB962C8B-B14F-4D97-AF65-F5344CB8AC3E}">
        <p14:creationId xmlns:p14="http://schemas.microsoft.com/office/powerpoint/2010/main" val="96704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C61FE-0CDB-291F-7EE3-C3AEC911577C}"/>
              </a:ext>
            </a:extLst>
          </p:cNvPr>
          <p:cNvSpPr txBox="1"/>
          <p:nvPr/>
        </p:nvSpPr>
        <p:spPr>
          <a:xfrm>
            <a:off x="599089" y="2140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w(x)=1/(b-a) we recover the mean value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F48C0-A0BE-8C21-3C04-713881A2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25" y="1318502"/>
            <a:ext cx="3057197" cy="580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BA9F2-DD48-2DBC-0D78-DCA5E6CB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987" y="1072246"/>
            <a:ext cx="2421222" cy="915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EA66B-07F3-7498-2AB2-3C6177BCF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89" y="2566453"/>
            <a:ext cx="2421222" cy="61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/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w(x)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f(x) one has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const = I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blipFill>
                <a:blip r:embed="rId6"/>
                <a:stretch>
                  <a:fillRect l="-6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2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20033-1707-229A-15C3-BF7DDF58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77" y="1617060"/>
            <a:ext cx="6664046" cy="36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4586611" y="628262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Integrable singularity at x=0 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667F5CD6-68D4-F70B-A33C-F7D54D9A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01" y="2099222"/>
            <a:ext cx="5393996" cy="40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582169" y="229144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51A28-2A9F-BB7F-E759-24BAE728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3" y="3429000"/>
            <a:ext cx="4659097" cy="21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39DE7-1A32-1B10-E2CE-67FF8A10390C}"/>
              </a:ext>
            </a:extLst>
          </p:cNvPr>
          <p:cNvSpPr txBox="1"/>
          <p:nvPr/>
        </p:nvSpPr>
        <p:spPr>
          <a:xfrm>
            <a:off x="7093327" y="22914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8A20-A174-5884-D9C3-B03A734F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51" y="2822640"/>
            <a:ext cx="10922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703A7-DF70-17C7-4AEC-C9A4B816C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362" y="2822640"/>
            <a:ext cx="1092200" cy="504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1E851-5715-8EDE-5119-947E2CF89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351" y="2712242"/>
            <a:ext cx="1270800" cy="67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94EDD-3782-84F0-7268-C9B3AA2CA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940" y="2811130"/>
            <a:ext cx="6731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B7B71-02DC-3E83-1299-A1C64CB9F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286" y="3429000"/>
            <a:ext cx="2673050" cy="1028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8E708F-2507-A42B-498E-671A87F98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286" y="4614242"/>
            <a:ext cx="4501012" cy="10288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24514F-5671-F05C-EDA5-40B3818499A8}"/>
              </a:ext>
            </a:extLst>
          </p:cNvPr>
          <p:cNvCxnSpPr/>
          <p:nvPr/>
        </p:nvCxnSpPr>
        <p:spPr>
          <a:xfrm>
            <a:off x="8628751" y="5538952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04E5E-3DC7-A702-8887-B6157738A44E}"/>
              </a:ext>
            </a:extLst>
          </p:cNvPr>
          <p:cNvCxnSpPr/>
          <p:nvPr/>
        </p:nvCxnSpPr>
        <p:spPr>
          <a:xfrm>
            <a:off x="3017151" y="5565228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0E47B1-DEF1-7E28-0E4B-F6E580B9B99B}"/>
              </a:ext>
            </a:extLst>
          </p:cNvPr>
          <p:cNvSpPr txBox="1"/>
          <p:nvPr/>
        </p:nvSpPr>
        <p:spPr>
          <a:xfrm>
            <a:off x="582169" y="5908490"/>
            <a:ext cx="812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error is more than x10 smaller than in the mean value method.</a:t>
            </a:r>
          </a:p>
          <a:p>
            <a:r>
              <a:rPr lang="en-US" dirty="0"/>
              <a:t>We would need more than x100 samples in the mean value method to reach the same accuracy as importance sampling in this case.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9EC727-DFCE-CAF8-98FB-0E82DD56A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725" y="3301857"/>
            <a:ext cx="1645919" cy="1234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5CB24F-3333-C4C6-19B7-F251BBC2AF52}"/>
              </a:ext>
            </a:extLst>
          </p:cNvPr>
          <p:cNvSpPr txBox="1"/>
          <p:nvPr/>
        </p:nvSpPr>
        <p:spPr>
          <a:xfrm>
            <a:off x="9856881" y="394340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f(x)/w(x)</a:t>
            </a:r>
          </a:p>
        </p:txBody>
      </p:sp>
    </p:spTree>
    <p:extLst>
      <p:ext uri="{BB962C8B-B14F-4D97-AF65-F5344CB8AC3E}">
        <p14:creationId xmlns:p14="http://schemas.microsoft.com/office/powerpoint/2010/main" val="23202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DBB2-A077-4BE1-E5B1-DE72E3ED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78A0-DC79-9FDF-C0CF-E22737D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B7DC6-2230-7FBB-9513-D772AEE34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2DDA-30A4-3ACC-250A-A48F7393980E}"/>
              </a:ext>
            </a:extLst>
          </p:cNvPr>
          <p:cNvSpPr txBox="1"/>
          <p:nvPr/>
        </p:nvSpPr>
        <p:spPr>
          <a:xfrm>
            <a:off x="87215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algorithm follows these steps: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06A7A-44E5-07C1-0FDC-C8132CEF3B56}"/>
              </a:ext>
            </a:extLst>
          </p:cNvPr>
          <p:cNvSpPr txBox="1"/>
          <p:nvPr/>
        </p:nvSpPr>
        <p:spPr>
          <a:xfrm>
            <a:off x="872159" y="153441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Calculate the cumulative distribution function (CDF)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84EE0-7E89-609D-C14A-382F9C92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87" y="1905144"/>
            <a:ext cx="1683026" cy="614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D23086-7CA5-FDAB-1C19-A0D11566AB7F}"/>
              </a:ext>
            </a:extLst>
          </p:cNvPr>
          <p:cNvSpPr txBox="1"/>
          <p:nvPr/>
        </p:nvSpPr>
        <p:spPr>
          <a:xfrm>
            <a:off x="872158" y="2566262"/>
            <a:ext cx="763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Find the inverse function G</a:t>
            </a:r>
            <a:r>
              <a:rPr lang="en-US" baseline="30000" dirty="0"/>
              <a:t>-1</a:t>
            </a:r>
            <a:r>
              <a:rPr lang="en-US" dirty="0"/>
              <a:t>(y) as the solution to the 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CC1DB-B818-A25F-A6F7-F5F6A9A6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4" y="2981760"/>
            <a:ext cx="803689" cy="281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/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3. Sample uniformly distributed random variables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using the inverse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blipFill>
                <a:blip r:embed="rId5"/>
                <a:stretch>
                  <a:fillRect l="-52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15C937B-5D86-3B0A-11AD-C7399300699F}"/>
              </a:ext>
            </a:extLst>
          </p:cNvPr>
          <p:cNvSpPr txBox="1"/>
          <p:nvPr/>
        </p:nvSpPr>
        <p:spPr>
          <a:xfrm>
            <a:off x="872158" y="3759694"/>
            <a:ext cx="839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Challenges: </a:t>
            </a:r>
            <a:r>
              <a:rPr lang="en-US" dirty="0"/>
              <a:t>Sometimes, evaluating G(x) and/or G</a:t>
            </a:r>
            <a:r>
              <a:rPr lang="en-US" baseline="30000" dirty="0"/>
              <a:t>-1</a:t>
            </a:r>
            <a:r>
              <a:rPr lang="en-US" dirty="0"/>
              <a:t>(y) explicitly is difficult. In such cases, numerical integration and/or non-linear equation solvers may be required.</a:t>
            </a:r>
          </a:p>
        </p:txBody>
      </p:sp>
      <p:pic>
        <p:nvPicPr>
          <p:cNvPr id="17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C4C5CFAF-1A55-4C9B-6CD3-F0BCEC5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58" y="4478819"/>
            <a:ext cx="3600159" cy="23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7571C-2B8E-E5E0-D0E2-ADE38E05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7113-95E4-6A4D-12AC-4F209B88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sampling: Exponential distribution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BC26-6968-652B-0F45-758C565558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5407-5643-EAA0-23E2-BF07220FE429}"/>
              </a:ext>
            </a:extLst>
          </p:cNvPr>
          <p:cNvSpPr txBox="1"/>
          <p:nvPr/>
        </p:nvSpPr>
        <p:spPr>
          <a:xfrm>
            <a:off x="63361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Example: Exponential Distribution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3A22C-4A81-E59D-4FBA-57764DD9A92F}"/>
              </a:ext>
            </a:extLst>
          </p:cNvPr>
          <p:cNvSpPr txBox="1"/>
          <p:nvPr/>
        </p:nvSpPr>
        <p:spPr>
          <a:xfrm>
            <a:off x="633619" y="1683840"/>
            <a:ext cx="11293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Recall the radioactive decay process. The time of decay is distributed according to the probability density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83F76-AD51-C6C0-8A5E-50717479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35" y="2132250"/>
            <a:ext cx="1179305" cy="5137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7CA89F-8DEF-AAAA-EE8F-F12B20EF1B00}"/>
              </a:ext>
            </a:extLst>
          </p:cNvPr>
          <p:cNvSpPr txBox="1"/>
          <p:nvPr/>
        </p:nvSpPr>
        <p:spPr>
          <a:xfrm>
            <a:off x="633619" y="27812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The cumulative distribution function is given by: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9F2638-2ABD-29C0-9747-12994B38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78" y="3199741"/>
            <a:ext cx="2581622" cy="57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56201-EC42-1B34-68B8-D9F371989DAE}"/>
              </a:ext>
            </a:extLst>
          </p:cNvPr>
          <p:cNvSpPr txBox="1"/>
          <p:nvPr/>
        </p:nvSpPr>
        <p:spPr>
          <a:xfrm>
            <a:off x="633619" y="3811127"/>
            <a:ext cx="713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To apply inverse transform sampling, we need to invert F(x) by solving: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CF89E-FBBD-4FE2-F74E-DDCF680EF0BF}"/>
              </a:ext>
            </a:extLst>
          </p:cNvPr>
          <p:cNvSpPr txBox="1"/>
          <p:nvPr/>
        </p:nvSpPr>
        <p:spPr>
          <a:xfrm>
            <a:off x="633619" y="4907986"/>
            <a:ext cx="342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Solving for </a:t>
            </a:r>
            <a:r>
              <a:rPr lang="en-US" i="1" dirty="0"/>
              <a:t>t</a:t>
            </a:r>
            <a:r>
              <a:rPr lang="en-US" dirty="0"/>
              <a:t>, we obtain: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13D1B6-8AAC-1CD4-9F7E-E4882CE5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457" y="5375715"/>
            <a:ext cx="1879600" cy="39370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2CA899E-2356-E237-CA64-4A2FB25423CD}"/>
              </a:ext>
            </a:extLst>
          </p:cNvPr>
          <p:cNvSpPr/>
          <p:nvPr/>
        </p:nvSpPr>
        <p:spPr>
          <a:xfrm>
            <a:off x="5190778" y="5277318"/>
            <a:ext cx="2080591" cy="635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68D52E-DF4A-4B5D-CBF7-2FFE5FF8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937" y="4441289"/>
            <a:ext cx="1282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BEBDB-59DA-894C-B064-0202DDC97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69" y="3883198"/>
            <a:ext cx="7691868" cy="27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radioactive decay time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FAD3B-1858-4F0E-F573-362AA87F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7" y="2020649"/>
            <a:ext cx="6083300" cy="31242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0B561AF-5B01-D76B-7C5E-3A17D8D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30" y="1826777"/>
            <a:ext cx="4847129" cy="36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A5BE4-AD9A-BEB5-2B96-067B250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453F4-2C56-F9E9-979E-957BA099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1404</Words>
  <Application>Microsoft Macintosh PowerPoint</Application>
  <PresentationFormat>Widescreen</PresentationFormat>
  <Paragraphs>175</Paragraphs>
  <Slides>34</Slides>
  <Notes>34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Nonuniformly distributed random numbers</vt:lpstr>
      <vt:lpstr>Inverse transform sampling</vt:lpstr>
      <vt:lpstr>Inverse transform sampling</vt:lpstr>
      <vt:lpstr>Inverse transform sampling</vt:lpstr>
      <vt:lpstr>Inverse transform sampling: Exponential distribution</vt:lpstr>
      <vt:lpstr>Inverse transform sampling</vt:lpstr>
      <vt:lpstr>Sampling radioactive decay time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of an Isotropic Direction in 3D</vt:lpstr>
      <vt:lpstr>Sampling of an Isotropic Direction in 3D</vt:lpstr>
      <vt:lpstr>Sampling an isotropic direction</vt:lpstr>
      <vt:lpstr>Sampling an isotropic direction</vt:lpstr>
      <vt:lpstr>Sampling normally distributed variables</vt:lpstr>
      <vt:lpstr>Sampling normally distributed variables</vt:lpstr>
      <vt:lpstr>Sampling normally distributed variables</vt:lpstr>
      <vt:lpstr>Sampling normally distributed variables</vt:lpstr>
      <vt:lpstr>Rejection sampling</vt:lpstr>
      <vt:lpstr>Rejection sampling</vt:lpstr>
      <vt:lpstr>Rejection sampling</vt:lpstr>
      <vt:lpstr>Pros and Cons of Rejection Sampling</vt:lpstr>
      <vt:lpstr>Rejection sampling</vt:lpstr>
      <vt:lpstr>Importance sampling</vt:lpstr>
      <vt:lpstr>Importance sampling</vt:lpstr>
      <vt:lpstr>Importance sampling</vt:lpstr>
      <vt:lpstr>Importance sampling: Example</vt:lpstr>
      <vt:lpstr>Importance sampling: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1231</cp:revision>
  <cp:lastPrinted>2018-05-12T22:28:36Z</cp:lastPrinted>
  <dcterms:created xsi:type="dcterms:W3CDTF">2018-05-07T16:28:28Z</dcterms:created>
  <dcterms:modified xsi:type="dcterms:W3CDTF">2025-04-04T04:21:51Z</dcterms:modified>
</cp:coreProperties>
</file>