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5"/>
  </p:notesMasterIdLst>
  <p:sldIdLst>
    <p:sldId id="259" r:id="rId2"/>
    <p:sldId id="727" r:id="rId3"/>
    <p:sldId id="963" r:id="rId4"/>
    <p:sldId id="964" r:id="rId5"/>
    <p:sldId id="972" r:id="rId6"/>
    <p:sldId id="965" r:id="rId7"/>
    <p:sldId id="966" r:id="rId8"/>
    <p:sldId id="725" r:id="rId9"/>
    <p:sldId id="967" r:id="rId10"/>
    <p:sldId id="968" r:id="rId11"/>
    <p:sldId id="969" r:id="rId12"/>
    <p:sldId id="970" r:id="rId13"/>
    <p:sldId id="971" r:id="rId14"/>
  </p:sldIdLst>
  <p:sldSz cx="12192000" cy="6858000"/>
  <p:notesSz cx="7102475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A622845-6266-4D00-96BA-1436A2147006}">
          <p14:sldIdLst>
            <p14:sldId id="259"/>
            <p14:sldId id="727"/>
            <p14:sldId id="963"/>
            <p14:sldId id="964"/>
            <p14:sldId id="972"/>
            <p14:sldId id="965"/>
            <p14:sldId id="966"/>
            <p14:sldId id="725"/>
            <p14:sldId id="967"/>
            <p14:sldId id="968"/>
            <p14:sldId id="969"/>
            <p14:sldId id="970"/>
            <p14:sldId id="9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k36x6teoh@goetheuniversitaet.onmicrosoft.com" initials="j" lastIdx="1" clrIdx="0">
    <p:extLst>
      <p:ext uri="{19B8F6BF-5375-455C-9EA6-DF929625EA0E}">
        <p15:presenceInfo xmlns:p15="http://schemas.microsoft.com/office/powerpoint/2012/main" userId="jk36x6teoh@goetheuniversitaet.onmicrosoft.com" providerId="None"/>
      </p:ext>
    </p:extLst>
  </p:cmAuthor>
  <p:cmAuthor id="2" name="Vovchenko Volodymyr" initials="VV" lastIdx="3" clrIdx="1">
    <p:extLst>
      <p:ext uri="{19B8F6BF-5375-455C-9EA6-DF929625EA0E}">
        <p15:presenceInfo xmlns:p15="http://schemas.microsoft.com/office/powerpoint/2012/main" userId="9971ad54b2be893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2EA6"/>
    <a:srgbClr val="A4A3A3"/>
    <a:srgbClr val="0808FF"/>
    <a:srgbClr val="3B3838"/>
    <a:srgbClr val="206F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222" autoAdjust="0"/>
    <p:restoredTop sz="94984" autoAdjust="0"/>
  </p:normalViewPr>
  <p:slideViewPr>
    <p:cSldViewPr snapToGrid="0">
      <p:cViewPr varScale="1">
        <p:scale>
          <a:sx n="116" d="100"/>
          <a:sy n="116" d="100"/>
        </p:scale>
        <p:origin x="192" y="34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7739" cy="513508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l">
              <a:defRPr sz="13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4023093" y="0"/>
            <a:ext cx="3077739" cy="513508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r">
              <a:defRPr sz="1300"/>
            </a:lvl1pPr>
          </a:lstStyle>
          <a:p>
            <a:fld id="{961AF02B-09B0-4980-983D-27C0EDB561B5}" type="datetimeFigureOut">
              <a:rPr lang="uk-UA" smtClean="0"/>
              <a:t>04.03.25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37275" cy="34528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57" tIns="49528" rIns="99057" bIns="49528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710248" y="4925407"/>
            <a:ext cx="5681980" cy="4029879"/>
          </a:xfrm>
          <a:prstGeom prst="rect">
            <a:avLst/>
          </a:prstGeom>
        </p:spPr>
        <p:txBody>
          <a:bodyPr vert="horz" lIns="99057" tIns="49528" rIns="99057" bIns="49528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7739" cy="513507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l">
              <a:defRPr sz="13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4023093" y="9721107"/>
            <a:ext cx="3077739" cy="513507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r">
              <a:defRPr sz="1300"/>
            </a:lvl1pPr>
          </a:lstStyle>
          <a:p>
            <a:fld id="{2F0C5EC2-2CF5-460B-AE73-90022B24A426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364886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090274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important thing here, however, is that this equation defines how the mean B1 depends on t.</a:t>
            </a:r>
          </a:p>
          <a:p>
            <a:r>
              <a:rPr lang="en-US" dirty="0"/>
              <a:t>We can thus use this straightforwardly to calculate the higher-order cumulants by taking the derivatives from this equation with respect to t.</a:t>
            </a:r>
          </a:p>
          <a:p>
            <a:r>
              <a:rPr lang="en-US" dirty="0"/>
              <a:t>And by repeatedly abusing the </a:t>
            </a:r>
            <a:r>
              <a:rPr lang="en-US" dirty="0" err="1"/>
              <a:t>Faa</a:t>
            </a:r>
            <a:r>
              <a:rPr lang="en-US" dirty="0"/>
              <a:t> di Bruno formula for high-order derivatives of composite functions we can calculate the net-baryon cumulants subject to global baryon conservation up to a desired order.</a:t>
            </a:r>
          </a:p>
          <a:p>
            <a:endParaRPr lang="en-US" dirty="0"/>
          </a:p>
          <a:p>
            <a:r>
              <a:rPr lang="en-US" dirty="0"/>
              <a:t>Here I am showing the results for three cumulants ratios, the so-called scaled variance, skewness, and kurtosis, our paper contains explicit results up to order 6.</a:t>
            </a:r>
          </a:p>
          <a:p>
            <a:r>
              <a:rPr lang="en-US" dirty="0"/>
              <a:t>We obtain the B1 cumulants in terms of the </a:t>
            </a:r>
            <a:r>
              <a:rPr lang="en-US" dirty="0" err="1"/>
              <a:t>subvolume</a:t>
            </a:r>
            <a:r>
              <a:rPr lang="en-US" dirty="0"/>
              <a:t> fraction \alpha and the grand-canonical susceptibilities \</a:t>
            </a:r>
            <a:r>
              <a:rPr lang="en-US" dirty="0" err="1"/>
              <a:t>chi_B</a:t>
            </a:r>
            <a:r>
              <a:rPr lang="en-US" dirty="0"/>
              <a:t>.</a:t>
            </a:r>
          </a:p>
          <a:p>
            <a:r>
              <a:rPr lang="en-US" dirty="0"/>
              <a:t>This is exactly what we want, as the grand-canonical susceptibilities are the intrinsic properties of the equation of state that we want to probe. </a:t>
            </a:r>
          </a:p>
          <a:p>
            <a:r>
              <a:rPr lang="en-US" dirty="0"/>
              <a:t>Unsurprisingly, in the limit \alpha goes to zero we obtain the grand-canonical susceptibility ratios.</a:t>
            </a:r>
          </a:p>
          <a:p>
            <a:endParaRPr lang="en-US" dirty="0"/>
          </a:p>
          <a:p>
            <a:r>
              <a:rPr lang="en-US" dirty="0"/>
              <a:t>Let me reiterate again that here I did not assume anything about the equation of state, this result is model-independent.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10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074498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important thing here, however, is that this equation defines how the mean B1 depends on t.</a:t>
            </a:r>
          </a:p>
          <a:p>
            <a:r>
              <a:rPr lang="en-US" dirty="0"/>
              <a:t>We can thus use this straightforwardly to calculate the higher-order cumulants by taking the derivatives from this equation with respect to t.</a:t>
            </a:r>
          </a:p>
          <a:p>
            <a:r>
              <a:rPr lang="en-US" dirty="0"/>
              <a:t>And by repeatedly abusing the </a:t>
            </a:r>
            <a:r>
              <a:rPr lang="en-US" dirty="0" err="1"/>
              <a:t>Faa</a:t>
            </a:r>
            <a:r>
              <a:rPr lang="en-US" dirty="0"/>
              <a:t> di Bruno formula for high-order derivatives of composite functions we can calculate the net-baryon cumulants subject to global baryon conservation up to a desired order.</a:t>
            </a:r>
          </a:p>
          <a:p>
            <a:endParaRPr lang="en-US" dirty="0"/>
          </a:p>
          <a:p>
            <a:r>
              <a:rPr lang="en-US" dirty="0"/>
              <a:t>Here I am showing the results for three cumulants ratios, the so-called scaled variance, skewness, and kurtosis, our paper contains explicit results up to order 6.</a:t>
            </a:r>
          </a:p>
          <a:p>
            <a:r>
              <a:rPr lang="en-US" dirty="0"/>
              <a:t>We obtain the B1 cumulants in terms of the </a:t>
            </a:r>
            <a:r>
              <a:rPr lang="en-US" dirty="0" err="1"/>
              <a:t>subvolume</a:t>
            </a:r>
            <a:r>
              <a:rPr lang="en-US" dirty="0"/>
              <a:t> fraction \alpha and the grand-canonical susceptibilities \</a:t>
            </a:r>
            <a:r>
              <a:rPr lang="en-US" dirty="0" err="1"/>
              <a:t>chi_B</a:t>
            </a:r>
            <a:r>
              <a:rPr lang="en-US" dirty="0"/>
              <a:t>.</a:t>
            </a:r>
          </a:p>
          <a:p>
            <a:r>
              <a:rPr lang="en-US" dirty="0"/>
              <a:t>This is exactly what we want, as the grand-canonical susceptibilities are the intrinsic properties of the equation of state that we want to probe. </a:t>
            </a:r>
          </a:p>
          <a:p>
            <a:r>
              <a:rPr lang="en-US" dirty="0"/>
              <a:t>Unsurprisingly, in the limit \alpha goes to zero we obtain the grand-canonical susceptibility ratios.</a:t>
            </a:r>
          </a:p>
          <a:p>
            <a:endParaRPr lang="en-US" dirty="0"/>
          </a:p>
          <a:p>
            <a:r>
              <a:rPr lang="en-US" dirty="0"/>
              <a:t>Let me reiterate again that here I did not assume anything about the equation of state, this result is model-independent.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11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075490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important thing here, however, is that this equation defines how the mean B1 depends on t.</a:t>
            </a:r>
          </a:p>
          <a:p>
            <a:r>
              <a:rPr lang="en-US" dirty="0"/>
              <a:t>We can thus use this straightforwardly to calculate the higher-order cumulants by taking the derivatives from this equation with respect to t.</a:t>
            </a:r>
          </a:p>
          <a:p>
            <a:r>
              <a:rPr lang="en-US" dirty="0"/>
              <a:t>And by repeatedly abusing the </a:t>
            </a:r>
            <a:r>
              <a:rPr lang="en-US" dirty="0" err="1"/>
              <a:t>Faa</a:t>
            </a:r>
            <a:r>
              <a:rPr lang="en-US" dirty="0"/>
              <a:t> di Bruno formula for high-order derivatives of composite functions we can calculate the net-baryon cumulants subject to global baryon conservation up to a desired order.</a:t>
            </a:r>
          </a:p>
          <a:p>
            <a:endParaRPr lang="en-US" dirty="0"/>
          </a:p>
          <a:p>
            <a:r>
              <a:rPr lang="en-US" dirty="0"/>
              <a:t>Here I am showing the results for three cumulants ratios, the so-called scaled variance, skewness, and kurtosis, our paper contains explicit results up to order 6.</a:t>
            </a:r>
          </a:p>
          <a:p>
            <a:r>
              <a:rPr lang="en-US" dirty="0"/>
              <a:t>We obtain the B1 cumulants in terms of the </a:t>
            </a:r>
            <a:r>
              <a:rPr lang="en-US" dirty="0" err="1"/>
              <a:t>subvolume</a:t>
            </a:r>
            <a:r>
              <a:rPr lang="en-US" dirty="0"/>
              <a:t> fraction \alpha and the grand-canonical susceptibilities \</a:t>
            </a:r>
            <a:r>
              <a:rPr lang="en-US" dirty="0" err="1"/>
              <a:t>chi_B</a:t>
            </a:r>
            <a:r>
              <a:rPr lang="en-US" dirty="0"/>
              <a:t>.</a:t>
            </a:r>
          </a:p>
          <a:p>
            <a:r>
              <a:rPr lang="en-US" dirty="0"/>
              <a:t>This is exactly what we want, as the grand-canonical susceptibilities are the intrinsic properties of the equation of state that we want to probe. </a:t>
            </a:r>
          </a:p>
          <a:p>
            <a:r>
              <a:rPr lang="en-US" dirty="0"/>
              <a:t>Unsurprisingly, in the limit \alpha goes to zero we obtain the grand-canonical susceptibility ratios.</a:t>
            </a:r>
          </a:p>
          <a:p>
            <a:endParaRPr lang="en-US" dirty="0"/>
          </a:p>
          <a:p>
            <a:r>
              <a:rPr lang="en-US" dirty="0"/>
              <a:t>Let me reiterate again that here I did not assume anything about the equation of state, this result is model-independent.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12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602061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important thing here, however, is that this equation defines how the mean B1 depends on t.</a:t>
            </a:r>
          </a:p>
          <a:p>
            <a:r>
              <a:rPr lang="en-US" dirty="0"/>
              <a:t>We can thus use this straightforwardly to calculate the higher-order cumulants by taking the derivatives from this equation with respect to t.</a:t>
            </a:r>
          </a:p>
          <a:p>
            <a:r>
              <a:rPr lang="en-US" dirty="0"/>
              <a:t>And by repeatedly abusing the </a:t>
            </a:r>
            <a:r>
              <a:rPr lang="en-US" dirty="0" err="1"/>
              <a:t>Faa</a:t>
            </a:r>
            <a:r>
              <a:rPr lang="en-US" dirty="0"/>
              <a:t> di Bruno formula for high-order derivatives of composite functions we can calculate the net-baryon cumulants subject to global baryon conservation up to a desired order.</a:t>
            </a:r>
          </a:p>
          <a:p>
            <a:endParaRPr lang="en-US" dirty="0"/>
          </a:p>
          <a:p>
            <a:r>
              <a:rPr lang="en-US" dirty="0"/>
              <a:t>Here I am showing the results for three cumulants ratios, the so-called scaled variance, skewness, and kurtosis, our paper contains explicit results up to order 6.</a:t>
            </a:r>
          </a:p>
          <a:p>
            <a:r>
              <a:rPr lang="en-US" dirty="0"/>
              <a:t>We obtain the B1 cumulants in terms of the </a:t>
            </a:r>
            <a:r>
              <a:rPr lang="en-US" dirty="0" err="1"/>
              <a:t>subvolume</a:t>
            </a:r>
            <a:r>
              <a:rPr lang="en-US" dirty="0"/>
              <a:t> fraction \alpha and the grand-canonical susceptibilities \</a:t>
            </a:r>
            <a:r>
              <a:rPr lang="en-US" dirty="0" err="1"/>
              <a:t>chi_B</a:t>
            </a:r>
            <a:r>
              <a:rPr lang="en-US" dirty="0"/>
              <a:t>.</a:t>
            </a:r>
          </a:p>
          <a:p>
            <a:r>
              <a:rPr lang="en-US" dirty="0"/>
              <a:t>This is exactly what we want, as the grand-canonical susceptibilities are the intrinsic properties of the equation of state that we want to probe. </a:t>
            </a:r>
          </a:p>
          <a:p>
            <a:r>
              <a:rPr lang="en-US" dirty="0"/>
              <a:t>Unsurprisingly, in the limit \alpha goes to zero we obtain the grand-canonical susceptibility ratios.</a:t>
            </a:r>
          </a:p>
          <a:p>
            <a:endParaRPr lang="en-US" dirty="0"/>
          </a:p>
          <a:p>
            <a:r>
              <a:rPr lang="en-US" dirty="0"/>
              <a:t>Let me reiterate again that here I did not assume anything about the equation of state, this result is model-independent.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13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812041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important thing here, however, is that this equation defines how the mean B1 depends on t.</a:t>
            </a:r>
          </a:p>
          <a:p>
            <a:r>
              <a:rPr lang="en-US" dirty="0"/>
              <a:t>We can thus use this straightforwardly to calculate the higher-order cumulants by taking the derivatives from this equation with respect to t.</a:t>
            </a:r>
          </a:p>
          <a:p>
            <a:r>
              <a:rPr lang="en-US" dirty="0"/>
              <a:t>And by repeatedly abusing the </a:t>
            </a:r>
            <a:r>
              <a:rPr lang="en-US" dirty="0" err="1"/>
              <a:t>Faa</a:t>
            </a:r>
            <a:r>
              <a:rPr lang="en-US" dirty="0"/>
              <a:t> di Bruno formula for high-order derivatives of composite functions we can calculate the net-baryon cumulants subject to global baryon conservation up to a desired order.</a:t>
            </a:r>
          </a:p>
          <a:p>
            <a:endParaRPr lang="en-US" dirty="0"/>
          </a:p>
          <a:p>
            <a:r>
              <a:rPr lang="en-US" dirty="0"/>
              <a:t>Here I am showing the results for three cumulants ratios, the so-called scaled variance, skewness, and kurtosis, our paper contains explicit results up to order 6.</a:t>
            </a:r>
          </a:p>
          <a:p>
            <a:r>
              <a:rPr lang="en-US" dirty="0"/>
              <a:t>We obtain the B1 cumulants in terms of the </a:t>
            </a:r>
            <a:r>
              <a:rPr lang="en-US" dirty="0" err="1"/>
              <a:t>subvolume</a:t>
            </a:r>
            <a:r>
              <a:rPr lang="en-US" dirty="0"/>
              <a:t> fraction \alpha and the grand-canonical susceptibilities \</a:t>
            </a:r>
            <a:r>
              <a:rPr lang="en-US" dirty="0" err="1"/>
              <a:t>chi_B</a:t>
            </a:r>
            <a:r>
              <a:rPr lang="en-US" dirty="0"/>
              <a:t>.</a:t>
            </a:r>
          </a:p>
          <a:p>
            <a:r>
              <a:rPr lang="en-US" dirty="0"/>
              <a:t>This is exactly what we want, as the grand-canonical susceptibilities are the intrinsic properties of the equation of state that we want to probe. </a:t>
            </a:r>
          </a:p>
          <a:p>
            <a:r>
              <a:rPr lang="en-US" dirty="0"/>
              <a:t>Unsurprisingly, in the limit \alpha goes to zero we obtain the grand-canonical susceptibility ratios.</a:t>
            </a:r>
          </a:p>
          <a:p>
            <a:endParaRPr lang="en-US" dirty="0"/>
          </a:p>
          <a:p>
            <a:r>
              <a:rPr lang="en-US" dirty="0"/>
              <a:t>Let me reiterate again that here I did not assume anything about the equation of state, this result is model-independent.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043935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important thing here, however, is that this equation defines how the mean B1 depends on t.</a:t>
            </a:r>
          </a:p>
          <a:p>
            <a:r>
              <a:rPr lang="en-US" dirty="0"/>
              <a:t>We can thus use this straightforwardly to calculate the higher-order cumulants by taking the derivatives from this equation with respect to t.</a:t>
            </a:r>
          </a:p>
          <a:p>
            <a:r>
              <a:rPr lang="en-US" dirty="0"/>
              <a:t>And by repeatedly abusing the </a:t>
            </a:r>
            <a:r>
              <a:rPr lang="en-US" dirty="0" err="1"/>
              <a:t>Faa</a:t>
            </a:r>
            <a:r>
              <a:rPr lang="en-US" dirty="0"/>
              <a:t> di Bruno formula for high-order derivatives of composite functions we can calculate the net-baryon cumulants subject to global baryon conservation up to a desired order.</a:t>
            </a:r>
          </a:p>
          <a:p>
            <a:endParaRPr lang="en-US" dirty="0"/>
          </a:p>
          <a:p>
            <a:r>
              <a:rPr lang="en-US" dirty="0"/>
              <a:t>Here I am showing the results for three cumulants ratios, the so-called scaled variance, skewness, and kurtosis, our paper contains explicit results up to order 6.</a:t>
            </a:r>
          </a:p>
          <a:p>
            <a:r>
              <a:rPr lang="en-US" dirty="0"/>
              <a:t>We obtain the B1 cumulants in terms of the </a:t>
            </a:r>
            <a:r>
              <a:rPr lang="en-US" dirty="0" err="1"/>
              <a:t>subvolume</a:t>
            </a:r>
            <a:r>
              <a:rPr lang="en-US" dirty="0"/>
              <a:t> fraction \alpha and the grand-canonical susceptibilities \</a:t>
            </a:r>
            <a:r>
              <a:rPr lang="en-US" dirty="0" err="1"/>
              <a:t>chi_B</a:t>
            </a:r>
            <a:r>
              <a:rPr lang="en-US" dirty="0"/>
              <a:t>.</a:t>
            </a:r>
          </a:p>
          <a:p>
            <a:r>
              <a:rPr lang="en-US" dirty="0"/>
              <a:t>This is exactly what we want, as the grand-canonical susceptibilities are the intrinsic properties of the equation of state that we want to probe. </a:t>
            </a:r>
          </a:p>
          <a:p>
            <a:r>
              <a:rPr lang="en-US" dirty="0"/>
              <a:t>Unsurprisingly, in the limit \alpha goes to zero we obtain the grand-canonical susceptibility ratios.</a:t>
            </a:r>
          </a:p>
          <a:p>
            <a:endParaRPr lang="en-US" dirty="0"/>
          </a:p>
          <a:p>
            <a:r>
              <a:rPr lang="en-US" dirty="0"/>
              <a:t>Let me reiterate again that here I did not assume anything about the equation of state, this result is model-independent.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3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745678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important thing here, however, is that this equation defines how the mean B1 depends on t.</a:t>
            </a:r>
          </a:p>
          <a:p>
            <a:r>
              <a:rPr lang="en-US" dirty="0"/>
              <a:t>We can thus use this straightforwardly to calculate the higher-order cumulants by taking the derivatives from this equation with respect to t.</a:t>
            </a:r>
          </a:p>
          <a:p>
            <a:r>
              <a:rPr lang="en-US" dirty="0"/>
              <a:t>And by repeatedly abusing the </a:t>
            </a:r>
            <a:r>
              <a:rPr lang="en-US" dirty="0" err="1"/>
              <a:t>Faa</a:t>
            </a:r>
            <a:r>
              <a:rPr lang="en-US" dirty="0"/>
              <a:t> di Bruno formula for high-order derivatives of composite functions we can calculate the net-baryon cumulants subject to global baryon conservation up to a desired order.</a:t>
            </a:r>
          </a:p>
          <a:p>
            <a:endParaRPr lang="en-US" dirty="0"/>
          </a:p>
          <a:p>
            <a:r>
              <a:rPr lang="en-US" dirty="0"/>
              <a:t>Here I am showing the results for three cumulants ratios, the so-called scaled variance, skewness, and kurtosis, our paper contains explicit results up to order 6.</a:t>
            </a:r>
          </a:p>
          <a:p>
            <a:r>
              <a:rPr lang="en-US" dirty="0"/>
              <a:t>We obtain the B1 cumulants in terms of the </a:t>
            </a:r>
            <a:r>
              <a:rPr lang="en-US" dirty="0" err="1"/>
              <a:t>subvolume</a:t>
            </a:r>
            <a:r>
              <a:rPr lang="en-US" dirty="0"/>
              <a:t> fraction \alpha and the grand-canonical susceptibilities \</a:t>
            </a:r>
            <a:r>
              <a:rPr lang="en-US" dirty="0" err="1"/>
              <a:t>chi_B</a:t>
            </a:r>
            <a:r>
              <a:rPr lang="en-US" dirty="0"/>
              <a:t>.</a:t>
            </a:r>
          </a:p>
          <a:p>
            <a:r>
              <a:rPr lang="en-US" dirty="0"/>
              <a:t>This is exactly what we want, as the grand-canonical susceptibilities are the intrinsic properties of the equation of state that we want to probe. </a:t>
            </a:r>
          </a:p>
          <a:p>
            <a:r>
              <a:rPr lang="en-US" dirty="0"/>
              <a:t>Unsurprisingly, in the limit \alpha goes to zero we obtain the grand-canonical susceptibility ratios.</a:t>
            </a:r>
          </a:p>
          <a:p>
            <a:endParaRPr lang="en-US" dirty="0"/>
          </a:p>
          <a:p>
            <a:r>
              <a:rPr lang="en-US" dirty="0"/>
              <a:t>Let me reiterate again that here I did not assume anything about the equation of state, this result is model-independent.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4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803112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C1986A-001A-B504-2F18-C9FCDC9ABA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4F23F98-9C65-9A93-4E47-2D56DB2F345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CB149AF-8298-9EB9-410B-0CADA4E6C7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important thing here, however, is that this equation defines how the mean B1 depends on t.</a:t>
            </a:r>
          </a:p>
          <a:p>
            <a:r>
              <a:rPr lang="en-US" dirty="0"/>
              <a:t>We can thus use this straightforwardly to calculate the higher-order cumulants by taking the derivatives from this equation with respect to t.</a:t>
            </a:r>
          </a:p>
          <a:p>
            <a:r>
              <a:rPr lang="en-US" dirty="0"/>
              <a:t>And by repeatedly abusing the </a:t>
            </a:r>
            <a:r>
              <a:rPr lang="en-US" dirty="0" err="1"/>
              <a:t>Faa</a:t>
            </a:r>
            <a:r>
              <a:rPr lang="en-US" dirty="0"/>
              <a:t> di Bruno formula for high-order derivatives of composite functions we can calculate the net-baryon cumulants subject to global baryon conservation up to a desired order.</a:t>
            </a:r>
          </a:p>
          <a:p>
            <a:endParaRPr lang="en-US" dirty="0"/>
          </a:p>
          <a:p>
            <a:r>
              <a:rPr lang="en-US" dirty="0"/>
              <a:t>Here I am showing the results for three cumulants ratios, the so-called scaled variance, skewness, and kurtosis, our paper contains explicit results up to order 6.</a:t>
            </a:r>
          </a:p>
          <a:p>
            <a:r>
              <a:rPr lang="en-US" dirty="0"/>
              <a:t>We obtain the B1 cumulants in terms of the </a:t>
            </a:r>
            <a:r>
              <a:rPr lang="en-US" dirty="0" err="1"/>
              <a:t>subvolume</a:t>
            </a:r>
            <a:r>
              <a:rPr lang="en-US" dirty="0"/>
              <a:t> fraction \alpha and the grand-canonical susceptibilities \</a:t>
            </a:r>
            <a:r>
              <a:rPr lang="en-US" dirty="0" err="1"/>
              <a:t>chi_B</a:t>
            </a:r>
            <a:r>
              <a:rPr lang="en-US" dirty="0"/>
              <a:t>.</a:t>
            </a:r>
          </a:p>
          <a:p>
            <a:r>
              <a:rPr lang="en-US" dirty="0"/>
              <a:t>This is exactly what we want, as the grand-canonical susceptibilities are the intrinsic properties of the equation of state that we want to probe. </a:t>
            </a:r>
          </a:p>
          <a:p>
            <a:r>
              <a:rPr lang="en-US" dirty="0"/>
              <a:t>Unsurprisingly, in the limit \alpha goes to zero we obtain the grand-canonical susceptibility ratios.</a:t>
            </a:r>
          </a:p>
          <a:p>
            <a:endParaRPr lang="en-US" dirty="0"/>
          </a:p>
          <a:p>
            <a:r>
              <a:rPr lang="en-US" dirty="0"/>
              <a:t>Let me reiterate again that here I did not assume anything about the equation of state, this result is model-independent.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9A7700-FFDB-EC2E-C417-24EC64C46A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5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182398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important thing here, however, is that this equation defines how the mean B1 depends on t.</a:t>
            </a:r>
          </a:p>
          <a:p>
            <a:r>
              <a:rPr lang="en-US" dirty="0"/>
              <a:t>We can thus use this straightforwardly to calculate the higher-order cumulants by taking the derivatives from this equation with respect to t.</a:t>
            </a:r>
          </a:p>
          <a:p>
            <a:r>
              <a:rPr lang="en-US" dirty="0"/>
              <a:t>And by repeatedly abusing the </a:t>
            </a:r>
            <a:r>
              <a:rPr lang="en-US" dirty="0" err="1"/>
              <a:t>Faa</a:t>
            </a:r>
            <a:r>
              <a:rPr lang="en-US" dirty="0"/>
              <a:t> di Bruno formula for high-order derivatives of composite functions we can calculate the net-baryon cumulants subject to global baryon conservation up to a desired order.</a:t>
            </a:r>
          </a:p>
          <a:p>
            <a:endParaRPr lang="en-US" dirty="0"/>
          </a:p>
          <a:p>
            <a:r>
              <a:rPr lang="en-US" dirty="0"/>
              <a:t>Here I am showing the results for three cumulants ratios, the so-called scaled variance, skewness, and kurtosis, our paper contains explicit results up to order 6.</a:t>
            </a:r>
          </a:p>
          <a:p>
            <a:r>
              <a:rPr lang="en-US" dirty="0"/>
              <a:t>We obtain the B1 cumulants in terms of the </a:t>
            </a:r>
            <a:r>
              <a:rPr lang="en-US" dirty="0" err="1"/>
              <a:t>subvolume</a:t>
            </a:r>
            <a:r>
              <a:rPr lang="en-US" dirty="0"/>
              <a:t> fraction \alpha and the grand-canonical susceptibilities \</a:t>
            </a:r>
            <a:r>
              <a:rPr lang="en-US" dirty="0" err="1"/>
              <a:t>chi_B</a:t>
            </a:r>
            <a:r>
              <a:rPr lang="en-US" dirty="0"/>
              <a:t>.</a:t>
            </a:r>
          </a:p>
          <a:p>
            <a:r>
              <a:rPr lang="en-US" dirty="0"/>
              <a:t>This is exactly what we want, as the grand-canonical susceptibilities are the intrinsic properties of the equation of state that we want to probe. </a:t>
            </a:r>
          </a:p>
          <a:p>
            <a:r>
              <a:rPr lang="en-US" dirty="0"/>
              <a:t>Unsurprisingly, in the limit \alpha goes to zero we obtain the grand-canonical susceptibility ratios.</a:t>
            </a:r>
          </a:p>
          <a:p>
            <a:endParaRPr lang="en-US" dirty="0"/>
          </a:p>
          <a:p>
            <a:r>
              <a:rPr lang="en-US" dirty="0"/>
              <a:t>Let me reiterate again that here I did not assume anything about the equation of state, this result is model-independent.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6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121898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important thing here, however, is that this equation defines how the mean B1 depends on t.</a:t>
            </a:r>
          </a:p>
          <a:p>
            <a:r>
              <a:rPr lang="en-US" dirty="0"/>
              <a:t>We can thus use this straightforwardly to calculate the higher-order cumulants by taking the derivatives from this equation with respect to t.</a:t>
            </a:r>
          </a:p>
          <a:p>
            <a:r>
              <a:rPr lang="en-US" dirty="0"/>
              <a:t>And by repeatedly abusing the </a:t>
            </a:r>
            <a:r>
              <a:rPr lang="en-US" dirty="0" err="1"/>
              <a:t>Faa</a:t>
            </a:r>
            <a:r>
              <a:rPr lang="en-US" dirty="0"/>
              <a:t> di Bruno formula for high-order derivatives of composite functions we can calculate the net-baryon cumulants subject to global baryon conservation up to a desired order.</a:t>
            </a:r>
          </a:p>
          <a:p>
            <a:endParaRPr lang="en-US" dirty="0"/>
          </a:p>
          <a:p>
            <a:r>
              <a:rPr lang="en-US" dirty="0"/>
              <a:t>Here I am showing the results for three cumulants ratios, the so-called scaled variance, skewness, and kurtosis, our paper contains explicit results up to order 6.</a:t>
            </a:r>
          </a:p>
          <a:p>
            <a:r>
              <a:rPr lang="en-US" dirty="0"/>
              <a:t>We obtain the B1 cumulants in terms of the </a:t>
            </a:r>
            <a:r>
              <a:rPr lang="en-US" dirty="0" err="1"/>
              <a:t>subvolume</a:t>
            </a:r>
            <a:r>
              <a:rPr lang="en-US" dirty="0"/>
              <a:t> fraction \alpha and the grand-canonical susceptibilities \</a:t>
            </a:r>
            <a:r>
              <a:rPr lang="en-US" dirty="0" err="1"/>
              <a:t>chi_B</a:t>
            </a:r>
            <a:r>
              <a:rPr lang="en-US" dirty="0"/>
              <a:t>.</a:t>
            </a:r>
          </a:p>
          <a:p>
            <a:r>
              <a:rPr lang="en-US" dirty="0"/>
              <a:t>This is exactly what we want, as the grand-canonical susceptibilities are the intrinsic properties of the equation of state that we want to probe. </a:t>
            </a:r>
          </a:p>
          <a:p>
            <a:r>
              <a:rPr lang="en-US" dirty="0"/>
              <a:t>Unsurprisingly, in the limit \alpha goes to zero we obtain the grand-canonical susceptibility ratios.</a:t>
            </a:r>
          </a:p>
          <a:p>
            <a:endParaRPr lang="en-US" dirty="0"/>
          </a:p>
          <a:p>
            <a:r>
              <a:rPr lang="en-US" dirty="0"/>
              <a:t>Let me reiterate again that here I did not assume anything about the equation of state, this result is model-independent.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7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135239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important thing here, however, is that this equation defines how the mean B1 depends on t.</a:t>
            </a:r>
          </a:p>
          <a:p>
            <a:r>
              <a:rPr lang="en-US" dirty="0"/>
              <a:t>We can thus use this straightforwardly to calculate the higher-order cumulants by taking the derivatives from this equation with respect to t.</a:t>
            </a:r>
          </a:p>
          <a:p>
            <a:r>
              <a:rPr lang="en-US" dirty="0"/>
              <a:t>And by repeatedly abusing the </a:t>
            </a:r>
            <a:r>
              <a:rPr lang="en-US" dirty="0" err="1"/>
              <a:t>Faa</a:t>
            </a:r>
            <a:r>
              <a:rPr lang="en-US" dirty="0"/>
              <a:t> di Bruno formula for high-order derivatives of composite functions we can calculate the net-baryon cumulants subject to global baryon conservation up to a desired order.</a:t>
            </a:r>
          </a:p>
          <a:p>
            <a:endParaRPr lang="en-US" dirty="0"/>
          </a:p>
          <a:p>
            <a:r>
              <a:rPr lang="en-US" dirty="0"/>
              <a:t>Here I am showing the results for three cumulants ratios, the so-called scaled variance, skewness, and kurtosis, our paper contains explicit results up to order 6.</a:t>
            </a:r>
          </a:p>
          <a:p>
            <a:r>
              <a:rPr lang="en-US" dirty="0"/>
              <a:t>We obtain the B1 cumulants in terms of the </a:t>
            </a:r>
            <a:r>
              <a:rPr lang="en-US" dirty="0" err="1"/>
              <a:t>subvolume</a:t>
            </a:r>
            <a:r>
              <a:rPr lang="en-US" dirty="0"/>
              <a:t> fraction \alpha and the grand-canonical susceptibilities \</a:t>
            </a:r>
            <a:r>
              <a:rPr lang="en-US" dirty="0" err="1"/>
              <a:t>chi_B</a:t>
            </a:r>
            <a:r>
              <a:rPr lang="en-US" dirty="0"/>
              <a:t>.</a:t>
            </a:r>
          </a:p>
          <a:p>
            <a:r>
              <a:rPr lang="en-US" dirty="0"/>
              <a:t>This is exactly what we want, as the grand-canonical susceptibilities are the intrinsic properties of the equation of state that we want to probe. </a:t>
            </a:r>
          </a:p>
          <a:p>
            <a:r>
              <a:rPr lang="en-US" dirty="0"/>
              <a:t>Unsurprisingly, in the limit \alpha goes to zero we obtain the grand-canonical susceptibility ratios.</a:t>
            </a:r>
          </a:p>
          <a:p>
            <a:endParaRPr lang="en-US" dirty="0"/>
          </a:p>
          <a:p>
            <a:r>
              <a:rPr lang="en-US" dirty="0"/>
              <a:t>Let me reiterate again that here I did not assume anything about the equation of state, this result is model-independent.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8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129693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important thing here, however, is that this equation defines how the mean B1 depends on t.</a:t>
            </a:r>
          </a:p>
          <a:p>
            <a:r>
              <a:rPr lang="en-US" dirty="0"/>
              <a:t>We can thus use this straightforwardly to calculate the higher-order cumulants by taking the derivatives from this equation with respect to t.</a:t>
            </a:r>
          </a:p>
          <a:p>
            <a:r>
              <a:rPr lang="en-US" dirty="0"/>
              <a:t>And by repeatedly abusing the </a:t>
            </a:r>
            <a:r>
              <a:rPr lang="en-US" dirty="0" err="1"/>
              <a:t>Faa</a:t>
            </a:r>
            <a:r>
              <a:rPr lang="en-US" dirty="0"/>
              <a:t> di Bruno formula for high-order derivatives of composite functions we can calculate the net-baryon cumulants subject to global baryon conservation up to a desired order.</a:t>
            </a:r>
          </a:p>
          <a:p>
            <a:endParaRPr lang="en-US" dirty="0"/>
          </a:p>
          <a:p>
            <a:r>
              <a:rPr lang="en-US" dirty="0"/>
              <a:t>Here I am showing the results for three cumulants ratios, the so-called scaled variance, skewness, and kurtosis, our paper contains explicit results up to order 6.</a:t>
            </a:r>
          </a:p>
          <a:p>
            <a:r>
              <a:rPr lang="en-US" dirty="0"/>
              <a:t>We obtain the B1 cumulants in terms of the </a:t>
            </a:r>
            <a:r>
              <a:rPr lang="en-US" dirty="0" err="1"/>
              <a:t>subvolume</a:t>
            </a:r>
            <a:r>
              <a:rPr lang="en-US" dirty="0"/>
              <a:t> fraction \alpha and the grand-canonical susceptibilities \</a:t>
            </a:r>
            <a:r>
              <a:rPr lang="en-US" dirty="0" err="1"/>
              <a:t>chi_B</a:t>
            </a:r>
            <a:r>
              <a:rPr lang="en-US" dirty="0"/>
              <a:t>.</a:t>
            </a:r>
          </a:p>
          <a:p>
            <a:r>
              <a:rPr lang="en-US" dirty="0"/>
              <a:t>This is exactly what we want, as the grand-canonical susceptibilities are the intrinsic properties of the equation of state that we want to probe. </a:t>
            </a:r>
          </a:p>
          <a:p>
            <a:r>
              <a:rPr lang="en-US" dirty="0"/>
              <a:t>Unsurprisingly, in the limit \alpha goes to zero we obtain the grand-canonical susceptibility ratios.</a:t>
            </a:r>
          </a:p>
          <a:p>
            <a:endParaRPr lang="en-US" dirty="0"/>
          </a:p>
          <a:p>
            <a:r>
              <a:rPr lang="en-US" dirty="0"/>
              <a:t>Let me reiterate again that here I did not assume anything about the equation of state, this result is model-independent.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9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14001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60185" y="53790"/>
            <a:ext cx="11271623" cy="2034987"/>
          </a:xfrm>
        </p:spPr>
        <p:txBody>
          <a:bodyPr anchor="b">
            <a:normAutofit/>
          </a:bodyPr>
          <a:lstStyle>
            <a:lvl1pPr algn="ctr">
              <a:defRPr sz="4400" b="1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14398" y="2183414"/>
            <a:ext cx="10363199" cy="5559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Volodymyr Vovchenko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CBF37B5-78F5-4A7D-8B93-035842C50E8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80703" y="4582035"/>
            <a:ext cx="5630583" cy="555922"/>
          </a:xfrm>
        </p:spPr>
        <p:txBody>
          <a:bodyPr>
            <a:normAutofit/>
          </a:bodyPr>
          <a:lstStyle>
            <a:lvl1pPr marL="0" indent="0" algn="ctr">
              <a:buNone/>
              <a:defRPr sz="2400" i="1"/>
            </a:lvl1pPr>
          </a:lstStyle>
          <a:p>
            <a:pPr lvl="0"/>
            <a:r>
              <a:rPr lang="en-US" dirty="0"/>
              <a:t>Conference, City, Country</a:t>
            </a:r>
            <a:endParaRPr lang="uk-UA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4FFC172-0F22-4283-A11C-0DC5E0AE852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3001" y="5019584"/>
            <a:ext cx="3845984" cy="555922"/>
          </a:xfrm>
        </p:spPr>
        <p:txBody>
          <a:bodyPr>
            <a:normAutofit/>
          </a:bodyPr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lang="en-US" dirty="0"/>
              <a:t>January 1, 2018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678850A6-F8A6-4A0B-B3FD-B128F2AAAD0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14398" y="2651537"/>
            <a:ext cx="10363199" cy="415925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dirty="0"/>
              <a:t>Affiliation 1 &amp; Affiliation 2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00623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9EB41E-26C4-40E9-BDFE-31AA4607F9C9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1980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E0C373-8171-4426-B0B4-D377060F6819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2574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0542" y="1"/>
            <a:ext cx="11450917" cy="1165085"/>
          </a:xfrm>
        </p:spPr>
        <p:txBody>
          <a:bodyPr>
            <a:normAutofit/>
          </a:bodyPr>
          <a:lstStyle>
            <a:lvl1pPr>
              <a:defRPr sz="3000" b="1"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0542" y="1165086"/>
            <a:ext cx="11450917" cy="5065379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8589" y="6356351"/>
            <a:ext cx="1733177" cy="365125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r>
              <a:rPr lang="uk-UA" dirty="0"/>
              <a:t>16.05.2018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11295" y="6356351"/>
            <a:ext cx="7769411" cy="365125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r>
              <a:rPr lang="en-US" dirty="0"/>
              <a:t>Lattice-based QCD equation of state at finite baryon density</a:t>
            </a:r>
            <a:endParaRPr lang="uk-UA" dirty="0"/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E330716B-4A30-42ED-9EE2-313B727AF872}"/>
              </a:ext>
            </a:extLst>
          </p:cNvPr>
          <p:cNvCxnSpPr>
            <a:cxnSpLocks/>
          </p:cNvCxnSpPr>
          <p:nvPr userDrawn="1"/>
        </p:nvCxnSpPr>
        <p:spPr>
          <a:xfrm>
            <a:off x="525930" y="941290"/>
            <a:ext cx="11295529" cy="0"/>
          </a:xfrm>
          <a:prstGeom prst="line">
            <a:avLst/>
          </a:prstGeom>
          <a:ln w="38100" cap="rnd">
            <a:solidFill>
              <a:schemeClr val="accent1">
                <a:lumMod val="75000"/>
              </a:schemeClr>
            </a:solidFill>
            <a:miter lim="800000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AE6D348-82C6-4292-BBB3-9B6596DDBA2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679331" y="6467291"/>
            <a:ext cx="1142128" cy="340472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1/16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90397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8B6DC0-C439-4E9C-83A1-0864A66907B2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9267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CBFA41-6503-4670-A030-C4026C269157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5139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605502-1E5D-40B4-9172-D712644FEDD1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0415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863152-FD27-4939-832D-B860C6DB12A5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/16</a:t>
            </a:r>
            <a:endParaRPr lang="uk-UA" sz="1800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25027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12853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C18BA5-E72A-4B8B-9830-A8FD3E323A65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6116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6E4F29-ED37-4848-985D-7E7F13267723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8674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8589" y="365127"/>
            <a:ext cx="1148677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8589" y="1825625"/>
            <a:ext cx="1148677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Text sample</a:t>
            </a:r>
            <a:endParaRPr lang="ru-RU" dirty="0"/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8589" y="6356351"/>
            <a:ext cx="17690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uk-UA" dirty="0"/>
              <a:t>16.05.2018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45975" y="6356350"/>
            <a:ext cx="78530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Lattice-based QCD equation of state at finite baryon density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156810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vvovchenko@uh.edu" TargetMode="External"/><Relationship Id="rId7" Type="http://schemas.openxmlformats.org/officeDocument/2006/relationships/hyperlink" Target="https://github.com/vlvovch/PHYS6350-ComputationalPhysics/tree/spring2025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0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10" Type="http://schemas.openxmlformats.org/officeDocument/2006/relationships/image" Target="../media/image28.sv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9.png"/><Relationship Id="rId7" Type="http://schemas.openxmlformats.org/officeDocument/2006/relationships/image" Target="../media/image28.sv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svg"/><Relationship Id="rId10" Type="http://schemas.openxmlformats.org/officeDocument/2006/relationships/image" Target="../media/image32.png"/><Relationship Id="rId4" Type="http://schemas.openxmlformats.org/officeDocument/2006/relationships/image" Target="../media/image25.png"/><Relationship Id="rId9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lvovch/lennard-jones-cuda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8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61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916B3BB-760D-4483-898C-0AAFC2D2C5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8129" y="861587"/>
            <a:ext cx="9155737" cy="1403733"/>
          </a:xfrm>
        </p:spPr>
        <p:txBody>
          <a:bodyPr>
            <a:normAutofit/>
          </a:bodyPr>
          <a:lstStyle/>
          <a:p>
            <a:r>
              <a:rPr lang="en-US" sz="3200" dirty="0"/>
              <a:t>Computational Physics (PHYS6350)</a:t>
            </a:r>
            <a:endParaRPr lang="uk-UA" sz="3200" dirty="0">
              <a:latin typeface="+mn-lt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F5CCB10-5F85-4A67-A582-0AB3D4C70A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05244" y="5573114"/>
            <a:ext cx="7772399" cy="555922"/>
          </a:xfrm>
        </p:spPr>
        <p:txBody>
          <a:bodyPr>
            <a:normAutofit/>
          </a:bodyPr>
          <a:lstStyle/>
          <a:p>
            <a:r>
              <a:rPr lang="en-US" b="1" dirty="0">
                <a:latin typeface="LM Sans 10" panose="00000500000000000000" pitchFamily="50" charset="0"/>
              </a:rPr>
              <a:t>Instructor:</a:t>
            </a:r>
            <a:r>
              <a:rPr lang="en-US" dirty="0">
                <a:latin typeface="LM Sans 10" panose="00000500000000000000" pitchFamily="50" charset="0"/>
              </a:rPr>
              <a:t> Volodymyr Vovchenko (</a:t>
            </a:r>
            <a:r>
              <a:rPr lang="en-US" dirty="0">
                <a:latin typeface="LM Sans 10" panose="00000500000000000000" pitchFamily="50" charset="0"/>
                <a:hlinkClick r:id="rId3"/>
              </a:rPr>
              <a:t>vvovchenko@uh.edu</a:t>
            </a:r>
            <a:r>
              <a:rPr lang="en-US" dirty="0">
                <a:latin typeface="LM Sans 10" panose="00000500000000000000" pitchFamily="50" charset="0"/>
              </a:rPr>
              <a:t>)</a:t>
            </a:r>
            <a:endParaRPr lang="uk-UA" dirty="0">
              <a:latin typeface="+mj-lt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665EF24-B924-4E01-A6E6-6BC0EA434E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81487" y="2444101"/>
            <a:ext cx="8419909" cy="415925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LM Sans 10" panose="00000500000000000000" pitchFamily="50" charset="0"/>
              </a:rPr>
              <a:t>Lecture 14: Classical molecular dynamics</a:t>
            </a:r>
            <a:endParaRPr lang="uk-UA" sz="2200" dirty="0">
              <a:latin typeface="+mj-lt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D796605-FB44-46DD-8F22-288AE931FB2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67448" y="4896146"/>
            <a:ext cx="4447989" cy="415925"/>
          </a:xfrm>
        </p:spPr>
        <p:txBody>
          <a:bodyPr>
            <a:normAutofit/>
          </a:bodyPr>
          <a:lstStyle/>
          <a:p>
            <a:r>
              <a:rPr lang="en-US" dirty="0">
                <a:latin typeface="LM Sans 10" panose="00000500000000000000" pitchFamily="50" charset="0"/>
              </a:rPr>
              <a:t>March 4, 2025</a:t>
            </a:r>
            <a:endParaRPr lang="uk-UA" dirty="0"/>
          </a:p>
        </p:txBody>
      </p:sp>
      <p:pic>
        <p:nvPicPr>
          <p:cNvPr id="11" name="Picture 4">
            <a:extLst>
              <a:ext uri="{FF2B5EF4-FFF2-40B4-BE49-F238E27FC236}">
                <a16:creationId xmlns:a16="http://schemas.microsoft.com/office/drawing/2014/main" id="{7D74D978-C625-42FF-9C54-2ECC393DA8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9212" y="656174"/>
            <a:ext cx="753572" cy="634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Graphic 1">
            <a:extLst>
              <a:ext uri="{FF2B5EF4-FFF2-40B4-BE49-F238E27FC236}">
                <a16:creationId xmlns:a16="http://schemas.microsoft.com/office/drawing/2014/main" id="{878D2832-3555-83D2-2B46-DA4093BC6ED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727218" y="3457334"/>
            <a:ext cx="2594796" cy="51644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BB6C98E-8D75-C1A7-4223-971417C60A61}"/>
              </a:ext>
            </a:extLst>
          </p:cNvPr>
          <p:cNvSpPr txBox="1"/>
          <p:nvPr/>
        </p:nvSpPr>
        <p:spPr>
          <a:xfrm>
            <a:off x="325785" y="6337559"/>
            <a:ext cx="107868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LM Sans 10" panose="00000500000000000000" pitchFamily="50" charset="0"/>
              </a:rPr>
              <a:t>Course materials:</a:t>
            </a:r>
            <a:r>
              <a:rPr lang="en-US" dirty="0">
                <a:latin typeface="LM Sans 10" panose="00000500000000000000" pitchFamily="50" charset="0"/>
              </a:rPr>
              <a:t> </a:t>
            </a:r>
            <a:r>
              <a:rPr lang="en-US" dirty="0">
                <a:hlinkClick r:id="rId7"/>
              </a:rPr>
              <a:t>https://github.com/vlvovch/PHYS6350-ComputationalPhysics/tree/spring2025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2271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Simulation: Initial conditions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13D0C7C-906D-884B-F42E-8F17A179BC22}"/>
              </a:ext>
            </a:extLst>
          </p:cNvPr>
          <p:cNvSpPr/>
          <p:nvPr/>
        </p:nvSpPr>
        <p:spPr>
          <a:xfrm>
            <a:off x="767980" y="1251691"/>
            <a:ext cx="894922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  <a:buClr>
                <a:srgbClr val="0808FF"/>
              </a:buClr>
            </a:pPr>
            <a:r>
              <a:rPr lang="en-US" sz="2000" dirty="0"/>
              <a:t>We have to initialize the system with initial positions and velocities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5E12AD3C-1994-608C-C002-36764A0F17EB}"/>
                  </a:ext>
                </a:extLst>
              </p:cNvPr>
              <p:cNvSpPr/>
              <p:nvPr/>
            </p:nvSpPr>
            <p:spPr>
              <a:xfrm>
                <a:off x="767980" y="1777130"/>
                <a:ext cx="6165083" cy="385996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 algn="just">
                  <a:spcAft>
                    <a:spcPts val="600"/>
                  </a:spcAft>
                  <a:buClr>
                    <a:srgbClr val="0808FF"/>
                  </a:buClr>
                  <a:buFont typeface="Arial" panose="020B0604020202020204" pitchFamily="34" charset="0"/>
                  <a:buChar char="•"/>
                </a:pPr>
                <a:r>
                  <a:rPr lang="en-US" sz="2000" dirty="0"/>
                  <a:t>Coordinates</a:t>
                </a:r>
              </a:p>
              <a:p>
                <a:pPr marL="800100" lvl="1" indent="-342900" algn="just">
                  <a:spcAft>
                    <a:spcPts val="600"/>
                  </a:spcAft>
                  <a:buClr>
                    <a:srgbClr val="0808FF"/>
                  </a:buClr>
                  <a:buFont typeface="Arial" panose="020B0604020202020204" pitchFamily="34" charset="0"/>
                  <a:buChar char="•"/>
                </a:pPr>
                <a:r>
                  <a:rPr lang="en-US" sz="2000" dirty="0"/>
                  <a:t>Put particles in a grid</a:t>
                </a:r>
              </a:p>
              <a:p>
                <a:pPr marL="800100" lvl="1" indent="-342900" algn="just">
                  <a:spcAft>
                    <a:spcPts val="600"/>
                  </a:spcAft>
                  <a:buClr>
                    <a:srgbClr val="0808FF"/>
                  </a:buClr>
                  <a:buFont typeface="Arial" panose="020B0604020202020204" pitchFamily="34" charset="0"/>
                  <a:buChar char="•"/>
                </a:pPr>
                <a:r>
                  <a:rPr lang="en-US" sz="2000" dirty="0"/>
                  <a:t>Avoids particle overlap (mind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−12</m:t>
                        </m:r>
                      </m:sup>
                    </m:sSup>
                  </m:oMath>
                </a14:m>
                <a:r>
                  <a:rPr lang="en-US" sz="2000" dirty="0"/>
                  <a:t> term)</a:t>
                </a:r>
              </a:p>
              <a:p>
                <a:pPr marL="800100" lvl="1" indent="-342900" algn="just">
                  <a:spcAft>
                    <a:spcPts val="600"/>
                  </a:spcAft>
                  <a:buClr>
                    <a:srgbClr val="0808FF"/>
                  </a:buClr>
                  <a:buFont typeface="Arial" panose="020B0604020202020204" pitchFamily="34" charset="0"/>
                  <a:buChar char="•"/>
                </a:pPr>
                <a:endParaRPr lang="en-US" sz="2000" dirty="0"/>
              </a:p>
              <a:p>
                <a:pPr marL="800100" lvl="1" indent="-342900" algn="just">
                  <a:spcAft>
                    <a:spcPts val="600"/>
                  </a:spcAft>
                  <a:buClr>
                    <a:srgbClr val="0808FF"/>
                  </a:buClr>
                  <a:buFont typeface="Arial" panose="020B0604020202020204" pitchFamily="34" charset="0"/>
                  <a:buChar char="•"/>
                </a:pPr>
                <a:endParaRPr lang="en-US" sz="2000" dirty="0"/>
              </a:p>
              <a:p>
                <a:pPr marL="800100" lvl="1" indent="-342900" algn="just">
                  <a:spcAft>
                    <a:spcPts val="600"/>
                  </a:spcAft>
                  <a:buClr>
                    <a:srgbClr val="0808FF"/>
                  </a:buClr>
                  <a:buFont typeface="Arial" panose="020B0604020202020204" pitchFamily="34" charset="0"/>
                  <a:buChar char="•"/>
                </a:pPr>
                <a:endParaRPr lang="en-US" sz="2000" dirty="0"/>
              </a:p>
              <a:p>
                <a:pPr marL="800100" lvl="1" indent="-342900" algn="just">
                  <a:spcAft>
                    <a:spcPts val="600"/>
                  </a:spcAft>
                  <a:buClr>
                    <a:srgbClr val="0808FF"/>
                  </a:buClr>
                  <a:buFont typeface="Arial" panose="020B0604020202020204" pitchFamily="34" charset="0"/>
                  <a:buChar char="•"/>
                </a:pPr>
                <a:endParaRPr lang="en-US" sz="2000" dirty="0"/>
              </a:p>
              <a:p>
                <a:pPr marL="342900" indent="-342900" algn="just">
                  <a:spcAft>
                    <a:spcPts val="600"/>
                  </a:spcAft>
                  <a:buClr>
                    <a:srgbClr val="0808FF"/>
                  </a:buClr>
                  <a:buFont typeface="Arial" panose="020B0604020202020204" pitchFamily="34" charset="0"/>
                  <a:buChar char="•"/>
                </a:pPr>
                <a:r>
                  <a:rPr lang="en-US" sz="2000" dirty="0"/>
                  <a:t>Velocities</a:t>
                </a:r>
              </a:p>
              <a:p>
                <a:pPr marL="800100" lvl="1" indent="-342900" algn="just">
                  <a:spcAft>
                    <a:spcPts val="600"/>
                  </a:spcAft>
                  <a:buClr>
                    <a:srgbClr val="0808FF"/>
                  </a:buClr>
                  <a:buFont typeface="Arial" panose="020B0604020202020204" pitchFamily="34" charset="0"/>
                  <a:buChar char="•"/>
                </a:pPr>
                <a:r>
                  <a:rPr lang="en-US" sz="2000" dirty="0"/>
                  <a:t>Sample each component from Gaussian (Maxwell-Boltzmann) distribution</a:t>
                </a: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5E12AD3C-1994-608C-C002-36764A0F17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980" y="1777130"/>
                <a:ext cx="6165083" cy="3859967"/>
              </a:xfrm>
              <a:prstGeom prst="rect">
                <a:avLst/>
              </a:prstGeom>
              <a:blipFill>
                <a:blip r:embed="rId3"/>
                <a:stretch>
                  <a:fillRect l="-823" t="-984" r="-1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746C2BF3-A322-92BF-9A6A-C64D7A9137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1770" y="2091634"/>
            <a:ext cx="3532507" cy="193226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1CB83CD-4C2A-2951-3047-FB81CA8770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52868" y="5946153"/>
            <a:ext cx="6711218" cy="342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6376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Simulation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413D0C7C-906D-884B-F42E-8F17A179BC22}"/>
                  </a:ext>
                </a:extLst>
              </p:cNvPr>
              <p:cNvSpPr/>
              <p:nvPr/>
            </p:nvSpPr>
            <p:spPr>
              <a:xfrm>
                <a:off x="767980" y="1251691"/>
                <a:ext cx="8949226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spcAft>
                    <a:spcPts val="600"/>
                  </a:spcAft>
                  <a:buClr>
                    <a:srgbClr val="0808FF"/>
                  </a:buClr>
                </a:pPr>
                <a:r>
                  <a:rPr lang="en-US" sz="2000" dirty="0"/>
                  <a:t>T = 1,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sz="2000" dirty="0"/>
                  <a:t> = 0.1, N = 64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413D0C7C-906D-884B-F42E-8F17A179BC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980" y="1251691"/>
                <a:ext cx="8949226" cy="400110"/>
              </a:xfrm>
              <a:prstGeom prst="rect">
                <a:avLst/>
              </a:prstGeom>
              <a:blipFill>
                <a:blip r:embed="rId3"/>
                <a:stretch>
                  <a:fillRect l="-749"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9F3F0A19-CF75-FAD7-D936-33E629D0CE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542" y="1991461"/>
            <a:ext cx="3687392" cy="2823326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4DAF9EB1-AE34-E2C1-161B-6134B8EDE2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9704" y="1993362"/>
            <a:ext cx="3608577" cy="2895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CAD26B77-94BD-D9EB-8F1F-32FBAAE3C6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7063" y="2024840"/>
            <a:ext cx="3859334" cy="2929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B401760-67D2-D857-0061-C07875297BEC}"/>
              </a:ext>
            </a:extLst>
          </p:cNvPr>
          <p:cNvSpPr/>
          <p:nvPr/>
        </p:nvSpPr>
        <p:spPr>
          <a:xfrm>
            <a:off x="767980" y="5566962"/>
            <a:ext cx="8949226" cy="1092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  <a:buClr>
                <a:srgbClr val="0808FF"/>
              </a:buClr>
            </a:pPr>
            <a:r>
              <a:rPr lang="en-US" sz="2000" dirty="0"/>
              <a:t>Kinetic temperature drifts away from initial value!</a:t>
            </a:r>
          </a:p>
          <a:p>
            <a:pPr algn="just">
              <a:spcAft>
                <a:spcPts val="600"/>
              </a:spcAft>
              <a:buClr>
                <a:srgbClr val="0808FF"/>
              </a:buClr>
            </a:pPr>
            <a:r>
              <a:rPr lang="en-US" sz="2000" dirty="0"/>
              <a:t>Reason: system takes time to equilibrate, and temperature is not conserved in microcanonical ensemble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47E59329-C952-9963-E437-5F8157A6BC5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565160" y="1643370"/>
            <a:ext cx="1181384" cy="236277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0C3D5EC4-A995-F4B6-CB1B-C42E50D713E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717206" y="1667258"/>
            <a:ext cx="1050446" cy="221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3496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Simulation: Keep the temperature fixed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413D0C7C-906D-884B-F42E-8F17A179BC22}"/>
                  </a:ext>
                </a:extLst>
              </p:cNvPr>
              <p:cNvSpPr/>
              <p:nvPr/>
            </p:nvSpPr>
            <p:spPr>
              <a:xfrm>
                <a:off x="767980" y="2091920"/>
                <a:ext cx="8949226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spcAft>
                    <a:spcPts val="600"/>
                  </a:spcAft>
                  <a:buClr>
                    <a:srgbClr val="0808FF"/>
                  </a:buClr>
                </a:pPr>
                <a:r>
                  <a:rPr lang="en-US" sz="2000" dirty="0"/>
                  <a:t>T = 1,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sz="2000" dirty="0"/>
                  <a:t> = 0.1, N = 64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413D0C7C-906D-884B-F42E-8F17A179BC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980" y="2091920"/>
                <a:ext cx="8949226" cy="400110"/>
              </a:xfrm>
              <a:prstGeom prst="rect">
                <a:avLst/>
              </a:prstGeom>
              <a:blipFill>
                <a:blip r:embed="rId3"/>
                <a:stretch>
                  <a:fillRect l="-749"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EB401760-67D2-D857-0061-C07875297BEC}"/>
              </a:ext>
            </a:extLst>
          </p:cNvPr>
          <p:cNvSpPr/>
          <p:nvPr/>
        </p:nvSpPr>
        <p:spPr>
          <a:xfrm>
            <a:off x="767980" y="1219453"/>
            <a:ext cx="894922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  <a:buClr>
                <a:srgbClr val="0808FF"/>
              </a:buClr>
            </a:pPr>
            <a:r>
              <a:rPr lang="en-US" sz="2000" dirty="0"/>
              <a:t>Keep the temperature fixed during the equilibration phase by periodically rescaling the velocities to have desired temperature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47E59329-C952-9963-E437-5F8157A6BC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65160" y="2157436"/>
            <a:ext cx="1181384" cy="236277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0C3D5EC4-A995-F4B6-CB1B-C42E50D713E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17206" y="2181324"/>
            <a:ext cx="1050446" cy="221303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4BB21605-DE66-E714-471D-F186C7D371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55" y="2725076"/>
            <a:ext cx="3764730" cy="2934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482305EA-B755-261B-93AF-BA7A1C0C12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5265" y="2725076"/>
            <a:ext cx="4083420" cy="3135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5EF28ADC-F00E-7CDB-5763-F8D3CA5FE6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6833" y="2781582"/>
            <a:ext cx="3981928" cy="3022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E9EE0A8-B416-0F54-3655-CCFA8B1DB628}"/>
              </a:ext>
            </a:extLst>
          </p:cNvPr>
          <p:cNvSpPr/>
          <p:nvPr/>
        </p:nvSpPr>
        <p:spPr>
          <a:xfrm>
            <a:off x="767979" y="5860437"/>
            <a:ext cx="991135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  <a:buClr>
                <a:srgbClr val="0808FF"/>
              </a:buClr>
            </a:pPr>
            <a:r>
              <a:rPr lang="en-US" sz="2000" dirty="0"/>
              <a:t>More involved approaches: thermostat degrees of freedom (Berendsen, Nose-Hoover, …)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49E10A-8A20-007D-A39A-485F7F3E2D5E}"/>
              </a:ext>
            </a:extLst>
          </p:cNvPr>
          <p:cNvSpPr txBox="1"/>
          <p:nvPr/>
        </p:nvSpPr>
        <p:spPr>
          <a:xfrm>
            <a:off x="7787085" y="6162137"/>
            <a:ext cx="2148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final project idea(?)</a:t>
            </a:r>
          </a:p>
        </p:txBody>
      </p:sp>
    </p:spTree>
    <p:extLst>
      <p:ext uri="{BB962C8B-B14F-4D97-AF65-F5344CB8AC3E}">
        <p14:creationId xmlns:p14="http://schemas.microsoft.com/office/powerpoint/2010/main" val="36440274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Lennard-Jones fluid: C++/GPU implementation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D519B6-6569-52F5-FAB8-F331A07BEEE5}"/>
              </a:ext>
            </a:extLst>
          </p:cNvPr>
          <p:cNvSpPr txBox="1"/>
          <p:nvPr/>
        </p:nvSpPr>
        <p:spPr>
          <a:xfrm>
            <a:off x="836219" y="5400551"/>
            <a:ext cx="22786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4">
                    <a:lumMod val="50000"/>
                  </a:schemeClr>
                </a:solidFill>
              </a:rPr>
              <a:t>Implementation:</a:t>
            </a:r>
            <a:endParaRPr lang="en-US" sz="20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3B3974-9BF6-3108-E17D-777BC3B6B176}"/>
              </a:ext>
            </a:extLst>
          </p:cNvPr>
          <p:cNvSpPr txBox="1"/>
          <p:nvPr/>
        </p:nvSpPr>
        <p:spPr>
          <a:xfrm>
            <a:off x="1009684" y="5806851"/>
            <a:ext cx="8528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Velocity </a:t>
            </a:r>
            <a:r>
              <a:rPr lang="en-US" dirty="0" err="1"/>
              <a:t>Verlet</a:t>
            </a:r>
            <a:r>
              <a:rPr lang="en-US" dirty="0"/>
              <a:t> integration scheme implemented on CUDA-GPU (x100-200 speed-up*)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E6B700-163A-5258-F687-B16D28415661}"/>
              </a:ext>
            </a:extLst>
          </p:cNvPr>
          <p:cNvSpPr txBox="1"/>
          <p:nvPr/>
        </p:nvSpPr>
        <p:spPr>
          <a:xfrm>
            <a:off x="1009684" y="6206961"/>
            <a:ext cx="84088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srgbClr val="00B050"/>
                </a:solidFill>
              </a:rPr>
              <a:t>open source: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M Sans 10"/>
                <a:ea typeface="+mn-ea"/>
                <a:cs typeface="+mn-cs"/>
                <a:hlinkClick r:id="rId3"/>
              </a:rPr>
              <a:t>https://github.com/vlvovch/lennard-jones-cuda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M Sans 10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M Sans 10"/>
              <a:ea typeface="+mn-ea"/>
              <a:cs typeface="+mn-cs"/>
            </a:endParaRPr>
          </a:p>
          <a:p>
            <a:endParaRPr lang="en-US" b="1" dirty="0">
              <a:solidFill>
                <a:srgbClr val="00B050"/>
              </a:solidFill>
            </a:endParaRPr>
          </a:p>
        </p:txBody>
      </p:sp>
      <p:pic>
        <p:nvPicPr>
          <p:cNvPr id="10" name="Picture 4" descr="GPU in Windows Subsystem for Linux (WSL) | NVIDIA Developer">
            <a:extLst>
              <a:ext uri="{FF2B5EF4-FFF2-40B4-BE49-F238E27FC236}">
                <a16:creationId xmlns:a16="http://schemas.microsoft.com/office/drawing/2014/main" id="{F9767D9C-6D13-786F-F262-EE40B5C10A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1276" y="5326158"/>
            <a:ext cx="1481605" cy="1481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7E95355-B09C-B102-E1C2-7BA6B12A41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19869" y="1126922"/>
            <a:ext cx="7797421" cy="4096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994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6EAA014-8B46-47C7-B723-4D6ACEB4F8A0}"/>
              </a:ext>
            </a:extLst>
          </p:cNvPr>
          <p:cNvSpPr/>
          <p:nvPr/>
        </p:nvSpPr>
        <p:spPr>
          <a:xfrm>
            <a:off x="767980" y="1251691"/>
            <a:ext cx="10749106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spcAft>
                <a:spcPts val="600"/>
              </a:spcAft>
              <a:buClr>
                <a:srgbClr val="0808FF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System of N particles with a pair potential</a:t>
            </a:r>
          </a:p>
          <a:p>
            <a:pPr marL="342900" indent="-342900" algn="just">
              <a:spcAft>
                <a:spcPts val="600"/>
              </a:spcAft>
              <a:buClr>
                <a:srgbClr val="0808FF"/>
              </a:buClr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 algn="just">
              <a:spcAft>
                <a:spcPts val="600"/>
              </a:spcAft>
              <a:buClr>
                <a:srgbClr val="0808FF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Newton’s equations of motion (classical </a:t>
            </a:r>
            <a:r>
              <a:rPr lang="en-US" sz="2000" i="1" dirty="0"/>
              <a:t>N</a:t>
            </a:r>
            <a:r>
              <a:rPr lang="en-US" sz="2000" dirty="0"/>
              <a:t>-body problem)</a:t>
            </a:r>
            <a:endParaRPr lang="en-US" sz="1600" dirty="0"/>
          </a:p>
          <a:p>
            <a:pPr marL="800100" lvl="1" indent="-342900" algn="just">
              <a:spcAft>
                <a:spcPts val="600"/>
              </a:spcAft>
              <a:buClr>
                <a:srgbClr val="0808FF"/>
              </a:buClr>
              <a:buFont typeface="Arial" panose="020B0604020202020204" pitchFamily="34" charset="0"/>
              <a:buChar char="•"/>
            </a:pPr>
            <a:endParaRPr lang="en-US" sz="2000" dirty="0"/>
          </a:p>
          <a:p>
            <a:pPr algn="just">
              <a:spcAft>
                <a:spcPts val="600"/>
              </a:spcAft>
              <a:buClr>
                <a:srgbClr val="0808FF"/>
              </a:buClr>
            </a:pPr>
            <a:endParaRPr lang="en-US" sz="2000" dirty="0"/>
          </a:p>
          <a:p>
            <a:pPr marL="342900" indent="-342900" algn="just">
              <a:spcAft>
                <a:spcPts val="600"/>
              </a:spcAft>
              <a:buClr>
                <a:srgbClr val="0808FF"/>
              </a:buClr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 algn="just">
              <a:spcAft>
                <a:spcPts val="600"/>
              </a:spcAft>
              <a:buClr>
                <a:srgbClr val="0808FF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Planetary motion</a:t>
            </a:r>
          </a:p>
          <a:p>
            <a:pPr marL="800100" lvl="1" indent="-342900" algn="just">
              <a:spcAft>
                <a:spcPts val="600"/>
              </a:spcAft>
              <a:buClr>
                <a:srgbClr val="0808FF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Solar system simulation</a:t>
            </a:r>
          </a:p>
          <a:p>
            <a:pPr marL="342900" indent="-342900" algn="just">
              <a:spcAft>
                <a:spcPts val="600"/>
              </a:spcAft>
              <a:buClr>
                <a:srgbClr val="0808FF"/>
              </a:buClr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 algn="just">
              <a:spcAft>
                <a:spcPts val="600"/>
              </a:spcAft>
              <a:buClr>
                <a:srgbClr val="0808FF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Statistical mechanics properties and the </a:t>
            </a:r>
            <a:r>
              <a:rPr lang="en-US" sz="2000" b="1" dirty="0"/>
              <a:t>equation of state</a:t>
            </a:r>
          </a:p>
          <a:p>
            <a:pPr marL="800100" lvl="1" indent="-342900" algn="just">
              <a:spcAft>
                <a:spcPts val="600"/>
              </a:spcAft>
              <a:buClr>
                <a:srgbClr val="0808FF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Finite simulation box with periodic boundary conditions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Molecular dynamics (MD)</a:t>
            </a:r>
            <a:endParaRPr lang="uk-UA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C9130BE-750D-4C78-ACE9-6DCB5B5325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7137" y="3973548"/>
            <a:ext cx="2926883" cy="2325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E4374D8F-F7F8-48D5-887A-B8753621F7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76006" y="2583123"/>
            <a:ext cx="2594796" cy="516440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Solar System Template | MyDraw">
            <a:extLst>
              <a:ext uri="{FF2B5EF4-FFF2-40B4-BE49-F238E27FC236}">
                <a16:creationId xmlns:a16="http://schemas.microsoft.com/office/drawing/2014/main" id="{3437269D-D900-6BC7-CFFE-31E5A6AE34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7137" y="1284662"/>
            <a:ext cx="3062742" cy="2356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1207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6EAA014-8B46-47C7-B723-4D6ACEB4F8A0}"/>
              </a:ext>
            </a:extLst>
          </p:cNvPr>
          <p:cNvSpPr/>
          <p:nvPr/>
        </p:nvSpPr>
        <p:spPr>
          <a:xfrm>
            <a:off x="767980" y="1251691"/>
            <a:ext cx="7111081" cy="34470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  <a:buClr>
                <a:srgbClr val="0808FF"/>
              </a:buClr>
            </a:pPr>
            <a:r>
              <a:rPr lang="en-US" sz="2000" dirty="0"/>
              <a:t>Have to solve Newton’s equations of motion</a:t>
            </a:r>
          </a:p>
          <a:p>
            <a:pPr lvl="1" algn="just">
              <a:spcAft>
                <a:spcPts val="600"/>
              </a:spcAft>
              <a:buClr>
                <a:srgbClr val="0808FF"/>
              </a:buClr>
            </a:pPr>
            <a:endParaRPr lang="en-US" sz="2000" dirty="0"/>
          </a:p>
          <a:p>
            <a:pPr algn="just">
              <a:spcAft>
                <a:spcPts val="600"/>
              </a:spcAft>
              <a:buClr>
                <a:srgbClr val="0808FF"/>
              </a:buClr>
            </a:pPr>
            <a:endParaRPr lang="en-US" sz="2000" dirty="0"/>
          </a:p>
          <a:p>
            <a:pPr marL="342900" indent="-342900" algn="just">
              <a:spcAft>
                <a:spcPts val="600"/>
              </a:spcAft>
              <a:buClr>
                <a:srgbClr val="0808FF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Desired properties</a:t>
            </a:r>
            <a:endParaRPr lang="en-US" sz="2000" dirty="0">
              <a:solidFill>
                <a:srgbClr val="0808FF"/>
              </a:solidFill>
            </a:endParaRPr>
          </a:p>
          <a:p>
            <a:pPr marL="800100" lvl="1" indent="-342900" algn="just">
              <a:spcAft>
                <a:spcPts val="600"/>
              </a:spcAft>
              <a:buClr>
                <a:srgbClr val="0808FF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Stability (long simulations)</a:t>
            </a:r>
          </a:p>
          <a:p>
            <a:pPr marL="800100" lvl="1" indent="-342900" algn="just">
              <a:spcAft>
                <a:spcPts val="600"/>
              </a:spcAft>
              <a:buClr>
                <a:srgbClr val="0808FF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Energy conservation</a:t>
            </a:r>
          </a:p>
          <a:p>
            <a:pPr marL="800100" lvl="1" indent="-342900" algn="just">
              <a:spcAft>
                <a:spcPts val="1200"/>
              </a:spcAft>
              <a:buClr>
                <a:srgbClr val="0808FF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Time-reversibility</a:t>
            </a:r>
          </a:p>
          <a:p>
            <a:pPr marL="800100" lvl="1" indent="-342900" algn="just">
              <a:spcAft>
                <a:spcPts val="1200"/>
              </a:spcAft>
              <a:buClr>
                <a:srgbClr val="0808FF"/>
              </a:buClr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 algn="just">
              <a:spcAft>
                <a:spcPts val="600"/>
              </a:spcAft>
              <a:buClr>
                <a:srgbClr val="0808FF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Rewrite as a system of first-order ODEs</a:t>
            </a:r>
            <a:endParaRPr lang="en-US" sz="2000" b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Molecular dynamics equations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FFFC3E6-993E-42CC-8F93-86022FF09B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0894" y="1731419"/>
            <a:ext cx="2130211" cy="62938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8B4D3970-E5C5-C311-3612-42DE4FEB3A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42552" y="4916592"/>
            <a:ext cx="2506896" cy="67314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D660118-25D7-60A3-F11C-C0E6045D4CE6}"/>
              </a:ext>
            </a:extLst>
          </p:cNvPr>
          <p:cNvSpPr txBox="1"/>
          <p:nvPr/>
        </p:nvSpPr>
        <p:spPr>
          <a:xfrm>
            <a:off x="767979" y="5868537"/>
            <a:ext cx="37495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and use the </a:t>
            </a:r>
            <a:r>
              <a:rPr lang="en-US" sz="2000" b="1" dirty="0"/>
              <a:t>leapfrog method</a:t>
            </a:r>
          </a:p>
        </p:txBody>
      </p:sp>
    </p:spTree>
    <p:extLst>
      <p:ext uri="{BB962C8B-B14F-4D97-AF65-F5344CB8AC3E}">
        <p14:creationId xmlns:p14="http://schemas.microsoft.com/office/powerpoint/2010/main" val="624093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6EAA014-8B46-47C7-B723-4D6ACEB4F8A0}"/>
              </a:ext>
            </a:extLst>
          </p:cNvPr>
          <p:cNvSpPr/>
          <p:nvPr/>
        </p:nvSpPr>
        <p:spPr>
          <a:xfrm>
            <a:off x="767980" y="1251691"/>
            <a:ext cx="894922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  <a:buClr>
                <a:srgbClr val="0808FF"/>
              </a:buClr>
            </a:pPr>
            <a:r>
              <a:rPr lang="en-US" sz="2000" dirty="0"/>
              <a:t>We have system of equations</a:t>
            </a:r>
          </a:p>
          <a:p>
            <a:pPr lvl="1" algn="just">
              <a:spcAft>
                <a:spcPts val="600"/>
              </a:spcAft>
              <a:buClr>
                <a:srgbClr val="0808FF"/>
              </a:buClr>
            </a:pPr>
            <a:endParaRPr lang="en-US" sz="2000" dirty="0"/>
          </a:p>
          <a:p>
            <a:pPr algn="just">
              <a:spcAft>
                <a:spcPts val="600"/>
              </a:spcAft>
              <a:buClr>
                <a:srgbClr val="0808FF"/>
              </a:buClr>
            </a:pPr>
            <a:endParaRPr lang="en-US" sz="2000" dirty="0"/>
          </a:p>
          <a:p>
            <a:pPr algn="just">
              <a:spcAft>
                <a:spcPts val="600"/>
              </a:spcAft>
              <a:buClr>
                <a:srgbClr val="0808FF"/>
              </a:buClr>
            </a:pPr>
            <a:endParaRPr lang="en-US" sz="2000" dirty="0"/>
          </a:p>
          <a:p>
            <a:pPr algn="just">
              <a:spcAft>
                <a:spcPts val="600"/>
              </a:spcAft>
              <a:buClr>
                <a:srgbClr val="0808FF"/>
              </a:buClr>
            </a:pPr>
            <a:r>
              <a:rPr lang="en-US" sz="2000" dirty="0"/>
              <a:t>The </a:t>
            </a:r>
            <a:r>
              <a:rPr lang="en-US" sz="2000" b="1" dirty="0"/>
              <a:t>leapfrog scheme</a:t>
            </a:r>
            <a:r>
              <a:rPr lang="en-US" sz="2000" dirty="0"/>
              <a:t> applied to this system of equations:</a:t>
            </a:r>
            <a:endParaRPr lang="en-US" sz="2000" dirty="0">
              <a:solidFill>
                <a:srgbClr val="0808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Velocity </a:t>
            </a:r>
            <a:r>
              <a:rPr lang="en-US" dirty="0" err="1">
                <a:latin typeface="LM Sans 10" panose="00000500000000000000" pitchFamily="50" charset="0"/>
              </a:rPr>
              <a:t>Verlet</a:t>
            </a:r>
            <a:r>
              <a:rPr lang="en-US" dirty="0">
                <a:latin typeface="LM Sans 10" panose="00000500000000000000" pitchFamily="50" charset="0"/>
              </a:rPr>
              <a:t> method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3C1D22-2CAE-6751-B135-F5F47839D8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4276" y="1705960"/>
            <a:ext cx="1223447" cy="91594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FAE59FE-6354-CE63-F595-38F0B66838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3618" y="3277288"/>
            <a:ext cx="4244763" cy="5389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D1D10FB-AF66-3A43-A7C7-70736944D3E8}"/>
              </a:ext>
            </a:extLst>
          </p:cNvPr>
          <p:cNvSpPr txBox="1"/>
          <p:nvPr/>
        </p:nvSpPr>
        <p:spPr>
          <a:xfrm>
            <a:off x="767980" y="3975093"/>
            <a:ext cx="9911351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Coordinates are evaluated at full steps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Velocities are evaluated at half-steps</a:t>
            </a:r>
          </a:p>
          <a:p>
            <a:r>
              <a:rPr lang="en-US" sz="2000" dirty="0"/>
              <a:t>Leapfrog method applied to molecular dynamics </a:t>
            </a:r>
            <a:r>
              <a:rPr lang="en-US" sz="2000" dirty="0" err="1"/>
              <a:t>proble</a:t>
            </a:r>
            <a:r>
              <a:rPr lang="en-US" sz="2000" dirty="0"/>
              <a:t> is called </a:t>
            </a:r>
            <a:r>
              <a:rPr lang="en-US" sz="2000" b="1" i="1" dirty="0"/>
              <a:t>Velocity </a:t>
            </a:r>
            <a:r>
              <a:rPr lang="en-US" sz="2000" b="1" i="1" dirty="0" err="1"/>
              <a:t>Verlet</a:t>
            </a:r>
            <a:r>
              <a:rPr lang="en-US" sz="2000" b="1" i="1" dirty="0"/>
              <a:t> method</a:t>
            </a:r>
            <a:r>
              <a:rPr lang="en-US" sz="2000" dirty="0"/>
              <a:t>.</a:t>
            </a:r>
          </a:p>
          <a:p>
            <a:endParaRPr lang="en-US" sz="2000" dirty="0"/>
          </a:p>
          <a:p>
            <a:r>
              <a:rPr lang="en-US" sz="2000" b="1" dirty="0"/>
              <a:t>Velocity </a:t>
            </a:r>
            <a:r>
              <a:rPr lang="en-US" sz="2000" b="1" dirty="0" err="1"/>
              <a:t>Verlet</a:t>
            </a:r>
            <a:r>
              <a:rPr lang="en-US" sz="2000" b="1" dirty="0"/>
              <a:t>: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5E3CD48-F376-630F-48F5-217979EE70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00119" y="5512515"/>
            <a:ext cx="3991759" cy="112501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387B9C3-C020-24BA-0144-41F7ED1B63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26874" y="1292634"/>
            <a:ext cx="3196386" cy="1263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107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15541F-EB10-1D66-E922-158E0EF8FF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2C412EC1-99DE-6D2B-63A5-6E98B814528F}"/>
              </a:ext>
            </a:extLst>
          </p:cNvPr>
          <p:cNvSpPr/>
          <p:nvPr/>
        </p:nvSpPr>
        <p:spPr>
          <a:xfrm>
            <a:off x="767979" y="1251691"/>
            <a:ext cx="11053479" cy="5452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spcAft>
                <a:spcPts val="600"/>
              </a:spcAft>
              <a:buClr>
                <a:srgbClr val="0808FF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Statistical mechanics: system with large number of particles</a:t>
            </a:r>
          </a:p>
          <a:p>
            <a:pPr marL="342900" indent="-342900" algn="just">
              <a:spcAft>
                <a:spcPts val="600"/>
              </a:spcAft>
              <a:buClr>
                <a:srgbClr val="0808FF"/>
              </a:buClr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 algn="just">
              <a:spcAft>
                <a:spcPts val="600"/>
              </a:spcAft>
              <a:buClr>
                <a:srgbClr val="0808FF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Microscopically: Newton’s equations of motion</a:t>
            </a:r>
          </a:p>
          <a:p>
            <a:pPr marL="342900" indent="-342900" algn="just">
              <a:spcAft>
                <a:spcPts val="600"/>
              </a:spcAft>
              <a:buClr>
                <a:srgbClr val="0808FF"/>
              </a:buClr>
              <a:buFont typeface="Arial" panose="020B0604020202020204" pitchFamily="34" charset="0"/>
              <a:buChar char="•"/>
            </a:pPr>
            <a:endParaRPr lang="en-US" sz="2000" dirty="0"/>
          </a:p>
          <a:p>
            <a:pPr algn="just">
              <a:spcAft>
                <a:spcPts val="600"/>
              </a:spcAft>
              <a:buClr>
                <a:srgbClr val="0808FF"/>
              </a:buClr>
            </a:pPr>
            <a:endParaRPr lang="en-US" sz="2000" dirty="0"/>
          </a:p>
          <a:p>
            <a:pPr marL="342900" indent="-342900" algn="just">
              <a:spcAft>
                <a:spcPts val="600"/>
              </a:spcAft>
              <a:buClr>
                <a:srgbClr val="0808FF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Perform box simulation to emulate infinite system</a:t>
            </a:r>
            <a:endParaRPr lang="en-US" sz="2000" dirty="0">
              <a:solidFill>
                <a:srgbClr val="0808FF"/>
              </a:solidFill>
            </a:endParaRPr>
          </a:p>
          <a:p>
            <a:pPr marL="800100" lvl="1" indent="-342900" algn="just">
              <a:spcAft>
                <a:spcPts val="600"/>
              </a:spcAft>
              <a:buClr>
                <a:srgbClr val="0808FF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Periodic boundary conditions (create images of the system)</a:t>
            </a:r>
          </a:p>
          <a:p>
            <a:pPr marL="800100" lvl="1" indent="-342900" algn="just">
              <a:spcAft>
                <a:spcPts val="1200"/>
              </a:spcAft>
              <a:buClr>
                <a:srgbClr val="0808FF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Minimum-image convention (consider only closest image for all pairs)</a:t>
            </a:r>
          </a:p>
          <a:p>
            <a:pPr marL="800100" lvl="1" indent="-342900" algn="just">
              <a:spcAft>
                <a:spcPts val="1200"/>
              </a:spcAft>
              <a:buClr>
                <a:srgbClr val="0808FF"/>
              </a:buClr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 algn="just">
              <a:spcAft>
                <a:spcPts val="600"/>
              </a:spcAft>
              <a:buClr>
                <a:srgbClr val="0808FF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If </a:t>
            </a:r>
            <a:r>
              <a:rPr lang="en-US" sz="2000" i="1" dirty="0"/>
              <a:t>N</a:t>
            </a:r>
            <a:r>
              <a:rPr lang="en-US" sz="2000" dirty="0"/>
              <a:t> is large enough, system can be characterized by macroscopic parameters</a:t>
            </a:r>
          </a:p>
          <a:p>
            <a:pPr marL="800100" lvl="1" indent="-342900" algn="just">
              <a:spcAft>
                <a:spcPts val="600"/>
              </a:spcAft>
              <a:buClr>
                <a:srgbClr val="0808FF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Energy-Volume-Number (UVN): </a:t>
            </a:r>
            <a:r>
              <a:rPr lang="en-US" sz="1600" dirty="0">
                <a:solidFill>
                  <a:srgbClr val="122EA6"/>
                </a:solidFill>
              </a:rPr>
              <a:t>microcanonical ensemble </a:t>
            </a:r>
            <a:r>
              <a:rPr lang="en-US" sz="1600" dirty="0"/>
              <a:t>describing closed system with fixed energy</a:t>
            </a:r>
          </a:p>
          <a:p>
            <a:pPr marL="800100" lvl="1" indent="-342900" algn="just">
              <a:spcAft>
                <a:spcPts val="600"/>
              </a:spcAft>
              <a:buClr>
                <a:srgbClr val="0808FF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Temperature-Volume-Number (TVN): </a:t>
            </a:r>
            <a:r>
              <a:rPr lang="en-US" sz="1600" dirty="0">
                <a:solidFill>
                  <a:srgbClr val="FF0000"/>
                </a:solidFill>
              </a:rPr>
              <a:t>canonical ensemble</a:t>
            </a:r>
            <a:r>
              <a:rPr lang="en-US" sz="1600" dirty="0"/>
              <a:t> where the system is coupled to a thermostat to maintain constant temperature</a:t>
            </a:r>
            <a:endParaRPr lang="en-US" sz="2000" dirty="0"/>
          </a:p>
          <a:p>
            <a:pPr marL="342900" indent="-342900" algn="just">
              <a:spcAft>
                <a:spcPts val="600"/>
              </a:spcAft>
              <a:buClr>
                <a:srgbClr val="0808FF"/>
              </a:buClr>
              <a:buFont typeface="Arial" panose="020B0604020202020204" pitchFamily="34" charset="0"/>
              <a:buChar char="•"/>
            </a:pPr>
            <a:endParaRPr lang="en-US" sz="2000" baseline="30000" dirty="0"/>
          </a:p>
          <a:p>
            <a:pPr marL="342900" indent="-342900" algn="just">
              <a:spcAft>
                <a:spcPts val="600"/>
              </a:spcAft>
              <a:buClr>
                <a:srgbClr val="0808FF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MD simulations give access to the </a:t>
            </a:r>
            <a:r>
              <a:rPr lang="en-US" sz="2000" b="1" dirty="0"/>
              <a:t>equation of state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1401DA-6708-48FC-0C6D-7E1AA8646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Box simulation and statistical mechanics</a:t>
            </a:r>
            <a:endParaRPr lang="uk-UA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E8CD827-8F0D-EAED-8486-46CFB0EE61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5200" y="1382748"/>
            <a:ext cx="2926883" cy="2325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790EAEBE-9956-22FA-007F-633109F25B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76006" y="2583123"/>
            <a:ext cx="2594796" cy="516440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581E98-4578-B413-BC4F-850EC851991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771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Velocity </a:t>
            </a:r>
            <a:r>
              <a:rPr lang="en-US" dirty="0" err="1">
                <a:latin typeface="LM Sans 10" panose="00000500000000000000" pitchFamily="50" charset="0"/>
              </a:rPr>
              <a:t>Verlet</a:t>
            </a:r>
            <a:r>
              <a:rPr lang="en-US" dirty="0">
                <a:latin typeface="LM Sans 10" panose="00000500000000000000" pitchFamily="50" charset="0"/>
              </a:rPr>
              <a:t> method for box simulation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D7ABBF58-9D7A-5D08-32E8-B668A6F30A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42550" y="1445511"/>
            <a:ext cx="2506896" cy="67314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9C4A0FD-4C36-0E5B-1653-864C7CC862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2232" y="2688003"/>
            <a:ext cx="10359464" cy="3276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43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Forces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13D0C7C-906D-884B-F42E-8F17A179BC22}"/>
              </a:ext>
            </a:extLst>
          </p:cNvPr>
          <p:cNvSpPr/>
          <p:nvPr/>
        </p:nvSpPr>
        <p:spPr>
          <a:xfrm>
            <a:off x="767980" y="1251691"/>
            <a:ext cx="894922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  <a:buClr>
                <a:srgbClr val="0808FF"/>
              </a:buClr>
            </a:pPr>
            <a:r>
              <a:rPr lang="en-US" sz="2000" dirty="0"/>
              <a:t>We will assume all masses are equal to unity, </a:t>
            </a:r>
            <a:r>
              <a:rPr lang="en-US" sz="2000" i="1" dirty="0"/>
              <a:t>m</a:t>
            </a:r>
            <a:r>
              <a:rPr lang="en-US" sz="2000" baseline="-25000" dirty="0"/>
              <a:t>i</a:t>
            </a:r>
            <a:r>
              <a:rPr lang="en-US" sz="2000" dirty="0"/>
              <a:t> = 1 (dimensionless) and that the pair potential depends on the distance only. Then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E5D84CA-F348-9FA4-658A-ACC41E5767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1854" y="2046182"/>
            <a:ext cx="2428292" cy="61058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2DD0D53-0E04-160C-40D0-95137BF91E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9256" y="2849283"/>
            <a:ext cx="6093487" cy="3618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4032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7803D09-6267-4F43-8664-F51E2AD61952}"/>
                  </a:ext>
                </a:extLst>
              </p:cNvPr>
              <p:cNvSpPr txBox="1"/>
              <p:nvPr/>
            </p:nvSpPr>
            <p:spPr>
              <a:xfrm>
                <a:off x="9109486" y="1622683"/>
                <a:ext cx="1470212" cy="4000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sz="18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b>
                          <m:r>
                            <a:rPr lang="en-US" sz="1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𝐿𝐽</m:t>
                          </m:r>
                        </m:sub>
                      </m:sSub>
                      <m:r>
                        <a:rPr lang="en-US" sz="1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𝐿𝐽</m:t>
                          </m:r>
                        </m:sub>
                      </m:sSub>
                      <m:r>
                        <a:rPr lang="en-US" sz="1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7803D09-6267-4F43-8664-F51E2AD619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9486" y="1622683"/>
                <a:ext cx="1470212" cy="400046"/>
              </a:xfrm>
              <a:prstGeom prst="rect">
                <a:avLst/>
              </a:prstGeom>
              <a:blipFill>
                <a:blip r:embed="rId3"/>
                <a:stretch>
                  <a:fillRect t="-3030" b="-7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Example: Lennard-Jones fluid</a:t>
            </a:r>
            <a:endParaRPr lang="uk-UA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0A634D6-FCFD-4BC3-BC26-887CBFED769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8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BEEFBAF-FBDD-495E-B4CC-9128C0A090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1065" y="1509904"/>
            <a:ext cx="3471616" cy="779088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8402D1C2-B984-470C-BCE4-488A194580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673" y="1269883"/>
            <a:ext cx="3601559" cy="2243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919E21BE-15F0-4E72-8C4C-F28AFE72D0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0602" y="3618514"/>
            <a:ext cx="3350266" cy="3019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4A619DF3-1583-4B70-8FBE-90C047884FDE}"/>
              </a:ext>
            </a:extLst>
          </p:cNvPr>
          <p:cNvSpPr txBox="1"/>
          <p:nvPr/>
        </p:nvSpPr>
        <p:spPr>
          <a:xfrm>
            <a:off x="626118" y="2487709"/>
            <a:ext cx="61615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4">
                    <a:lumMod val="50000"/>
                  </a:schemeClr>
                </a:solidFill>
              </a:rPr>
              <a:t>Reduced variables: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A5A7DCD-CFA9-4C3F-BDA8-AA8075A6FA8C}"/>
                  </a:ext>
                </a:extLst>
              </p:cNvPr>
              <p:cNvSpPr txBox="1"/>
              <p:nvPr/>
            </p:nvSpPr>
            <p:spPr>
              <a:xfrm>
                <a:off x="1725705" y="2973316"/>
                <a:ext cx="130884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A5A7DCD-CFA9-4C3F-BDA8-AA8075A6FA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5705" y="2973316"/>
                <a:ext cx="1308847" cy="369332"/>
              </a:xfrm>
              <a:prstGeom prst="rect">
                <a:avLst/>
              </a:prstGeom>
              <a:blipFill>
                <a:blip r:embed="rId7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975E81F-5B29-4721-879A-3DE5C7FAD9BC}"/>
                  </a:ext>
                </a:extLst>
              </p:cNvPr>
              <p:cNvSpPr txBox="1"/>
              <p:nvPr/>
            </p:nvSpPr>
            <p:spPr>
              <a:xfrm>
                <a:off x="3352800" y="2973316"/>
                <a:ext cx="1470212" cy="3742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acc>
                      <m:r>
                        <a:rPr lang="en-US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975E81F-5B29-4721-879A-3DE5C7FAD9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800" y="2973316"/>
                <a:ext cx="1470212" cy="374270"/>
              </a:xfrm>
              <a:prstGeom prst="rect">
                <a:avLst/>
              </a:prstGeom>
              <a:blipFill>
                <a:blip r:embed="rId8"/>
                <a:stretch>
                  <a:fillRect t="-3279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TextBox 41">
            <a:extLst>
              <a:ext uri="{FF2B5EF4-FFF2-40B4-BE49-F238E27FC236}">
                <a16:creationId xmlns:a16="http://schemas.microsoft.com/office/drawing/2014/main" id="{8F7A6310-0F48-454B-A150-85459A782C99}"/>
              </a:ext>
            </a:extLst>
          </p:cNvPr>
          <p:cNvSpPr txBox="1"/>
          <p:nvPr/>
        </p:nvSpPr>
        <p:spPr>
          <a:xfrm>
            <a:off x="626118" y="3707892"/>
            <a:ext cx="14223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4">
                    <a:lumMod val="50000"/>
                  </a:schemeClr>
                </a:solidFill>
              </a:rPr>
              <a:t>Properties:</a:t>
            </a:r>
            <a:endParaRPr lang="en-US" sz="20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431AFB3-0582-4D6D-8DEB-96A73B3972F4}"/>
              </a:ext>
            </a:extLst>
          </p:cNvPr>
          <p:cNvSpPr txBox="1"/>
          <p:nvPr/>
        </p:nvSpPr>
        <p:spPr>
          <a:xfrm>
            <a:off x="772310" y="4310566"/>
            <a:ext cx="60960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 algn="just">
              <a:spcAft>
                <a:spcPts val="600"/>
              </a:spcAft>
              <a:buClr>
                <a:srgbClr val="0808FF"/>
              </a:buClr>
              <a:buFont typeface="Arial" panose="020B0604020202020204" pitchFamily="34" charset="0"/>
              <a:buChar char="•"/>
            </a:pPr>
            <a:r>
              <a:rPr lang="en-US" dirty="0"/>
              <a:t>Multiple phase transitions, including critical point</a:t>
            </a:r>
          </a:p>
          <a:p>
            <a:pPr marL="800100" lvl="1" indent="-342900" algn="just">
              <a:spcAft>
                <a:spcPts val="600"/>
              </a:spcAft>
              <a:buClr>
                <a:srgbClr val="0808FF"/>
              </a:buClr>
              <a:buFont typeface="Arial" panose="020B0604020202020204" pitchFamily="34" charset="0"/>
              <a:buChar char="•"/>
            </a:pPr>
            <a:r>
              <a:rPr lang="en-US" dirty="0"/>
              <a:t>Cannot be solved analytically</a:t>
            </a:r>
          </a:p>
          <a:p>
            <a:pPr marL="800100" lvl="1" indent="-342900" algn="just">
              <a:spcAft>
                <a:spcPts val="600"/>
              </a:spcAft>
              <a:buClr>
                <a:srgbClr val="0808FF"/>
              </a:buClr>
              <a:buFont typeface="Arial" panose="020B0604020202020204" pitchFamily="34" charset="0"/>
              <a:buChar char="•"/>
            </a:pPr>
            <a:r>
              <a:rPr lang="en-US" dirty="0"/>
              <a:t>Tractable with molecular dynamics simulations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D1118EDA-8AFE-42F5-B1E9-05D4121B99E0}"/>
                  </a:ext>
                </a:extLst>
              </p:cNvPr>
              <p:cNvSpPr txBox="1"/>
              <p:nvPr/>
            </p:nvSpPr>
            <p:spPr>
              <a:xfrm>
                <a:off x="5316039" y="2977350"/>
                <a:ext cx="130884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acc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sSup>
                        <m:sSupPr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D1118EDA-8AFE-42F5-B1E9-05D4121B99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6039" y="2977350"/>
                <a:ext cx="1308847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TextBox 46">
            <a:extLst>
              <a:ext uri="{FF2B5EF4-FFF2-40B4-BE49-F238E27FC236}">
                <a16:creationId xmlns:a16="http://schemas.microsoft.com/office/drawing/2014/main" id="{78352A9C-8652-49D9-AF18-C25CEFA91FAF}"/>
              </a:ext>
            </a:extLst>
          </p:cNvPr>
          <p:cNvSpPr txBox="1"/>
          <p:nvPr/>
        </p:nvSpPr>
        <p:spPr>
          <a:xfrm>
            <a:off x="370541" y="6505307"/>
            <a:ext cx="869128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808FF"/>
                </a:solidFill>
              </a:rPr>
              <a:t>S. Stephan, M. </a:t>
            </a:r>
            <a:r>
              <a:rPr lang="en-US" sz="1400" dirty="0" err="1">
                <a:solidFill>
                  <a:srgbClr val="0808FF"/>
                </a:solidFill>
              </a:rPr>
              <a:t>Thol</a:t>
            </a:r>
            <a:r>
              <a:rPr lang="en-US" sz="1400" dirty="0">
                <a:solidFill>
                  <a:srgbClr val="0808FF"/>
                </a:solidFill>
              </a:rPr>
              <a:t>, J. </a:t>
            </a:r>
            <a:r>
              <a:rPr lang="en-US" sz="1400" dirty="0" err="1">
                <a:solidFill>
                  <a:srgbClr val="0808FF"/>
                </a:solidFill>
              </a:rPr>
              <a:t>Vrabec</a:t>
            </a:r>
            <a:r>
              <a:rPr lang="en-US" sz="1400" dirty="0">
                <a:solidFill>
                  <a:srgbClr val="0808FF"/>
                </a:solidFill>
              </a:rPr>
              <a:t>, H. </a:t>
            </a:r>
            <a:r>
              <a:rPr lang="en-US" sz="1400" dirty="0" err="1">
                <a:solidFill>
                  <a:srgbClr val="0808FF"/>
                </a:solidFill>
              </a:rPr>
              <a:t>Hasse</a:t>
            </a:r>
            <a:r>
              <a:rPr lang="en-US" sz="1400" dirty="0">
                <a:solidFill>
                  <a:srgbClr val="0808FF"/>
                </a:solidFill>
              </a:rPr>
              <a:t>, Journal of Chemical Information and Modeling 59, 4248 (2019)</a:t>
            </a:r>
          </a:p>
        </p:txBody>
      </p:sp>
    </p:spTree>
    <p:extLst>
      <p:ext uri="{BB962C8B-B14F-4D97-AF65-F5344CB8AC3E}">
        <p14:creationId xmlns:p14="http://schemas.microsoft.com/office/powerpoint/2010/main" val="25693330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Example: Lennard-Jones fluid</a:t>
            </a:r>
            <a:endParaRPr lang="uk-UA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0A634D6-FCFD-4BC3-BC26-887CBFED769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8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3FCD96-9F93-DD6F-735C-1AB4C476F4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1854" y="1318302"/>
            <a:ext cx="2428292" cy="61058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2F99E8F-5FEC-4AB0-B2C2-2AAAD171F2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2563" y="2273169"/>
            <a:ext cx="6186874" cy="258672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5699EA9-2A57-3419-3271-76BA943C2A05}"/>
              </a:ext>
            </a:extLst>
          </p:cNvPr>
          <p:cNvSpPr/>
          <p:nvPr/>
        </p:nvSpPr>
        <p:spPr>
          <a:xfrm>
            <a:off x="913556" y="5359274"/>
            <a:ext cx="894922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  <a:buClr>
                <a:srgbClr val="0808FF"/>
              </a:buClr>
            </a:pPr>
            <a:r>
              <a:rPr lang="en-US" sz="2000" dirty="0"/>
              <a:t>Both the potential and the gradient term can be expressed in terms of |r</a:t>
            </a:r>
            <a:r>
              <a:rPr lang="en-US" sz="2000" baseline="-25000" dirty="0"/>
              <a:t>i</a:t>
            </a:r>
            <a:r>
              <a:rPr lang="en-US" sz="2000" dirty="0"/>
              <a:t>-r</a:t>
            </a:r>
            <a:r>
              <a:rPr lang="en-US" sz="2000" baseline="-25000" dirty="0"/>
              <a:t>j</a:t>
            </a:r>
            <a:r>
              <a:rPr lang="en-US" sz="2000" dirty="0"/>
              <a:t>|</a:t>
            </a:r>
            <a:r>
              <a:rPr lang="en-US" sz="2000" baseline="30000" dirty="0"/>
              <a:t>2</a:t>
            </a:r>
            <a:r>
              <a:rPr lang="en-US" sz="2000" dirty="0"/>
              <a:t>, saves the unnecessary computation of the square root</a:t>
            </a:r>
          </a:p>
        </p:txBody>
      </p:sp>
    </p:spTree>
    <p:extLst>
      <p:ext uri="{BB962C8B-B14F-4D97-AF65-F5344CB8AC3E}">
        <p14:creationId xmlns:p14="http://schemas.microsoft.com/office/powerpoint/2010/main" val="425005214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Latin Modern (Beamer-like)">
      <a:majorFont>
        <a:latin typeface="LM Sans 10"/>
        <a:ea typeface=""/>
        <a:cs typeface=""/>
      </a:majorFont>
      <a:minorFont>
        <a:latin typeface="LM Sans 10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cienceStandard.potx" id="{68DB5CD3-6005-4466-AA38-EBD4F9E1AFDA}" vid="{31E8EE0F-63EF-41D6-BECB-9725E0583DB1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</TotalTime>
  <Words>2891</Words>
  <Application>Microsoft Macintosh PowerPoint</Application>
  <PresentationFormat>Widescreen</PresentationFormat>
  <Paragraphs>229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Cambria Math</vt:lpstr>
      <vt:lpstr>Gill Sans MT</vt:lpstr>
      <vt:lpstr>LM Sans 10</vt:lpstr>
      <vt:lpstr>Тема Office</vt:lpstr>
      <vt:lpstr>Computational Physics (PHYS6350)</vt:lpstr>
      <vt:lpstr>Molecular dynamics (MD)</vt:lpstr>
      <vt:lpstr>Molecular dynamics equations</vt:lpstr>
      <vt:lpstr>Velocity Verlet method</vt:lpstr>
      <vt:lpstr>Box simulation and statistical mechanics</vt:lpstr>
      <vt:lpstr>Velocity Verlet method for box simulation</vt:lpstr>
      <vt:lpstr>Forces</vt:lpstr>
      <vt:lpstr>Example: Lennard-Jones fluid</vt:lpstr>
      <vt:lpstr>Example: Lennard-Jones fluid</vt:lpstr>
      <vt:lpstr>Simulation: Initial conditions</vt:lpstr>
      <vt:lpstr>Simulation</vt:lpstr>
      <vt:lpstr>Simulation: Keep the temperature fixed</vt:lpstr>
      <vt:lpstr>Lennard-Jones fluid: C++/GPU implementation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Computational Physics (PHYS6350)</dc:title>
  <dc:creator>Vovchenko Volodymyr</dc:creator>
  <cp:lastModifiedBy>Vovchenko, Volodymyr</cp:lastModifiedBy>
  <cp:revision>1215</cp:revision>
  <cp:lastPrinted>2018-05-12T22:28:36Z</cp:lastPrinted>
  <dcterms:created xsi:type="dcterms:W3CDTF">2018-05-07T16:28:28Z</dcterms:created>
  <dcterms:modified xsi:type="dcterms:W3CDTF">2025-03-04T17:21:39Z</dcterms:modified>
</cp:coreProperties>
</file>