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9" r:id="rId2"/>
    <p:sldId id="972" r:id="rId3"/>
    <p:sldId id="1007" r:id="rId4"/>
    <p:sldId id="994" r:id="rId5"/>
    <p:sldId id="1008" r:id="rId6"/>
    <p:sldId id="1009" r:id="rId7"/>
    <p:sldId id="1010" r:id="rId8"/>
    <p:sldId id="1011" r:id="rId9"/>
    <p:sldId id="1012" r:id="rId10"/>
    <p:sldId id="1013" r:id="rId11"/>
    <p:sldId id="1014" r:id="rId12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1007"/>
            <p14:sldId id="994"/>
            <p14:sldId id="1008"/>
            <p14:sldId id="1009"/>
            <p14:sldId id="1010"/>
            <p14:sldId id="1011"/>
            <p14:sldId id="1012"/>
            <p14:sldId id="1013"/>
            <p14:sldId id="10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7" autoAdjust="0"/>
    <p:restoredTop sz="94972" autoAdjust="0"/>
  </p:normalViewPr>
  <p:slideViewPr>
    <p:cSldViewPr snapToGrid="0">
      <p:cViewPr varScale="1">
        <p:scale>
          <a:sx n="118" d="100"/>
          <a:sy n="118" d="100"/>
        </p:scale>
        <p:origin x="216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18.03.25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202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75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483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204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523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66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985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143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15: Partial Differential Equations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18,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Boundary value problems</a:t>
            </a:r>
            <a:endParaRPr lang="en-US" sz="2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00903-81C7-3F30-9345-C6F873CBF235}"/>
              </a:ext>
            </a:extLst>
          </p:cNvPr>
          <p:cNvSpPr txBox="1"/>
          <p:nvPr/>
        </p:nvSpPr>
        <p:spPr>
          <a:xfrm>
            <a:off x="1269231" y="4165460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9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D3358-9257-1B46-53B0-161B2C7E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43" y="1515202"/>
            <a:ext cx="7772400" cy="46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2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36B74-5FAD-C74C-9474-E5F34DD5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1351924"/>
            <a:ext cx="5750422" cy="4154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80C0A1-A9B2-163E-970A-4A9F114C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820" y="1351924"/>
            <a:ext cx="5062639" cy="43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Describe functions of more than one variable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differential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DAA315-8DA7-57E7-479F-D67B62B1A867}"/>
                  </a:ext>
                </a:extLst>
              </p:cNvPr>
              <p:cNvSpPr/>
              <p:nvPr/>
            </p:nvSpPr>
            <p:spPr>
              <a:xfrm>
                <a:off x="767980" y="1687792"/>
                <a:ext cx="88056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In physics, this commonly corresponds to fields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DAA315-8DA7-57E7-479F-D67B62B1A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687792"/>
                <a:ext cx="8805678" cy="400110"/>
              </a:xfrm>
              <a:prstGeom prst="rect">
                <a:avLst/>
              </a:prstGeom>
              <a:blipFill>
                <a:blip r:embed="rId3"/>
                <a:stretch>
                  <a:fillRect l="-72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2610608"/>
            <a:ext cx="9499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1F79F-276C-8F9B-808B-61E6A7A29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72" y="3097322"/>
            <a:ext cx="7780035" cy="277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FAA8B-08C4-51BE-B0DD-FCB8366A4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850" y="5867954"/>
            <a:ext cx="2801274" cy="40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Common methods for PDEs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1423318"/>
            <a:ext cx="94997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Finite difference method</a:t>
            </a:r>
          </a:p>
          <a:p>
            <a:r>
              <a:rPr lang="en-US" sz="2000" dirty="0"/>
              <a:t>    - Approximate the derivatives by finite differences</a:t>
            </a:r>
          </a:p>
          <a:p>
            <a:r>
              <a:rPr lang="en-US" sz="2000" dirty="0"/>
              <a:t>    - Easier to implement than other methods</a:t>
            </a:r>
          </a:p>
          <a:p>
            <a:r>
              <a:rPr lang="en-US" sz="2000" dirty="0"/>
              <a:t>    - Works best for regular (rectangular) shapes</a:t>
            </a:r>
          </a:p>
          <a:p>
            <a:endParaRPr lang="en-US" sz="2000" dirty="0"/>
          </a:p>
          <a:p>
            <a:r>
              <a:rPr lang="en-US" sz="2000" dirty="0"/>
              <a:t>- Finite element method</a:t>
            </a:r>
          </a:p>
          <a:p>
            <a:r>
              <a:rPr lang="en-US" sz="2000" dirty="0"/>
              <a:t>    - Subdivide the system into smaller parts -- finite elements</a:t>
            </a:r>
          </a:p>
          <a:p>
            <a:r>
              <a:rPr lang="en-US" sz="2000" dirty="0"/>
              <a:t>    - Boundary value problems in 2/3 dimensions</a:t>
            </a:r>
          </a:p>
          <a:p>
            <a:r>
              <a:rPr lang="en-US" sz="2000" dirty="0"/>
              <a:t>    - Works well for irregular shapes</a:t>
            </a:r>
          </a:p>
          <a:p>
            <a:endParaRPr lang="en-US" sz="2000" dirty="0"/>
          </a:p>
          <a:p>
            <a:r>
              <a:rPr lang="en-US" sz="2000" dirty="0"/>
              <a:t>- Finite volume method</a:t>
            </a:r>
          </a:p>
          <a:p>
            <a:r>
              <a:rPr lang="en-US" sz="2000" dirty="0"/>
              <a:t>    - Convert surface integrals around each mesh point into volume integrals</a:t>
            </a:r>
          </a:p>
          <a:p>
            <a:r>
              <a:rPr lang="en-US" sz="2000" dirty="0"/>
              <a:t>    - Conserves the mass by design, good for solving fluid dynamical equations</a:t>
            </a: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0EFE8-C12C-8852-FA66-9F39104E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57" y="5663292"/>
            <a:ext cx="1281491" cy="4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4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A2AA-AAF8-B2D0-BB03-F67078BB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529" y="1947445"/>
            <a:ext cx="2578100" cy="63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47EE2-6FAB-05E1-E800-0F90B72B138A}"/>
              </a:ext>
            </a:extLst>
          </p:cNvPr>
          <p:cNvSpPr txBox="1"/>
          <p:nvPr/>
        </p:nvSpPr>
        <p:spPr>
          <a:xfrm>
            <a:off x="740229" y="1360714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Laplace’s equation in two dimensions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67CD8-CD9E-CFCE-8160-C8978BE2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529" y="3364804"/>
            <a:ext cx="1112158" cy="1032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01958-05CE-B0B7-D7F2-6B5AC369D405}"/>
              </a:ext>
            </a:extLst>
          </p:cNvPr>
          <p:cNvSpPr txBox="1"/>
          <p:nvPr/>
        </p:nvSpPr>
        <p:spPr>
          <a:xfrm>
            <a:off x="740229" y="279984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conditions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1" y="1192774"/>
            <a:ext cx="4430058" cy="4472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90A6E2-B8BA-D5F6-0958-D73422DF210A}"/>
                  </a:ext>
                </a:extLst>
              </p:cNvPr>
              <p:cNvSpPr txBox="1"/>
              <p:nvPr/>
            </p:nvSpPr>
            <p:spPr>
              <a:xfrm>
                <a:off x="740229" y="5127954"/>
                <a:ext cx="327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find the profile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90A6E2-B8BA-D5F6-0958-D73422DF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5127954"/>
                <a:ext cx="3273525" cy="369332"/>
              </a:xfrm>
              <a:prstGeom prst="rect">
                <a:avLst/>
              </a:prstGeom>
              <a:blipFill>
                <a:blip r:embed="rId6"/>
                <a:stretch>
                  <a:fillRect l="-1550" t="-6667" r="-7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Finite difference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A2AA-AAF8-B2D0-BB03-F67078BB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66" y="1458630"/>
            <a:ext cx="25781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467CD8-CD9E-CFCE-8160-C8978BE27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99" y="1361833"/>
            <a:ext cx="1112158" cy="10327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001958-05CE-B0B7-D7F2-6B5AC369D405}"/>
                  </a:ext>
                </a:extLst>
              </p:cNvPr>
              <p:cNvSpPr txBox="1"/>
              <p:nvPr/>
            </p:nvSpPr>
            <p:spPr>
              <a:xfrm>
                <a:off x="740229" y="2592522"/>
                <a:ext cx="5779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Discretize the space onto a grid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001958-05CE-B0B7-D7F2-6B5AC369D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9" y="2592522"/>
                <a:ext cx="5779211" cy="369332"/>
              </a:xfrm>
              <a:prstGeom prst="rect">
                <a:avLst/>
              </a:prstGeom>
              <a:blipFill>
                <a:blip r:embed="rId5"/>
                <a:stretch>
                  <a:fillRect l="-87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1" y="1128578"/>
            <a:ext cx="4430058" cy="4472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0A6E2-B8BA-D5F6-0958-D73422DF210A}"/>
              </a:ext>
            </a:extLst>
          </p:cNvPr>
          <p:cNvSpPr txBox="1"/>
          <p:nvPr/>
        </p:nvSpPr>
        <p:spPr>
          <a:xfrm>
            <a:off x="740229" y="324433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central difference to the derivatives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9BF6A-1297-3288-4E50-AFA0AE2B0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986" y="3896146"/>
            <a:ext cx="44450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AE5F3-A4E7-7EFA-2B4A-4051FBB32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886" y="4547958"/>
            <a:ext cx="4483100" cy="62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58216-AF97-8BCB-5B0D-BA8FC52C09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86" y="5975577"/>
            <a:ext cx="6134100" cy="44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FC05D4-0867-A9D5-A174-FDAAAA978FBA}"/>
              </a:ext>
            </a:extLst>
          </p:cNvPr>
          <p:cNvSpPr txBox="1"/>
          <p:nvPr/>
        </p:nvSpPr>
        <p:spPr>
          <a:xfrm>
            <a:off x="740228" y="549153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Laplace’s equation becomes</a:t>
            </a:r>
          </a:p>
        </p:txBody>
      </p:sp>
    </p:spTree>
    <p:extLst>
      <p:ext uri="{BB962C8B-B14F-4D97-AF65-F5344CB8AC3E}">
        <p14:creationId xmlns:p14="http://schemas.microsoft.com/office/powerpoint/2010/main" val="2258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2CAABA-13CE-BE66-B17D-675937AC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1" y="1128578"/>
            <a:ext cx="4430058" cy="44724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58216-AF97-8BCB-5B0D-BA8FC52C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58" y="1468891"/>
            <a:ext cx="6134100" cy="44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CE407-88CE-957E-F745-6E6863EE9F9A}"/>
              </a:ext>
            </a:extLst>
          </p:cNvPr>
          <p:cNvSpPr txBox="1"/>
          <p:nvPr/>
        </p:nvSpPr>
        <p:spPr>
          <a:xfrm>
            <a:off x="591458" y="2032530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system of </a:t>
            </a:r>
            <a:r>
              <a:rPr lang="en-US" i="1" dirty="0"/>
              <a:t>M</a:t>
            </a:r>
            <a:r>
              <a:rPr lang="en-US" i="1" baseline="30000" dirty="0"/>
              <a:t>2</a:t>
            </a:r>
            <a:r>
              <a:rPr lang="en-US" baseline="30000" dirty="0"/>
              <a:t> </a:t>
            </a:r>
            <a:r>
              <a:rPr lang="en-US" dirty="0"/>
              <a:t>linear equations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D3400-3D74-74E4-C1DD-4F83881B5158}"/>
              </a:ext>
            </a:extLst>
          </p:cNvPr>
          <p:cNvSpPr txBox="1"/>
          <p:nvPr/>
        </p:nvSpPr>
        <p:spPr>
          <a:xfrm>
            <a:off x="585231" y="262035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general solution is O(</a:t>
            </a:r>
            <a:r>
              <a:rPr lang="en-US" i="1" dirty="0"/>
              <a:t>M</a:t>
            </a:r>
            <a:r>
              <a:rPr lang="en-US" i="1" baseline="30000" dirty="0"/>
              <a:t>6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CAEAE-A255-260A-B4B5-5EFF8EC8345A}"/>
              </a:ext>
            </a:extLst>
          </p:cNvPr>
          <p:cNvSpPr txBox="1"/>
          <p:nvPr/>
        </p:nvSpPr>
        <p:spPr>
          <a:xfrm>
            <a:off x="585231" y="3696657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 method: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6F46C-09AF-5FC4-A484-F3A15D53A941}"/>
              </a:ext>
            </a:extLst>
          </p:cNvPr>
          <p:cNvSpPr txBox="1"/>
          <p:nvPr/>
        </p:nvSpPr>
        <p:spPr>
          <a:xfrm>
            <a:off x="585230" y="4260296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the solution iteratively</a:t>
            </a:r>
            <a:endParaRPr lang="en-US" baseline="30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60FE5E-208A-D2D3-2D46-5E752C448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14" y="4944610"/>
            <a:ext cx="6299200" cy="520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209FC6-F48D-1924-3A1C-CD11D3277FFF}"/>
              </a:ext>
            </a:extLst>
          </p:cNvPr>
          <p:cNvSpPr txBox="1"/>
          <p:nvPr/>
        </p:nvSpPr>
        <p:spPr>
          <a:xfrm>
            <a:off x="585229" y="5692915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until the desired accuracy is met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6774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E2EEC-28CE-E629-F04C-662B38A76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23" y="1353939"/>
            <a:ext cx="7504153" cy="49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1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Jacobi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FD3E7-E341-A4BF-EC1F-F06CC2464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240027"/>
            <a:ext cx="6303176" cy="4420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97C76-B29F-9FD1-3E6D-B4F4007F0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135" y="1578627"/>
            <a:ext cx="4353493" cy="374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9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Boundary value problem: Gauss-Seidel with overrelaxation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A3FD0-E2FD-AFC4-F8FD-4C3D0C6253BA}"/>
                  </a:ext>
                </a:extLst>
              </p:cNvPr>
              <p:cNvSpPr txBox="1"/>
              <p:nvPr/>
            </p:nvSpPr>
            <p:spPr>
              <a:xfrm>
                <a:off x="664029" y="1284514"/>
                <a:ext cx="6974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Gauss-Seidel method: </a:t>
                </a:r>
                <a:r>
                  <a:rPr lang="en-US" dirty="0"/>
                  <a:t>Use newly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whenever available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9A3FD0-E2FD-AFC4-F8FD-4C3D0C62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9" y="1284514"/>
                <a:ext cx="6974602" cy="369332"/>
              </a:xfrm>
              <a:prstGeom prst="rect">
                <a:avLst/>
              </a:prstGeom>
              <a:blipFill>
                <a:blip r:embed="rId3"/>
                <a:stretch>
                  <a:fillRect l="-727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ECEB40-8740-5ABD-5142-DE4DEDD78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37" y="1768545"/>
            <a:ext cx="4892997" cy="525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78CCA-2408-6971-C623-7E73A63C5D3B}"/>
              </a:ext>
            </a:extLst>
          </p:cNvPr>
          <p:cNvSpPr txBox="1"/>
          <p:nvPr/>
        </p:nvSpPr>
        <p:spPr>
          <a:xfrm>
            <a:off x="664029" y="2408481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Overrelaxation: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7CEAF-8E6A-13AE-A3C0-BCF4FE380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712" y="2892511"/>
            <a:ext cx="3034884" cy="286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2B0657-20F6-EA2A-0BC8-3972F0E8C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571" y="4483998"/>
            <a:ext cx="7772400" cy="502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5998D-C260-A2AA-E2AC-8A52A4AFED67}"/>
              </a:ext>
            </a:extLst>
          </p:cNvPr>
          <p:cNvSpPr txBox="1"/>
          <p:nvPr/>
        </p:nvSpPr>
        <p:spPr>
          <a:xfrm>
            <a:off x="664029" y="392065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Combined: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EADC6-C7A9-43C9-4F68-B70957C29A73}"/>
              </a:ext>
            </a:extLst>
          </p:cNvPr>
          <p:cNvSpPr txBox="1"/>
          <p:nvPr/>
        </p:nvSpPr>
        <p:spPr>
          <a:xfrm>
            <a:off x="892629" y="5834743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Stable for w &lt; 1, much faster</a:t>
            </a:r>
          </a:p>
        </p:txBody>
      </p:sp>
    </p:spTree>
    <p:extLst>
      <p:ext uri="{BB962C8B-B14F-4D97-AF65-F5344CB8AC3E}">
        <p14:creationId xmlns:p14="http://schemas.microsoft.com/office/powerpoint/2010/main" val="2852681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328</Words>
  <Application>Microsoft Macintosh PowerPoint</Application>
  <PresentationFormat>Widescreen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Partial differential equations</vt:lpstr>
      <vt:lpstr>Common methods for PDEs</vt:lpstr>
      <vt:lpstr>Boundary value problem</vt:lpstr>
      <vt:lpstr>Boundary value problem: Finite difference method</vt:lpstr>
      <vt:lpstr>Boundary value problem: Jacobi method</vt:lpstr>
      <vt:lpstr>Boundary value problem: Jacobi method</vt:lpstr>
      <vt:lpstr>Boundary value problem: Jacobi method</vt:lpstr>
      <vt:lpstr>Boundary value problem: Gauss-Seidel with overrelaxation</vt:lpstr>
      <vt:lpstr>Boundary value problem: Gauss-Seidel method</vt:lpstr>
      <vt:lpstr>Boundary value problem: Gauss-Seidel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1221</cp:revision>
  <cp:lastPrinted>2018-05-12T22:28:36Z</cp:lastPrinted>
  <dcterms:created xsi:type="dcterms:W3CDTF">2018-05-07T16:28:28Z</dcterms:created>
  <dcterms:modified xsi:type="dcterms:W3CDTF">2025-03-18T16:28:29Z</dcterms:modified>
</cp:coreProperties>
</file>