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9" r:id="rId2"/>
    <p:sldId id="848" r:id="rId3"/>
    <p:sldId id="876" r:id="rId4"/>
    <p:sldId id="877" r:id="rId5"/>
    <p:sldId id="878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48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38" autoAdjust="0"/>
    <p:restoredTop sz="94984" autoAdjust="0"/>
  </p:normalViewPr>
  <p:slideViewPr>
    <p:cSldViewPr snapToGrid="0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13.02.25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-personal.umich.edu/~mejn/cp/programs/gaussxw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4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9: Numerical Integration: Part 2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13,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6F921-059C-BA40-9924-4B565930C180}"/>
              </a:ext>
            </a:extLst>
          </p:cNvPr>
          <p:cNvSpPr txBox="1"/>
          <p:nvPr/>
        </p:nvSpPr>
        <p:spPr>
          <a:xfrm>
            <a:off x="2150363" y="3108574"/>
            <a:ext cx="91557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High-order quadrature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quadrature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46D20-F4AC-DB53-DCAB-104833E6EEA8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oscillating weights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8C1392-6833-9A38-ACBB-34921218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93" y="1556485"/>
            <a:ext cx="4174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21659F-49BF-6C0B-583E-802C36D7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67" y="1557592"/>
            <a:ext cx="403418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190AA-43CD-25D5-1D5E-27FA727F9453}"/>
              </a:ext>
            </a:extLst>
          </p:cNvPr>
          <p:cNvSpPr txBox="1"/>
          <p:nvPr/>
        </p:nvSpPr>
        <p:spPr>
          <a:xfrm>
            <a:off x="957003" y="5183812"/>
            <a:ext cx="80345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For large </a:t>
            </a:r>
            <a:r>
              <a:rPr lang="en-US" sz="2200" i="1" dirty="0">
                <a:latin typeface="+mj-lt"/>
                <a:ea typeface="DejaVu Sans"/>
              </a:rPr>
              <a:t>N</a:t>
            </a:r>
            <a:r>
              <a:rPr lang="en-US" sz="2200" dirty="0">
                <a:latin typeface="+mj-lt"/>
                <a:ea typeface="DejaVu Sans"/>
              </a:rPr>
              <a:t> one has highly oscillatory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Manifestation of the Runge phenomenon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Another issue: round-off error due to large cancellations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5764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Clenshaw</a:t>
            </a:r>
            <a:r>
              <a:rPr lang="en-US" dirty="0"/>
              <a:t>-Curtis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857AE-B0E9-7AB5-F80D-5476BA468840}"/>
              </a:ext>
            </a:extLst>
          </p:cNvPr>
          <p:cNvSpPr txBox="1"/>
          <p:nvPr/>
        </p:nvSpPr>
        <p:spPr>
          <a:xfrm>
            <a:off x="900751" y="123609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Chebyshev nodes minimize the Runge phenomenon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14F86B-901C-0381-3E28-646B254C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9452" y="1844256"/>
            <a:ext cx="5518837" cy="587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410F6-CBBC-005E-B9AF-A0C22CBE971A}"/>
              </a:ext>
            </a:extLst>
          </p:cNvPr>
          <p:cNvSpPr txBox="1"/>
          <p:nvPr/>
        </p:nvSpPr>
        <p:spPr>
          <a:xfrm>
            <a:off x="900750" y="269622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corresponding quadrature is called </a:t>
            </a:r>
            <a:r>
              <a:rPr lang="en-US" sz="22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Clenshaw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-Curtis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E3FA853-42B8-F64F-B538-09BD2874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329" y="3391670"/>
            <a:ext cx="382334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D666F-6E31-B18B-36D9-DF49FA807DF6}"/>
              </a:ext>
            </a:extLst>
          </p:cNvPr>
          <p:cNvSpPr txBox="1"/>
          <p:nvPr/>
        </p:nvSpPr>
        <p:spPr>
          <a:xfrm>
            <a:off x="2629467" y="3472120"/>
            <a:ext cx="1446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Weights*: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D420A-1907-E92D-C594-94EED646A45F}"/>
              </a:ext>
            </a:extLst>
          </p:cNvPr>
          <p:cNvSpPr txBox="1"/>
          <p:nvPr/>
        </p:nvSpPr>
        <p:spPr>
          <a:xfrm>
            <a:off x="900750" y="6500694"/>
            <a:ext cx="58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*For efficient calculation use discrete cosine transform</a:t>
            </a:r>
          </a:p>
        </p:txBody>
      </p:sp>
    </p:spTree>
    <p:extLst>
      <p:ext uri="{BB962C8B-B14F-4D97-AF65-F5344CB8AC3E}">
        <p14:creationId xmlns:p14="http://schemas.microsoft.com/office/powerpoint/2010/main" val="249431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Clenshaw</a:t>
            </a:r>
            <a:r>
              <a:rPr lang="en-US" dirty="0"/>
              <a:t>-Curtis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CC0867-F3BD-32AC-168F-5E1D0E5F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06" y="2028256"/>
            <a:ext cx="8477985" cy="44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have see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that an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-point quadrature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2696779"/>
            <a:ext cx="82614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exact result when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a polynomial of degree up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n-1. 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F35CB-45AE-8A7C-2A7A-8A0FF1183D32}"/>
              </a:ext>
            </a:extLst>
          </p:cNvPr>
          <p:cNvSpPr txBox="1"/>
          <p:nvPr/>
        </p:nvSpPr>
        <p:spPr>
          <a:xfrm>
            <a:off x="900751" y="4891254"/>
            <a:ext cx="76518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turns out this can be exploited to obtain a quadrature that is </a:t>
            </a:r>
            <a:r>
              <a:rPr lang="en-US" sz="2200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when f(x) is a </a:t>
            </a:r>
            <a:r>
              <a:rPr lang="en-US" sz="2200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polynomial up to degree </a:t>
            </a:r>
            <a:r>
              <a:rPr lang="en-US" sz="2200" i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2n-1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DA102-3CB2-7C7A-80D1-8E6B11B7DF02}"/>
              </a:ext>
            </a:extLst>
          </p:cNvPr>
          <p:cNvSpPr txBox="1"/>
          <p:nvPr/>
        </p:nvSpPr>
        <p:spPr>
          <a:xfrm>
            <a:off x="900751" y="5801974"/>
            <a:ext cx="76518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corresponding quadrature is called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Gaussian quadrature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09414-3A9D-10E4-5791-28723DAF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76" y="1710188"/>
            <a:ext cx="2695848" cy="769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AF0A7-A367-69BC-1EED-0CC7A5785E14}"/>
              </a:ext>
            </a:extLst>
          </p:cNvPr>
          <p:cNvSpPr txBox="1"/>
          <p:nvPr/>
        </p:nvSpPr>
        <p:spPr>
          <a:xfrm>
            <a:off x="900751" y="3492137"/>
            <a:ext cx="82614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 is true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choice of distinct nodes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A084B-1585-46CF-7340-4B100CFE3B0B}"/>
              </a:ext>
            </a:extLst>
          </p:cNvPr>
          <p:cNvSpPr txBox="1"/>
          <p:nvPr/>
        </p:nvSpPr>
        <p:spPr>
          <a:xfrm>
            <a:off x="900751" y="4011321"/>
            <a:ext cx="82614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have the freedom to choose the locations of nodes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hich gives us additiona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 n degrees of freedom.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7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107237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focus on the interval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(-1,1).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can always be mapped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by a transformation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2" y="2690525"/>
            <a:ext cx="40286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Gauss-Legendre quadrature: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A8170-C47E-46DF-59DB-FF14D5D1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08" y="1879773"/>
            <a:ext cx="2430001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0C9FD-7F0A-6958-ABE3-EB4741F2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94" y="1879773"/>
            <a:ext cx="1535478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620D0C8-191D-A1DA-0E82-8933E9978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9415" y="3314794"/>
            <a:ext cx="2333167" cy="580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04ED-6BE1-D946-F782-2EAF5C51E5BB}"/>
                  </a:ext>
                </a:extLst>
              </p:cNvPr>
              <p:cNvSpPr txBox="1"/>
              <p:nvPr/>
            </p:nvSpPr>
            <p:spPr>
              <a:xfrm>
                <a:off x="900750" y="4144960"/>
                <a:ext cx="989007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US" sz="2200" i="1" kern="15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the 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Legendre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solidFill>
                    <a:srgbClr val="0808FF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solidFill>
                    <a:srgbClr val="0808FF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 weights are given by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04ED-6BE1-D946-F782-2EAF5C51E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0" y="4144960"/>
                <a:ext cx="9890079" cy="1107996"/>
              </a:xfrm>
              <a:prstGeom prst="rect">
                <a:avLst/>
              </a:prstGeom>
              <a:blipFill>
                <a:blip r:embed="rId6"/>
                <a:stretch>
                  <a:fillRect l="-801" t="-4396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B5E5FE79-6FBC-5C25-8862-32547F3DF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998" y="5621910"/>
            <a:ext cx="3972000" cy="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6826D9-2279-247A-6FA5-06475033DC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545" y="2690525"/>
            <a:ext cx="3295936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890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find the nodes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weights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49" y="2272006"/>
            <a:ext cx="9344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the Gauss-Legendre quadrature a more efficient procedure exists </a:t>
            </a:r>
          </a:p>
          <a:p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(see e.g.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http://www-personal.umich.edu/~mejn/cp/programs/gaussxw.py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8DEE8-41D3-5F88-3AD1-520539EAE243}"/>
              </a:ext>
            </a:extLst>
          </p:cNvPr>
          <p:cNvSpPr txBox="1"/>
          <p:nvPr/>
        </p:nvSpPr>
        <p:spPr>
          <a:xfrm>
            <a:off x="900749" y="1754048"/>
            <a:ext cx="9890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general, we can use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PolyRoots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e.g. Romberg method for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E0264-7552-C411-598A-3BA1A6F3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42" y="3215298"/>
            <a:ext cx="3963429" cy="3480317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9BE365E-DDF1-BDFA-8F3E-00B83CC4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51692"/>
            <a:ext cx="4384059" cy="33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0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quadrature: polynomials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467EF-551E-AE70-42C2-5F92DFD8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5354" y="1232142"/>
            <a:ext cx="2728125" cy="621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21246B-0FE3-E4F8-2B7E-769B40FD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47" y="2051723"/>
            <a:ext cx="7704488" cy="1531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7FA4B6-BF5C-4689-D579-380A4CA27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46" y="4733869"/>
            <a:ext cx="5486875" cy="73158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2BB2507-DF80-A517-0F4B-5FA6F3B1F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8961" y="3933699"/>
            <a:ext cx="3060000" cy="536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DBAD98-1770-2533-F4D1-D0E6A9CF8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1103" y="2584727"/>
            <a:ext cx="3543607" cy="29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Gaussian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917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method of Gaussian 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quadratures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can be generalized to integrals of the following type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2629414"/>
            <a:ext cx="10267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this case it is possible to construct an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-point quadrature that provides the exact answer when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a polynomial of degree up to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2n - 1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The weights 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are given by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6DA102-3CB2-7C7A-80D1-8E6B11B7DF02}"/>
                  </a:ext>
                </a:extLst>
              </p:cNvPr>
              <p:cNvSpPr txBox="1"/>
              <p:nvPr/>
            </p:nvSpPr>
            <p:spPr>
              <a:xfrm>
                <a:off x="900752" y="5621910"/>
                <a:ext cx="85071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-1, b = 1,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have </a:t>
                </a: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Gauss-Legendre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quadrature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6DA102-3CB2-7C7A-80D1-8E6B11B7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2" y="5621910"/>
                <a:ext cx="8507106" cy="400110"/>
              </a:xfrm>
              <a:prstGeom prst="rect">
                <a:avLst/>
              </a:prstGeom>
              <a:blipFill>
                <a:blip r:embed="rId2"/>
                <a:stretch>
                  <a:fillRect l="-896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5997707-3025-173F-EF72-6B31FE49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11" y="1771181"/>
            <a:ext cx="3013332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63B1A-0FD8-B1D2-A72E-081C6CA7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077" y="3475533"/>
            <a:ext cx="2713846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57476-9733-EC18-0493-52FE728FE1D5}"/>
                  </a:ext>
                </a:extLst>
              </p:cNvPr>
              <p:cNvSpPr txBox="1"/>
              <p:nvPr/>
            </p:nvSpPr>
            <p:spPr>
              <a:xfrm>
                <a:off x="900751" y="6144760"/>
                <a:ext cx="9216789" cy="414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-1, b = 1,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sz="2000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have </a:t>
                </a: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Gauss-Jacobi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quadrature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57476-9733-EC18-0493-52FE728F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1" y="6144760"/>
                <a:ext cx="9216789" cy="414601"/>
              </a:xfrm>
              <a:prstGeom prst="rect">
                <a:avLst/>
              </a:prstGeom>
              <a:blipFill>
                <a:blip r:embed="rId5"/>
                <a:stretch>
                  <a:fillRect l="-826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0769A6-20B2-8794-9135-08856AF909F5}"/>
                  </a:ext>
                </a:extLst>
              </p:cNvPr>
              <p:cNvSpPr txBox="1"/>
              <p:nvPr/>
            </p:nvSpPr>
            <p:spPr>
              <a:xfrm>
                <a:off x="900751" y="4210103"/>
                <a:ext cx="102676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 nodes 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a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satisfying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0769A6-20B2-8794-9135-08856AF9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1" y="4210103"/>
                <a:ext cx="10267667" cy="400110"/>
              </a:xfrm>
              <a:prstGeom prst="rect">
                <a:avLst/>
              </a:prstGeom>
              <a:blipFill>
                <a:blip r:embed="rId6"/>
                <a:stretch>
                  <a:fillRect l="-65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92B7D41-7B72-FA99-CBB1-30CA309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903" y="4801628"/>
            <a:ext cx="4484193" cy="711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32C89A-1C1B-733D-B855-9A4559DE824E}"/>
                  </a:ext>
                </a:extLst>
              </p:cNvPr>
              <p:cNvSpPr txBox="1"/>
              <p:nvPr/>
            </p:nvSpPr>
            <p:spPr>
              <a:xfrm>
                <a:off x="7914640" y="1948141"/>
                <a:ext cx="2527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weight function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32C89A-1C1B-733D-B855-9A4559DE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640" y="1948141"/>
                <a:ext cx="2527487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01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Gaussian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917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interval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does not have to be finite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1865774"/>
            <a:ext cx="101857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Gauss-Laguerre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Fermi-Dirac/Bose-Einstein integrals in relativistic systems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Gauss-Hermite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Expectation value of a function of a normally distributed random variable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23CDF8A-4956-7E73-063E-3B13A6EE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9720" y="2384749"/>
            <a:ext cx="2897144" cy="60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6EAEA1-685C-4523-CFC0-B300B1EDAC1E}"/>
                  </a:ext>
                </a:extLst>
              </p:cNvPr>
              <p:cNvSpPr txBox="1"/>
              <p:nvPr/>
            </p:nvSpPr>
            <p:spPr>
              <a:xfrm>
                <a:off x="6096000" y="2454738"/>
                <a:ext cx="5274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Laguerre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6EAEA1-685C-4523-CFC0-B300B1EDA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54738"/>
                <a:ext cx="5274861" cy="400110"/>
              </a:xfrm>
              <a:prstGeom prst="rect">
                <a:avLst/>
              </a:prstGeom>
              <a:blipFill>
                <a:blip r:embed="rId4"/>
                <a:stretch>
                  <a:fillRect l="-115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FC8B6631-2431-259D-5741-6FB6DFF80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9720" y="4554591"/>
            <a:ext cx="2983812" cy="60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E79C05-4859-85D3-3F82-0BCEA07FB7E1}"/>
                  </a:ext>
                </a:extLst>
              </p:cNvPr>
              <p:cNvSpPr txBox="1"/>
              <p:nvPr/>
            </p:nvSpPr>
            <p:spPr>
              <a:xfrm>
                <a:off x="6096000" y="4003153"/>
                <a:ext cx="50428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Hermite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E79C05-4859-85D3-3F82-0BCEA07F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03153"/>
                <a:ext cx="5042849" cy="400110"/>
              </a:xfrm>
              <a:prstGeom prst="rect">
                <a:avLst/>
              </a:prstGeom>
              <a:blipFill>
                <a:blip r:embed="rId7"/>
                <a:stretch>
                  <a:fillRect l="-120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16064EC-26A6-B67D-D09E-0A20BF93E84E}"/>
              </a:ext>
            </a:extLst>
          </p:cNvPr>
          <p:cNvSpPr txBox="1"/>
          <p:nvPr/>
        </p:nvSpPr>
        <p:spPr>
          <a:xfrm>
            <a:off x="900751" y="6055280"/>
            <a:ext cx="10590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Another approach: map (semi-)infinite interval to (-1,1) and use the Gauss-Legendre quadrature</a:t>
            </a:r>
          </a:p>
        </p:txBody>
      </p:sp>
    </p:spTree>
    <p:extLst>
      <p:ext uri="{BB962C8B-B14F-4D97-AF65-F5344CB8AC3E}">
        <p14:creationId xmlns:p14="http://schemas.microsoft.com/office/powerpoint/2010/main" val="212815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Choosing the integration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96201" y="1429046"/>
            <a:ext cx="897568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Rectangle/trapezoidal rule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quick calculations not requiring great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Does not rely on the integrand being smooth; a good choice for </a:t>
            </a:r>
            <a:r>
              <a:rPr lang="en-US" sz="2000" kern="150" dirty="0">
                <a:solidFill>
                  <a:srgbClr val="00B05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noisy/singular integrands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150" dirty="0">
                <a:solidFill>
                  <a:srgbClr val="00B05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equally spaced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Romberg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Control over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relatively smooth functions evaluated at equidistant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Gaussian quadrature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solidFill>
                  <a:srgbClr val="00B05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Theoretically most accurate if the function is relatively smooth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solidFill>
                  <a:srgbClr val="00B05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many repeated calculations of the same type of integral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Requires unequally spaced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 can be challenging to control, especially for non-smooth functions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</a:t>
            </a:r>
            <a:r>
              <a:rPr lang="en-US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Kronrod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quadrature gives control over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Bad for discontinuous integrands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EACB0-CC80-AFAA-E729-07248BACE7E9}"/>
              </a:ext>
            </a:extLst>
          </p:cNvPr>
          <p:cNvSpPr txBox="1"/>
          <p:nvPr/>
        </p:nvSpPr>
        <p:spPr>
          <a:xfrm>
            <a:off x="5960905" y="5944986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20444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 so far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28337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Rectangle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DD4C7-FE16-81C8-36F0-8AC88043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42" y="1714258"/>
            <a:ext cx="3224715" cy="793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1" y="250764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2589D9-7908-9ABF-98DC-0D715FE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74" y="2939909"/>
            <a:ext cx="3103649" cy="79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75757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Simpson’s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8BD837-F0D5-8865-F655-1288D379D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67" y="4259906"/>
            <a:ext cx="4765461" cy="7856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E8D8DE-7A1D-CAD6-047A-BA53A19018FF}"/>
              </a:ext>
            </a:extLst>
          </p:cNvPr>
          <p:cNvSpPr txBox="1"/>
          <p:nvPr/>
        </p:nvSpPr>
        <p:spPr>
          <a:xfrm>
            <a:off x="823410" y="5415405"/>
            <a:ext cx="2938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All can be written 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E2CD48-D85D-5C14-4851-F1910E22B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683" y="5775227"/>
            <a:ext cx="252262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interpolating polynomial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283372"/>
            <a:ext cx="9089412" cy="429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There is a systematic way to derive a numerical integration scheme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2539531"/>
            <a:ext cx="9653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which will give an exact result when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a polynomial up to a certain degree.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145679"/>
            <a:ext cx="101357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interpolating polynomial through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points where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can be evaluated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8D8DE-7A1D-CAD6-047A-BA53A19018FF}"/>
              </a:ext>
            </a:extLst>
          </p:cNvPr>
          <p:cNvSpPr txBox="1"/>
          <p:nvPr/>
        </p:nvSpPr>
        <p:spPr>
          <a:xfrm>
            <a:off x="773368" y="4758611"/>
            <a:ext cx="3237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Then, the integral 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2747B-627E-6BD7-9DF1-F5043482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13" y="3936863"/>
            <a:ext cx="323733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7EB40-5AE0-BB0F-CAD4-CCED3EF0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787" y="3936863"/>
            <a:ext cx="2270767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92B8E3-8E09-C534-B544-077E53D09A57}"/>
              </a:ext>
            </a:extLst>
          </p:cNvPr>
          <p:cNvSpPr txBox="1"/>
          <p:nvPr/>
        </p:nvSpPr>
        <p:spPr>
          <a:xfrm>
            <a:off x="5770728" y="550931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E11FE3-7523-1E30-6EB4-F66BD51FC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13" y="5400759"/>
            <a:ext cx="1993846" cy="6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B0475A-BAD2-8A7A-5BD8-7158AFD741E2}"/>
              </a:ext>
            </a:extLst>
          </p:cNvPr>
          <p:cNvSpPr txBox="1"/>
          <p:nvPr/>
        </p:nvSpPr>
        <p:spPr>
          <a:xfrm>
            <a:off x="773368" y="6303610"/>
            <a:ext cx="8272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expression is exact when </a:t>
            </a:r>
            <a:r>
              <a:rPr lang="en-US" sz="2200" i="1" dirty="0"/>
              <a:t>f(x)</a:t>
            </a:r>
            <a:r>
              <a:rPr lang="en-US" sz="2200" dirty="0"/>
              <a:t> is a polynomial up to degree </a:t>
            </a:r>
            <a:r>
              <a:rPr lang="en-US" sz="2200" i="1" dirty="0"/>
              <a:t>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C32EBC-DE74-3B86-8BA0-CE62B7B83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614" y="1753305"/>
            <a:ext cx="2522628" cy="72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2AEB30-E548-2CA4-1A6A-3B707559C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607" y="5400759"/>
            <a:ext cx="3784563" cy="647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9F261-3209-0121-1F48-F3B8EDD9F833}"/>
              </a:ext>
            </a:extLst>
          </p:cNvPr>
          <p:cNvSpPr txBox="1"/>
          <p:nvPr/>
        </p:nvSpPr>
        <p:spPr>
          <a:xfrm>
            <a:off x="6628110" y="4621424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Lagrange basis functions</a:t>
            </a:r>
          </a:p>
        </p:txBody>
      </p:sp>
    </p:spTree>
    <p:extLst>
      <p:ext uri="{BB962C8B-B14F-4D97-AF65-F5344CB8AC3E}">
        <p14:creationId xmlns:p14="http://schemas.microsoft.com/office/powerpoint/2010/main" val="11113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2222339"/>
            <a:ext cx="9653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distributed equidistantly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039728"/>
            <a:ext cx="10135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Closed Newton-Cotes (include the endpoints)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Open Newton-Cotes (exclude the endpoints)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FE9A2-FD4C-2146-81D4-A364097C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51" y="3530479"/>
            <a:ext cx="5339995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66AC0-D78E-44C7-131B-CA4A719F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51" y="5210002"/>
            <a:ext cx="5815396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549F71-1874-40F4-DEF4-607A7EA5C16A}"/>
              </a:ext>
            </a:extLst>
          </p:cNvPr>
          <p:cNvSpPr txBox="1"/>
          <p:nvPr/>
        </p:nvSpPr>
        <p:spPr>
          <a:xfrm>
            <a:off x="1372460" y="3930910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1: trapezoidal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6540C-439C-BBA4-440C-311ABE6FC61C}"/>
              </a:ext>
            </a:extLst>
          </p:cNvPr>
          <p:cNvSpPr txBox="1"/>
          <p:nvPr/>
        </p:nvSpPr>
        <p:spPr>
          <a:xfrm>
            <a:off x="1372460" y="4317412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2: Simpson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A2BF9-C2C8-9FD1-18E5-221C2AC0D32E}"/>
              </a:ext>
            </a:extLst>
          </p:cNvPr>
          <p:cNvSpPr txBox="1"/>
          <p:nvPr/>
        </p:nvSpPr>
        <p:spPr>
          <a:xfrm>
            <a:off x="1366051" y="5616618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0: rectangle rule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91EF57-2CF4-04DE-41D8-052FF51DF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402" y="4503596"/>
            <a:ext cx="2368251" cy="1800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B58B7C-94DF-E117-6808-1486882F9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63" y="2374904"/>
            <a:ext cx="225292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B674CC-1BD9-887F-D548-B71F33673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881" y="1287998"/>
            <a:ext cx="3600237" cy="6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1287998"/>
            <a:ext cx="9653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weights can be computed just once using one of the earlier methods (e.g. Romberg)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929AA-57F1-5389-339B-DC4C5D54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77" y="1794992"/>
            <a:ext cx="1993846" cy="6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335600-AD7F-B222-A714-D2D68252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0" y="3158931"/>
            <a:ext cx="4665124" cy="28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C41398-C25D-C91D-48F5-2D5D6321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828" y="2592108"/>
            <a:ext cx="4665600" cy="34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467EF-551E-AE70-42C2-5F92DFD8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8FE29-A038-6C19-2A70-E86EE697C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76" y="2237835"/>
            <a:ext cx="8315434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8B988-DDB3-64F0-A45C-E568C89C1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10" y="4288145"/>
            <a:ext cx="8316000" cy="155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A19D6-75B5-07B2-7879-D48D876EC8E9}"/>
              </a:ext>
            </a:extLst>
          </p:cNvPr>
          <p:cNvSpPr txBox="1"/>
          <p:nvPr/>
        </p:nvSpPr>
        <p:spPr>
          <a:xfrm>
            <a:off x="702676" y="6094277"/>
            <a:ext cx="7193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Exact result (to machine precision) from N = 4</a:t>
            </a:r>
          </a:p>
        </p:txBody>
      </p:sp>
    </p:spTree>
    <p:extLst>
      <p:ext uri="{BB962C8B-B14F-4D97-AF65-F5344CB8AC3E}">
        <p14:creationId xmlns:p14="http://schemas.microsoft.com/office/powerpoint/2010/main" val="213487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F6FC4-3B45-6D28-1696-E97F59B9524B}"/>
              </a:ext>
            </a:extLst>
          </p:cNvPr>
          <p:cNvSpPr txBox="1"/>
          <p:nvPr/>
        </p:nvSpPr>
        <p:spPr>
          <a:xfrm>
            <a:off x="764274" y="1299004"/>
            <a:ext cx="34119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BEB6B-84CA-FCC7-8DE1-02DEDB8F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213822"/>
            <a:ext cx="1969921" cy="72000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B095207-4A8B-8997-9F64-1E8A0940C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2162552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2AE9E-BB20-3EF4-3E48-509B8C58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30" y="2014761"/>
            <a:ext cx="8066469" cy="1676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2F6AD-0900-1E51-FF42-928E714F0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0" y="3869064"/>
            <a:ext cx="8192210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2AE9E-BB20-3EF4-3E48-509B8C58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30" y="2014761"/>
            <a:ext cx="8066469" cy="1676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2F6AD-0900-1E51-FF42-928E714F0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0" y="3869064"/>
            <a:ext cx="8192210" cy="1905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60278C-2AB7-237A-C954-9FF2BA393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30" y="6321319"/>
            <a:ext cx="6980525" cy="361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2D563-2258-DCC4-FA63-509A326B9826}"/>
              </a:ext>
            </a:extLst>
          </p:cNvPr>
          <p:cNvSpPr txBox="1"/>
          <p:nvPr/>
        </p:nvSpPr>
        <p:spPr>
          <a:xfrm>
            <a:off x="697230" y="5994307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Romberg method</a:t>
            </a:r>
          </a:p>
        </p:txBody>
      </p:sp>
    </p:spTree>
    <p:extLst>
      <p:ext uri="{BB962C8B-B14F-4D97-AF65-F5344CB8AC3E}">
        <p14:creationId xmlns:p14="http://schemas.microsoft.com/office/powerpoint/2010/main" val="3715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796</Words>
  <Application>Microsoft Macintosh PowerPoint</Application>
  <PresentationFormat>Widescreen</PresentationFormat>
  <Paragraphs>113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integration so far</vt:lpstr>
      <vt:lpstr>Integrating the interpolating polynomial</vt:lpstr>
      <vt:lpstr>Newton-Cotes quadratures</vt:lpstr>
      <vt:lpstr>Newton-Cotes quadratures</vt:lpstr>
      <vt:lpstr>Newton-Cotes quadratures: example</vt:lpstr>
      <vt:lpstr>Newton-Cotes quadratures: Runge phenomenon</vt:lpstr>
      <vt:lpstr>Newton-Cotes quadratures: Runge phenomenon</vt:lpstr>
      <vt:lpstr>Newton-Cotes quadratures: Runge phenomenon</vt:lpstr>
      <vt:lpstr>Newton-Cotes quadratures: oscillating weights</vt:lpstr>
      <vt:lpstr>Clenshaw-Curtis quadrature</vt:lpstr>
      <vt:lpstr>Clenshaw-Curtis quadrature</vt:lpstr>
      <vt:lpstr>Gaussian quadrature</vt:lpstr>
      <vt:lpstr>Gauss-Legendre quadrature</vt:lpstr>
      <vt:lpstr>Gauss-Legendre quadrature</vt:lpstr>
      <vt:lpstr>Gauss-Legendre quadrature: polynomials</vt:lpstr>
      <vt:lpstr>Generalized Gaussian quadratures</vt:lpstr>
      <vt:lpstr>Generalized Gaussian quadratures</vt:lpstr>
      <vt:lpstr>Summary: Choosing the integration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1185</cp:revision>
  <cp:lastPrinted>2018-05-12T22:28:36Z</cp:lastPrinted>
  <dcterms:created xsi:type="dcterms:W3CDTF">2018-05-07T16:28:28Z</dcterms:created>
  <dcterms:modified xsi:type="dcterms:W3CDTF">2025-02-13T13:02:49Z</dcterms:modified>
</cp:coreProperties>
</file>