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9" r:id="rId2"/>
    <p:sldId id="1060" r:id="rId3"/>
    <p:sldId id="1094" r:id="rId4"/>
    <p:sldId id="1095" r:id="rId5"/>
    <p:sldId id="1096" r:id="rId6"/>
    <p:sldId id="1097" r:id="rId7"/>
    <p:sldId id="1098" r:id="rId8"/>
    <p:sldId id="1099" r:id="rId9"/>
    <p:sldId id="1100" r:id="rId10"/>
    <p:sldId id="1101" r:id="rId11"/>
    <p:sldId id="1102" r:id="rId12"/>
    <p:sldId id="1103" r:id="rId13"/>
    <p:sldId id="1104" r:id="rId14"/>
    <p:sldId id="1105" r:id="rId15"/>
    <p:sldId id="1106" r:id="rId16"/>
    <p:sldId id="1107" r:id="rId17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1060"/>
            <p14:sldId id="1094"/>
            <p14:sldId id="1095"/>
            <p14:sldId id="1096"/>
            <p14:sldId id="1097"/>
            <p14:sldId id="1098"/>
            <p14:sldId id="1099"/>
            <p14:sldId id="1100"/>
            <p14:sldId id="1101"/>
            <p14:sldId id="1102"/>
            <p14:sldId id="1103"/>
            <p14:sldId id="1104"/>
            <p14:sldId id="1105"/>
            <p14:sldId id="1106"/>
            <p14:sldId id="11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93" autoAdjust="0"/>
    <p:restoredTop sz="96250" autoAdjust="0"/>
  </p:normalViewPr>
  <p:slideViewPr>
    <p:cSldViewPr snapToGrid="0">
      <p:cViewPr varScale="1">
        <p:scale>
          <a:sx n="127" d="100"/>
          <a:sy n="127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-63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03.04.25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7011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5047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526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713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71674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2745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8415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4613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617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653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1123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81047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79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068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46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19: Problems in statistical physics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April 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A970-40E9-7C81-D5CB-33C46F4855DC}"/>
              </a:ext>
            </a:extLst>
          </p:cNvPr>
          <p:cNvSpPr txBox="1"/>
          <p:nvPr/>
        </p:nvSpPr>
        <p:spPr>
          <a:xfrm>
            <a:off x="2606566" y="3154741"/>
            <a:ext cx="47227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Markov chain and Metropolis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Ising</a:t>
            </a:r>
            <a:r>
              <a:rPr lang="en-US" sz="2000" dirty="0"/>
              <a:t>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A5AF5-4D2E-81A8-5402-299497D941E5}"/>
              </a:ext>
            </a:extLst>
          </p:cNvPr>
          <p:cNvSpPr txBox="1"/>
          <p:nvPr/>
        </p:nvSpPr>
        <p:spPr>
          <a:xfrm>
            <a:off x="1269231" y="4312565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Reference: Chapter 10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A3C35-CA7D-84BA-9A6D-9D062B0E073B}"/>
              </a:ext>
            </a:extLst>
          </p:cNvPr>
          <p:cNvSpPr txBox="1"/>
          <p:nvPr/>
        </p:nvSpPr>
        <p:spPr>
          <a:xfrm>
            <a:off x="893378" y="1185410"/>
            <a:ext cx="756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Ising</a:t>
            </a:r>
            <a:r>
              <a:rPr lang="en-US" b="1" dirty="0"/>
              <a:t> model </a:t>
            </a:r>
            <a:r>
              <a:rPr lang="en-US" dirty="0"/>
              <a:t>represents a system of spins (magnetic dipoles) on a lattice.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1B504-57AF-37C0-0CB4-E42F31EEF507}"/>
              </a:ext>
            </a:extLst>
          </p:cNvPr>
          <p:cNvSpPr txBox="1"/>
          <p:nvPr/>
        </p:nvSpPr>
        <p:spPr>
          <a:xfrm>
            <a:off x="893378" y="16753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Without external magnetic field, the energy reads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928387-686A-227A-3708-E0BBF8564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528" y="2165242"/>
            <a:ext cx="1409700" cy="571500"/>
          </a:xfrm>
          <a:prstGeom prst="rect">
            <a:avLst/>
          </a:prstGeom>
        </p:spPr>
      </p:pic>
      <p:pic>
        <p:nvPicPr>
          <p:cNvPr id="3074" name="Picture 2" descr="2D Ising">
            <a:extLst>
              <a:ext uri="{FF2B5EF4-FFF2-40B4-BE49-F238E27FC236}">
                <a16:creationId xmlns:a16="http://schemas.microsoft.com/office/drawing/2014/main" id="{E6761871-BDCD-ADEA-14F6-E012CA7A3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61" y="1971086"/>
            <a:ext cx="4313223" cy="34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8F5FAE-AE64-A107-48CB-F32CEB84ED76}"/>
              </a:ext>
            </a:extLst>
          </p:cNvPr>
          <p:cNvSpPr txBox="1"/>
          <p:nvPr/>
        </p:nvSpPr>
        <p:spPr>
          <a:xfrm>
            <a:off x="893378" y="27367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J</a:t>
            </a:r>
            <a:r>
              <a:rPr lang="en-US" dirty="0"/>
              <a:t> &gt; 0: ferromagnetic, sum over neighbors only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A4172-CDE7-1BE0-6A00-C2C4ED51B508}"/>
              </a:ext>
            </a:extLst>
          </p:cNvPr>
          <p:cNvSpPr txBox="1"/>
          <p:nvPr/>
        </p:nvSpPr>
        <p:spPr>
          <a:xfrm>
            <a:off x="893378" y="33082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Magnetisation</a:t>
            </a:r>
            <a:r>
              <a:rPr lang="en-US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DB3528-8643-ABC5-EF28-9015460CC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028" y="3861616"/>
            <a:ext cx="1028700" cy="558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FF26E11-0137-8934-6855-9415F9DEBD13}"/>
              </a:ext>
            </a:extLst>
          </p:cNvPr>
          <p:cNvSpPr txBox="1"/>
          <p:nvPr/>
        </p:nvSpPr>
        <p:spPr>
          <a:xfrm>
            <a:off x="893378" y="4453786"/>
            <a:ext cx="3174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Below the Curie temperature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9A06E6E-B472-7D52-8AAA-D358F87BA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653" y="4888130"/>
            <a:ext cx="1917700" cy="711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F5BE10-6B8E-3FFA-CF47-A1302D1FF211}"/>
              </a:ext>
            </a:extLst>
          </p:cNvPr>
          <p:cNvSpPr txBox="1"/>
          <p:nvPr/>
        </p:nvSpPr>
        <p:spPr>
          <a:xfrm>
            <a:off x="893378" y="5849008"/>
            <a:ext cx="4698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exhibits spontaneous magnetization |</a:t>
            </a:r>
            <a:r>
              <a:rPr lang="en-US" i="1" dirty="0"/>
              <a:t>M</a:t>
            </a:r>
            <a:r>
              <a:rPr lang="en-US" dirty="0"/>
              <a:t>|&gt;0</a:t>
            </a:r>
          </a:p>
        </p:txBody>
      </p:sp>
    </p:spTree>
    <p:extLst>
      <p:ext uri="{BB962C8B-B14F-4D97-AF65-F5344CB8AC3E}">
        <p14:creationId xmlns:p14="http://schemas.microsoft.com/office/powerpoint/2010/main" val="374250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A3C35-CA7D-84BA-9A6D-9D062B0E073B}"/>
                  </a:ext>
                </a:extLst>
              </p:cNvPr>
              <p:cNvSpPr txBox="1"/>
              <p:nvPr/>
            </p:nvSpPr>
            <p:spPr>
              <a:xfrm>
                <a:off x="893378" y="1185410"/>
                <a:ext cx="756745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Metropolis algorithm for 2D </a:t>
                </a:r>
                <a:r>
                  <a:rPr lang="en-US" b="1" dirty="0" err="1"/>
                  <a:t>Ising</a:t>
                </a:r>
                <a:r>
                  <a:rPr lang="en-US" b="1" dirty="0"/>
                  <a:t> model: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each step have spin configuration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Randomly pick a spin </a:t>
                </a:r>
                <a:r>
                  <a:rPr lang="en-US" dirty="0" err="1"/>
                  <a:t>i</a:t>
                </a:r>
                <a:r>
                  <a:rPr lang="en-US" dirty="0"/>
                  <a:t> and flip its </a:t>
                </a:r>
                <a:r>
                  <a:rPr lang="en-US" dirty="0" err="1"/>
                  <a:t>orientiation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the energy difference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Accept the new state with probability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A3C35-CA7D-84BA-9A6D-9D062B0E0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8" y="1185410"/>
                <a:ext cx="7567450" cy="2585323"/>
              </a:xfrm>
              <a:prstGeom prst="rect">
                <a:avLst/>
              </a:prstGeom>
              <a:blipFill>
                <a:blip r:embed="rId3"/>
                <a:stretch>
                  <a:fillRect l="-670" t="-97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37EE881-B677-390A-343A-4849A52D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521" y="2735371"/>
            <a:ext cx="15494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F5446-59DC-F650-A84F-43381269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721" y="3879060"/>
            <a:ext cx="1143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A3C35-CA7D-84BA-9A6D-9D062B0E073B}"/>
                  </a:ext>
                </a:extLst>
              </p:cNvPr>
              <p:cNvSpPr txBox="1"/>
              <p:nvPr/>
            </p:nvSpPr>
            <p:spPr>
              <a:xfrm>
                <a:off x="893378" y="1185410"/>
                <a:ext cx="7567450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Metropolis algorithm for 2D </a:t>
                </a:r>
                <a:r>
                  <a:rPr lang="en-US" b="1" dirty="0" err="1"/>
                  <a:t>Ising</a:t>
                </a:r>
                <a:r>
                  <a:rPr lang="en-US" b="1" dirty="0"/>
                  <a:t> model:</a:t>
                </a:r>
              </a:p>
              <a:p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each step have spin configuration </a:t>
                </a:r>
                <a:r>
                  <a:rPr lang="en-US" dirty="0" err="1"/>
                  <a:t>s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Randomly pick a spin </a:t>
                </a:r>
                <a:r>
                  <a:rPr lang="en-US" dirty="0" err="1"/>
                  <a:t>i</a:t>
                </a:r>
                <a:r>
                  <a:rPr lang="en-US" dirty="0"/>
                  <a:t> and flip its </a:t>
                </a:r>
                <a:r>
                  <a:rPr lang="en-US" dirty="0" err="1"/>
                  <a:t>orientiation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Calculate the energy difference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Accept the new state with probability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A3C35-CA7D-84BA-9A6D-9D062B0E0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78" y="1185410"/>
                <a:ext cx="7567450" cy="2585323"/>
              </a:xfrm>
              <a:prstGeom prst="rect">
                <a:avLst/>
              </a:prstGeom>
              <a:blipFill>
                <a:blip r:embed="rId3"/>
                <a:stretch>
                  <a:fillRect l="-670" t="-976" b="-2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37EE881-B677-390A-343A-4849A52D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521" y="2735371"/>
            <a:ext cx="1549400" cy="58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F5446-59DC-F650-A84F-433812690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6721" y="3879060"/>
            <a:ext cx="11430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372FD-74DE-59D6-D552-2BA39999F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7847" y="1250326"/>
            <a:ext cx="4766183" cy="50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8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809297" y="1376855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T = 1 &lt; T</a:t>
            </a:r>
            <a:r>
              <a:rPr lang="en-US" baseline="-25000" dirty="0"/>
              <a:t>C</a:t>
            </a:r>
            <a:r>
              <a:rPr lang="en-US" dirty="0"/>
              <a:t> several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F00C-5B28-4860-BD6E-637178C7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7" y="2471245"/>
            <a:ext cx="48260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5F4EE-B41E-A2AB-96B4-C6A7DC5E4C6E}"/>
              </a:ext>
            </a:extLst>
          </p:cNvPr>
          <p:cNvSpPr txBox="1"/>
          <p:nvPr/>
        </p:nvSpPr>
        <p:spPr>
          <a:xfrm>
            <a:off x="809297" y="19579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20x20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51C1E-39F9-F87E-E769-86132371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2471245"/>
            <a:ext cx="4826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809297" y="1376855"/>
            <a:ext cx="364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Simulate </a:t>
            </a:r>
            <a:r>
              <a:rPr lang="en-US" i="1" dirty="0"/>
              <a:t>T = 1 &lt; T</a:t>
            </a:r>
            <a:r>
              <a:rPr lang="en-US" i="1" baseline="-25000" dirty="0"/>
              <a:t>C</a:t>
            </a:r>
            <a:r>
              <a:rPr lang="en-US" i="1" dirty="0"/>
              <a:t> </a:t>
            </a:r>
            <a:r>
              <a:rPr lang="en-US" dirty="0"/>
              <a:t>several times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F00C-5B28-4860-BD6E-637178C7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97" y="2471245"/>
            <a:ext cx="4826000" cy="300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D5F4EE-B41E-A2AB-96B4-C6A7DC5E4C6E}"/>
              </a:ext>
            </a:extLst>
          </p:cNvPr>
          <p:cNvSpPr txBox="1"/>
          <p:nvPr/>
        </p:nvSpPr>
        <p:spPr>
          <a:xfrm>
            <a:off x="809297" y="195795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20x20 system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51C1E-39F9-F87E-E769-86132371A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2471245"/>
            <a:ext cx="4826000" cy="30099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478B5C5-3D26-0C90-72BC-4848EE9C3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388" y="1265715"/>
            <a:ext cx="5196800" cy="401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78FD0C-BFA4-47D1-DA8D-3FB20BFAC40F}"/>
              </a:ext>
            </a:extLst>
          </p:cNvPr>
          <p:cNvSpPr txBox="1"/>
          <p:nvPr/>
        </p:nvSpPr>
        <p:spPr>
          <a:xfrm>
            <a:off x="6779172" y="5822731"/>
            <a:ext cx="290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Spontaneous magnetization!</a:t>
            </a:r>
          </a:p>
        </p:txBody>
      </p:sp>
    </p:spTree>
    <p:extLst>
      <p:ext uri="{BB962C8B-B14F-4D97-AF65-F5344CB8AC3E}">
        <p14:creationId xmlns:p14="http://schemas.microsoft.com/office/powerpoint/2010/main" val="377322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809297" y="1376855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different temperatures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373DB94-89CD-99C3-3AB8-EC2F569F1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49" y="1957956"/>
            <a:ext cx="5459301" cy="424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05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2D </a:t>
            </a:r>
            <a:r>
              <a:rPr lang="en-US" dirty="0" err="1">
                <a:latin typeface="LM Sans 10" panose="00000500000000000000" pitchFamily="50" charset="0"/>
              </a:rPr>
              <a:t>Ising</a:t>
            </a:r>
            <a:r>
              <a:rPr lang="en-US" dirty="0">
                <a:latin typeface="LM Sans 10" panose="00000500000000000000" pitchFamily="50" charset="0"/>
              </a:rPr>
              <a:t> model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44094-9407-637A-3D5A-0A11BEA0FC8E}"/>
              </a:ext>
            </a:extLst>
          </p:cNvPr>
          <p:cNvSpPr txBox="1"/>
          <p:nvPr/>
        </p:nvSpPr>
        <p:spPr>
          <a:xfrm>
            <a:off x="788276" y="1270970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Large system (500x500)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7E862D6-F3CC-9E6A-521F-3CE0D6CF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39" y="1674461"/>
            <a:ext cx="5509680" cy="41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C7F12-AB1A-2813-24CA-EC5292E0B4E4}"/>
              </a:ext>
            </a:extLst>
          </p:cNvPr>
          <p:cNvSpPr txBox="1"/>
          <p:nvPr/>
        </p:nvSpPr>
        <p:spPr>
          <a:xfrm>
            <a:off x="5625081" y="5806721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7109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Thermodynamic averages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system in statistical equilibrium at given temperature, the probability that the system is</a:t>
            </a:r>
          </a:p>
          <a:p>
            <a:r>
              <a:rPr lang="en-US" dirty="0"/>
              <a:t>in microstate </a:t>
            </a:r>
            <a:r>
              <a:rPr lang="en-US" i="1" dirty="0" err="1"/>
              <a:t>i</a:t>
            </a:r>
            <a:r>
              <a:rPr lang="en-US" dirty="0"/>
              <a:t> is given by the Boltzmann formula: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ADED0-6A5E-2EF5-980B-70C1C385680F}"/>
                  </a:ext>
                </a:extLst>
              </p:cNvPr>
              <p:cNvSpPr txBox="1"/>
              <p:nvPr/>
            </p:nvSpPr>
            <p:spPr>
              <a:xfrm>
                <a:off x="933245" y="5240690"/>
                <a:ext cx="231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How to calculate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DADED0-6A5E-2EF5-980B-70C1C3856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5240690"/>
                <a:ext cx="2319930" cy="369332"/>
              </a:xfrm>
              <a:prstGeom prst="rect">
                <a:avLst/>
              </a:prstGeom>
              <a:blipFill>
                <a:blip r:embed="rId3"/>
                <a:stretch>
                  <a:fillRect l="-2174" t="-6667" r="-10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1B0335E-866E-B070-FA8D-FF66AF082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00" y="1977201"/>
            <a:ext cx="1346200" cy="546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BDE62-F1FA-47AD-BD54-908DEE5D3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859" y="2714697"/>
            <a:ext cx="32512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7EAC04-BF3A-3AC1-BA6D-FCD20793D7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0883" y="2816297"/>
            <a:ext cx="3175000" cy="279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7B6086-BA2D-91B5-8131-D65ECCE95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264" y="2750188"/>
            <a:ext cx="208280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3556739"/>
            <a:ext cx="855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interest typically lies in calculating the average of various physical observables.</a:t>
            </a:r>
          </a:p>
          <a:p>
            <a:r>
              <a:rPr lang="en-US" dirty="0"/>
              <a:t>For an arbitrary quantity </a:t>
            </a:r>
            <a:r>
              <a:rPr lang="en-US" i="1" dirty="0"/>
              <a:t>X</a:t>
            </a:r>
            <a:r>
              <a:rPr lang="en-US" dirty="0"/>
              <a:t> it reads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AE17FE-7B71-AEE9-D8FF-7440EC1A0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6050" y="4317471"/>
            <a:ext cx="1739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Thermodynamic averages and importance sampling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D353D-D04C-8F69-B842-D63AD67EF270}"/>
                  </a:ext>
                </a:extLst>
              </p:cNvPr>
              <p:cNvSpPr txBox="1"/>
              <p:nvPr/>
            </p:nvSpPr>
            <p:spPr>
              <a:xfrm>
                <a:off x="933245" y="1247978"/>
                <a:ext cx="108882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One possible way to estimate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to sample each microstate uniformly at random, calculate X</a:t>
                </a:r>
                <a:r>
                  <a:rPr lang="en-US" baseline="-25000" dirty="0"/>
                  <a:t>i</a:t>
                </a:r>
                <a:r>
                  <a:rPr lang="en-US" dirty="0"/>
                  <a:t> and accept with a weight proportional to P(</a:t>
                </a:r>
                <a:r>
                  <a:rPr lang="en-US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dirty="0"/>
                  <a:t>). If we have N samples, the estimate for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reads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D353D-D04C-8F69-B842-D63AD67EF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1247978"/>
                <a:ext cx="10888214" cy="646331"/>
              </a:xfrm>
              <a:prstGeom prst="rect">
                <a:avLst/>
              </a:prstGeom>
              <a:blipFill>
                <a:blip r:embed="rId3"/>
                <a:stretch>
                  <a:fillRect l="-46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1DADED0-6A5E-2EF5-980B-70C1C385680F}"/>
              </a:ext>
            </a:extLst>
          </p:cNvPr>
          <p:cNvSpPr txBox="1"/>
          <p:nvPr/>
        </p:nvSpPr>
        <p:spPr>
          <a:xfrm>
            <a:off x="933245" y="4200320"/>
            <a:ext cx="883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Importance sampling: </a:t>
            </a:r>
            <a:r>
              <a:rPr lang="en-US" dirty="0"/>
              <a:t>Sample the microstates directly from the Boltzmann distribution 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2827516"/>
            <a:ext cx="8557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method does not require the evaluation of the partition function </a:t>
            </a:r>
            <a:r>
              <a:rPr lang="en-US" i="1" dirty="0"/>
              <a:t>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However, the method is not very efficient because it will typically sample states that do not contribute much to the result due large penalty from the Boltzmann factor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B853A2-9F54-F718-A23D-B6234D5E5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082" y="2008710"/>
            <a:ext cx="3187836" cy="6463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906E8-183F-1C65-6FBD-23A51BEEB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5937" y="3685500"/>
            <a:ext cx="4826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A64CD-99E4-6D4A-6C38-46EFC710F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1639" y="4239452"/>
            <a:ext cx="914400" cy="330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9FC42-7C00-99DC-CCB2-937AADF2A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850" y="4742127"/>
            <a:ext cx="2908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7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Markov chain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pick states from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BC8C9F-942B-97CB-3787-AEE24ECC4F50}"/>
                  </a:ext>
                </a:extLst>
              </p:cNvPr>
              <p:cNvSpPr txBox="1"/>
              <p:nvPr/>
            </p:nvSpPr>
            <p:spPr>
              <a:xfrm>
                <a:off x="933245" y="1877586"/>
                <a:ext cx="8557596" cy="332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Markov chain method: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Iterative procedure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Move from state </a:t>
                </a:r>
                <a:r>
                  <a:rPr lang="en-US" dirty="0" err="1"/>
                  <a:t>i</a:t>
                </a:r>
                <a:r>
                  <a:rPr lang="en-US" dirty="0"/>
                  <a:t> to state j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Transition probability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ij</a:t>
                </a: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Choose </a:t>
                </a:r>
                <a:r>
                  <a:rPr lang="en-US" i="1" dirty="0" err="1"/>
                  <a:t>T</a:t>
                </a:r>
                <a:r>
                  <a:rPr lang="en-US" baseline="-25000" dirty="0" err="1"/>
                  <a:t>ij</a:t>
                </a:r>
                <a:r>
                  <a:rPr lang="en-US" dirty="0"/>
                  <a:t> such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 need to compute the partition function </a:t>
                </a:r>
                <a:r>
                  <a:rPr lang="en-US" i="1" dirty="0"/>
                  <a:t>Z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9BC8C9F-942B-97CB-3787-AEE24ECC4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1877586"/>
                <a:ext cx="8557596" cy="3323987"/>
              </a:xfrm>
              <a:prstGeom prst="rect">
                <a:avLst/>
              </a:prstGeom>
              <a:blipFill>
                <a:blip r:embed="rId3"/>
                <a:stretch>
                  <a:fillRect l="-593" t="-760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9CE3ED4-7DBE-B07A-28FA-DB0004BEC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6154" y="1278054"/>
            <a:ext cx="12827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2994E-EC68-5E1E-DBDE-42CF9BE0A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3127900"/>
            <a:ext cx="990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378270-AC92-46B3-B916-30DBD89CA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5568" y="4103435"/>
            <a:ext cx="2780862" cy="589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1E2CB6-88E7-7A85-6E1C-B28F35E8DB4A}"/>
              </a:ext>
            </a:extLst>
          </p:cNvPr>
          <p:cNvSpPr txBox="1"/>
          <p:nvPr/>
        </p:nvSpPr>
        <p:spPr>
          <a:xfrm>
            <a:off x="933245" y="5277183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state </a:t>
            </a:r>
            <a:r>
              <a:rPr lang="en-US" i="1" dirty="0" err="1"/>
              <a:t>i</a:t>
            </a:r>
            <a:r>
              <a:rPr lang="en-US" dirty="0"/>
              <a:t> is drawn from Boltzmann distribution                  the probability to have state </a:t>
            </a:r>
            <a:r>
              <a:rPr lang="en-US" i="1" dirty="0"/>
              <a:t>j</a:t>
            </a:r>
            <a:r>
              <a:rPr lang="en-US" dirty="0"/>
              <a:t> in next step is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919DDD-1C35-0AFE-8CD4-7AF8C036B7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65" b="-1629"/>
          <a:stretch/>
        </p:blipFill>
        <p:spPr>
          <a:xfrm>
            <a:off x="5600700" y="5302554"/>
            <a:ext cx="1157452" cy="3355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826F15-302C-E638-B1AA-78F6D54826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7245" y="5754520"/>
            <a:ext cx="2737507" cy="4866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1E9D6-A4BB-A16A-25AF-FC16D58559EE}"/>
              </a:ext>
            </a:extLst>
          </p:cNvPr>
          <p:cNvSpPr txBox="1"/>
          <p:nvPr/>
        </p:nvSpPr>
        <p:spPr>
          <a:xfrm>
            <a:off x="933245" y="624118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follows Boltzmann distribution</a:t>
            </a:r>
          </a:p>
        </p:txBody>
      </p:sp>
    </p:spTree>
    <p:extLst>
      <p:ext uri="{BB962C8B-B14F-4D97-AF65-F5344CB8AC3E}">
        <p14:creationId xmlns:p14="http://schemas.microsoft.com/office/powerpoint/2010/main" val="7254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Metropolis algorithm (a.k.a. Metropolis-Hastings algorithm)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Metropolis algorithm</a:t>
            </a:r>
            <a:r>
              <a:rPr lang="en-US" dirty="0"/>
              <a:t> is a way to simulate the Markov chain such that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BC8C9F-942B-97CB-3787-AEE24ECC4F50}"/>
              </a:ext>
            </a:extLst>
          </p:cNvPr>
          <p:cNvSpPr txBox="1"/>
          <p:nvPr/>
        </p:nvSpPr>
        <p:spPr>
          <a:xfrm>
            <a:off x="933245" y="1897896"/>
            <a:ext cx="855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Suppose we can make </a:t>
            </a:r>
            <a:r>
              <a:rPr lang="en-US" i="1" dirty="0"/>
              <a:t>M</a:t>
            </a:r>
            <a:r>
              <a:rPr lang="en-US" dirty="0"/>
              <a:t> moves from state </a:t>
            </a:r>
            <a:r>
              <a:rPr lang="en-US" i="1" dirty="0" err="1"/>
              <a:t>i</a:t>
            </a:r>
            <a:r>
              <a:rPr lang="en-US" dirty="0"/>
              <a:t> to a new state </a:t>
            </a:r>
            <a:r>
              <a:rPr lang="en-US" i="1" dirty="0"/>
              <a:t>j</a:t>
            </a:r>
            <a:r>
              <a:rPr lang="en-US" dirty="0"/>
              <a:t> – </a:t>
            </a:r>
            <a:r>
              <a:rPr lang="en-US" i="1" dirty="0"/>
              <a:t>a move set.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1E2CB6-88E7-7A85-6E1C-B28F35E8DB4A}"/>
              </a:ext>
            </a:extLst>
          </p:cNvPr>
          <p:cNvSpPr txBox="1"/>
          <p:nvPr/>
        </p:nvSpPr>
        <p:spPr>
          <a:xfrm>
            <a:off x="933245" y="2502452"/>
            <a:ext cx="1088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a candidate next state </a:t>
            </a:r>
            <a:r>
              <a:rPr lang="en-US" i="1" dirty="0"/>
              <a:t>j</a:t>
            </a:r>
            <a:r>
              <a:rPr lang="en-US" dirty="0"/>
              <a:t> uniformly at random (the probability is 1/M).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energy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 of the candidate state j and compare it to the energy </a:t>
            </a:r>
            <a:r>
              <a:rPr lang="en-US" i="1" dirty="0"/>
              <a:t>E</a:t>
            </a:r>
            <a:r>
              <a:rPr lang="en-US" baseline="-25000" dirty="0"/>
              <a:t>i</a:t>
            </a:r>
            <a:r>
              <a:rPr lang="en-US" dirty="0"/>
              <a:t> of the current step </a:t>
            </a:r>
            <a:r>
              <a:rPr lang="en-US" i="1" dirty="0"/>
              <a:t>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&lt;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, the move is unconditionally accepted.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i="1" dirty="0"/>
              <a:t>&gt;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, the move is accepted with a probability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90735-98AC-CEA9-F31E-9F0DBA37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983" y="1189042"/>
            <a:ext cx="2780862" cy="5891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2E1208-0BF3-0AD1-A06F-3D5985BBA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549" y="3750349"/>
            <a:ext cx="1358900" cy="3429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5EFDFF-C953-26FA-8D58-E81CE3BA649C}"/>
                  </a:ext>
                </a:extLst>
              </p:cNvPr>
              <p:cNvSpPr txBox="1"/>
              <p:nvPr/>
            </p:nvSpPr>
            <p:spPr>
              <a:xfrm>
                <a:off x="933245" y="4242359"/>
                <a:ext cx="8557596" cy="1661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Consider the transition probabilities for the case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&gt;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endParaRPr lang="en-US" i="1" baseline="-25000" dirty="0"/>
              </a:p>
              <a:p>
                <a:endParaRPr lang="en-US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i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/>
                  <a:t>j: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j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i="1" dirty="0" err="1"/>
                  <a:t>i</a:t>
                </a:r>
                <a:r>
                  <a:rPr lang="en-US" i="1" dirty="0"/>
                  <a:t>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5EFDFF-C953-26FA-8D58-E81CE3BA6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45" y="4242359"/>
                <a:ext cx="8557596" cy="1661993"/>
              </a:xfrm>
              <a:prstGeom prst="rect">
                <a:avLst/>
              </a:prstGeom>
              <a:blipFill>
                <a:blip r:embed="rId5"/>
                <a:stretch>
                  <a:fillRect l="-593" t="-227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2CB7705-1829-459B-0265-BC0C425C49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346"/>
          <a:stretch/>
        </p:blipFill>
        <p:spPr>
          <a:xfrm>
            <a:off x="3904978" y="5427836"/>
            <a:ext cx="863600" cy="512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4D5D06-A340-914D-1F05-29FB2F2066D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882" b="-819"/>
          <a:stretch/>
        </p:blipFill>
        <p:spPr>
          <a:xfrm>
            <a:off x="3883958" y="4659596"/>
            <a:ext cx="1689758" cy="5121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A51144-E632-1938-C8A8-8EADFA0B342A}"/>
              </a:ext>
            </a:extLst>
          </p:cNvPr>
          <p:cNvSpPr txBox="1"/>
          <p:nvPr/>
        </p:nvSpPr>
        <p:spPr>
          <a:xfrm>
            <a:off x="6547947" y="524069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59DEC4-6406-8B54-EC67-78A766C3E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2418" y="5130773"/>
            <a:ext cx="2780862" cy="5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D353D-D04C-8F69-B842-D63AD67EF270}"/>
              </a:ext>
            </a:extLst>
          </p:cNvPr>
          <p:cNvSpPr txBox="1"/>
          <p:nvPr/>
        </p:nvSpPr>
        <p:spPr>
          <a:xfrm>
            <a:off x="933245" y="1247978"/>
            <a:ext cx="1088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energy states of a particle in box of length </a:t>
            </a:r>
            <a:r>
              <a:rPr lang="en-US" i="1" dirty="0"/>
              <a:t>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7AE37-7C0B-7708-3B0C-F0401346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95" y="1892456"/>
            <a:ext cx="2235200" cy="58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32E0F1-0506-AB63-6DCF-29F24FAF6963}"/>
              </a:ext>
            </a:extLst>
          </p:cNvPr>
          <p:cNvSpPr txBox="1"/>
          <p:nvPr/>
        </p:nvSpPr>
        <p:spPr>
          <a:xfrm>
            <a:off x="933245" y="1972583"/>
            <a:ext cx="35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Solving the </a:t>
            </a:r>
            <a:r>
              <a:rPr lang="en-US" i="1" dirty="0" err="1"/>
              <a:t>Schroedinger</a:t>
            </a:r>
            <a:r>
              <a:rPr lang="en-US" i="1" dirty="0"/>
              <a:t> equation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629FAC-A970-8893-CE97-6B01A81ACC5E}"/>
              </a:ext>
            </a:extLst>
          </p:cNvPr>
          <p:cNvSpPr txBox="1"/>
          <p:nvPr/>
        </p:nvSpPr>
        <p:spPr>
          <a:xfrm>
            <a:off x="6772168" y="2004113"/>
            <a:ext cx="353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boundary conditions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834E118-6F00-4A17-3F73-CECE5D9C2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8139" y="2049375"/>
            <a:ext cx="1562100" cy="35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7CECA3-2A5C-52BD-4121-19BAD3DD094D}"/>
              </a:ext>
            </a:extLst>
          </p:cNvPr>
          <p:cNvSpPr txBox="1"/>
          <p:nvPr/>
        </p:nvSpPr>
        <p:spPr>
          <a:xfrm>
            <a:off x="933244" y="2782818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 levels: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C98B65-79DC-CDC9-2B74-7EA011DF3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6944" y="2681526"/>
            <a:ext cx="2437962" cy="54059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62D084-FEF5-07D2-45B3-030EA0B3548B}"/>
              </a:ext>
            </a:extLst>
          </p:cNvPr>
          <p:cNvSpPr txBox="1"/>
          <p:nvPr/>
        </p:nvSpPr>
        <p:spPr>
          <a:xfrm>
            <a:off x="5789433" y="2801819"/>
            <a:ext cx="62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3D: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E7E5DE-30B7-36E6-8B4C-B75EB80696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9394" y="2694385"/>
            <a:ext cx="5002213" cy="584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85A0A99-A18E-44ED-2E6E-F4DAB5BDD226}"/>
              </a:ext>
            </a:extLst>
          </p:cNvPr>
          <p:cNvSpPr txBox="1"/>
          <p:nvPr/>
        </p:nvSpPr>
        <p:spPr>
          <a:xfrm>
            <a:off x="933244" y="3871711"/>
            <a:ext cx="151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Ideal gas: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B9B5E4A-F285-BEC9-A032-11C98EEA7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296" y="4176474"/>
            <a:ext cx="1663700" cy="698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4FA395-CD20-0FC8-6C50-6EC9D9157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31087" y="4309824"/>
            <a:ext cx="1054100" cy="431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F29C1C4-1547-D27B-CA87-4B2FA9EC6758}"/>
              </a:ext>
            </a:extLst>
          </p:cNvPr>
          <p:cNvSpPr txBox="1"/>
          <p:nvPr/>
        </p:nvSpPr>
        <p:spPr>
          <a:xfrm>
            <a:off x="6329394" y="4372292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enumerate the microstates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3CD07-F65E-020C-AD29-9DB3D3556DE4}"/>
              </a:ext>
            </a:extLst>
          </p:cNvPr>
          <p:cNvSpPr txBox="1"/>
          <p:nvPr/>
        </p:nvSpPr>
        <p:spPr>
          <a:xfrm>
            <a:off x="933244" y="4965418"/>
            <a:ext cx="8252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probability to have a particular state is given by the Boltzmann distribution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C46789-0880-D094-EB8D-FD23016F1C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0500" y="4968046"/>
            <a:ext cx="876300" cy="431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6487A7-97D3-5983-EB2B-39839C7D4F01}"/>
                  </a:ext>
                </a:extLst>
              </p:cNvPr>
              <p:cNvSpPr txBox="1"/>
              <p:nvPr/>
            </p:nvSpPr>
            <p:spPr>
              <a:xfrm>
                <a:off x="908507" y="5659913"/>
                <a:ext cx="90342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Metropolis algorithm: </a:t>
                </a:r>
                <a:r>
                  <a:rPr lang="en-US" dirty="0"/>
                  <a:t>pick a random particle and change one of its energy indices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D6487A7-97D3-5983-EB2B-39839C7D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07" y="5659913"/>
                <a:ext cx="9034279" cy="369332"/>
              </a:xfrm>
              <a:prstGeom prst="rect">
                <a:avLst/>
              </a:prstGeom>
              <a:blipFill>
                <a:blip r:embed="rId10"/>
                <a:stretch>
                  <a:fillRect l="-56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4805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3D950-4D00-9961-0D6C-8C0BAE629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807" y="1165086"/>
            <a:ext cx="4215827" cy="1518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B0BF30-2C00-1452-EFEC-731D2BA2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15" y="1165086"/>
            <a:ext cx="5459185" cy="539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8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EFA6F-6505-6D21-36F3-F06518B9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165086"/>
            <a:ext cx="2197100" cy="9271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3BEBD4-2456-4F2D-A0CD-C6A7191A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979" y="2181554"/>
            <a:ext cx="5298042" cy="428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7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Ideal gas in a finite volume with periodic boundary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BB6C4-4AB0-0568-DA4D-B2991D7157DB}"/>
              </a:ext>
            </a:extLst>
          </p:cNvPr>
          <p:cNvSpPr txBox="1"/>
          <p:nvPr/>
        </p:nvSpPr>
        <p:spPr>
          <a:xfrm>
            <a:off x="935421" y="1292772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boundary conditions: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84F2B0-B73F-A87A-5D9D-0AD78941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020" y="1341743"/>
            <a:ext cx="1549400" cy="2921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F7610BA-8258-3643-D437-113A83218031}"/>
              </a:ext>
            </a:extLst>
          </p:cNvPr>
          <p:cNvSpPr/>
          <p:nvPr/>
        </p:nvSpPr>
        <p:spPr>
          <a:xfrm>
            <a:off x="5833241" y="1385334"/>
            <a:ext cx="683172" cy="2485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626F96-4BE3-7A6B-A657-A9FEE041C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234" y="1251434"/>
            <a:ext cx="4834517" cy="51630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75AD342-34B2-D57A-462C-B7470FA5E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85" y="1944399"/>
            <a:ext cx="5678630" cy="460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5014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2811</TotalTime>
  <Words>673</Words>
  <Application>Microsoft Macintosh PowerPoint</Application>
  <PresentationFormat>Widescreen</PresentationFormat>
  <Paragraphs>120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Thermodynamic averages</vt:lpstr>
      <vt:lpstr>Thermodynamic averages and importance sampling</vt:lpstr>
      <vt:lpstr>Markov chain method</vt:lpstr>
      <vt:lpstr>Metropolis algorithm (a.k.a. Metropolis-Hastings algorithm)</vt:lpstr>
      <vt:lpstr>Ideal gas in a finite volume</vt:lpstr>
      <vt:lpstr>Ideal gas in a finite volume</vt:lpstr>
      <vt:lpstr>Ideal gas in a finite volume</vt:lpstr>
      <vt:lpstr>Ideal gas in a finite volume with periodic boundary conditions</vt:lpstr>
      <vt:lpstr>2D Ising model</vt:lpstr>
      <vt:lpstr>2D Ising model</vt:lpstr>
      <vt:lpstr>2D Ising model</vt:lpstr>
      <vt:lpstr>2D Ising model</vt:lpstr>
      <vt:lpstr>2D Ising model</vt:lpstr>
      <vt:lpstr>2D Ising model</vt:lpstr>
      <vt:lpstr>2D Ising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1233</cp:revision>
  <cp:lastPrinted>2018-05-12T22:28:36Z</cp:lastPrinted>
  <dcterms:created xsi:type="dcterms:W3CDTF">2018-05-07T16:28:28Z</dcterms:created>
  <dcterms:modified xsi:type="dcterms:W3CDTF">2025-04-03T07:40:04Z</dcterms:modified>
</cp:coreProperties>
</file>