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8" r:id="rId3"/>
    <p:sldId id="259" r:id="rId4"/>
    <p:sldId id="1012" r:id="rId5"/>
    <p:sldId id="260" r:id="rId6"/>
    <p:sldId id="1049" r:id="rId7"/>
    <p:sldId id="1050" r:id="rId8"/>
    <p:sldId id="1051" r:id="rId9"/>
    <p:sldId id="1052" r:id="rId10"/>
    <p:sldId id="1053" r:id="rId11"/>
    <p:sldId id="1054" r:id="rId12"/>
    <p:sldId id="1055" r:id="rId13"/>
    <p:sldId id="1056" r:id="rId14"/>
    <p:sldId id="1057" r:id="rId15"/>
    <p:sldId id="1058" r:id="rId16"/>
    <p:sldId id="1059" r:id="rId17"/>
    <p:sldId id="326" r:id="rId18"/>
    <p:sldId id="1060" r:id="rId19"/>
    <p:sldId id="1061" r:id="rId20"/>
    <p:sldId id="1062" r:id="rId21"/>
    <p:sldId id="1063" r:id="rId22"/>
    <p:sldId id="1064" r:id="rId23"/>
    <p:sldId id="1066" r:id="rId24"/>
    <p:sldId id="1065" r:id="rId25"/>
    <p:sldId id="1067" r:id="rId26"/>
    <p:sldId id="1068" r:id="rId27"/>
    <p:sldId id="1069" r:id="rId28"/>
    <p:sldId id="1048" r:id="rId29"/>
    <p:sldId id="325" r:id="rId30"/>
    <p:sldId id="1070" r:id="rId31"/>
    <p:sldId id="1071" r:id="rId32"/>
    <p:sldId id="1072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  <p:cmAuthor id="2" name="YONSAI" initials="Y" lastIdx="1" clrIdx="1">
    <p:extLst>
      <p:ext uri="{19B8F6BF-5375-455C-9EA6-DF929625EA0E}">
        <p15:presenceInfo xmlns:p15="http://schemas.microsoft.com/office/powerpoint/2012/main" userId="YONS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96"/>
    <a:srgbClr val="0082C6"/>
    <a:srgbClr val="0095DA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9" autoAdjust="0"/>
    <p:restoredTop sz="80792" autoAdjust="0"/>
  </p:normalViewPr>
  <p:slideViewPr>
    <p:cSldViewPr>
      <p:cViewPr>
        <p:scale>
          <a:sx n="100" d="100"/>
          <a:sy n="100" d="100"/>
        </p:scale>
        <p:origin x="72" y="72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2-13T10:14:14.66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2024-12-13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2024-12-13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select count(</a:t>
            </a:r>
            <a:r>
              <a:rPr lang="ko-KR" altLang="en-US" dirty="0" smtClean="0"/>
              <a:t>도시</a:t>
            </a:r>
            <a:r>
              <a:rPr lang="en-US" altLang="ko-KR" dirty="0" smtClean="0"/>
              <a:t>), count(distinct </a:t>
            </a:r>
            <a:r>
              <a:rPr lang="ko-KR" altLang="en-US" dirty="0" smtClean="0"/>
              <a:t>도시</a:t>
            </a:r>
            <a:r>
              <a:rPr lang="en-US" altLang="ko-KR" dirty="0" smtClean="0"/>
              <a:t>) from 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; </a:t>
            </a:r>
            <a:r>
              <a:rPr lang="ko-KR" altLang="en-US" dirty="0" smtClean="0"/>
              <a:t>이거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문제 정답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select year(</a:t>
            </a:r>
            <a:r>
              <a:rPr lang="ko-KR" altLang="en-US" dirty="0" smtClean="0"/>
              <a:t>주문일</a:t>
            </a:r>
            <a:r>
              <a:rPr lang="en-US" altLang="ko-KR" dirty="0" smtClean="0"/>
              <a:t>) as </a:t>
            </a:r>
            <a:r>
              <a:rPr lang="ko-KR" altLang="en-US" dirty="0" err="1" smtClean="0"/>
              <a:t>주문년도</a:t>
            </a:r>
            <a:r>
              <a:rPr lang="en-US" altLang="ko-KR" dirty="0" smtClean="0"/>
              <a:t>, count(*) as </a:t>
            </a:r>
            <a:r>
              <a:rPr lang="ko-KR" altLang="en-US" dirty="0" err="1" smtClean="0"/>
              <a:t>주문건수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from </a:t>
            </a:r>
            <a:r>
              <a:rPr lang="ko-KR" altLang="en-US" dirty="0" smtClean="0"/>
              <a:t>주문 </a:t>
            </a:r>
            <a:r>
              <a:rPr lang="en-US" altLang="ko-KR" dirty="0" smtClean="0"/>
              <a:t>group by year(</a:t>
            </a:r>
            <a:r>
              <a:rPr lang="ko-KR" altLang="en-US" dirty="0" smtClean="0"/>
              <a:t>주문일</a:t>
            </a:r>
            <a:r>
              <a:rPr lang="en-US" altLang="ko-KR" dirty="0" smtClean="0"/>
              <a:t>); </a:t>
            </a:r>
            <a:r>
              <a:rPr lang="ko-KR" altLang="en-US" dirty="0" smtClean="0"/>
              <a:t>이거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문제 정답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ko-KR" altLang="en-US" smtClean="0"/>
              <a:pPr lvl="0"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19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제품명</a:t>
            </a:r>
            <a:r>
              <a:rPr lang="en-US" altLang="ko-KR" dirty="0" smtClean="0"/>
              <a:t>, sum(</a:t>
            </a:r>
            <a:r>
              <a:rPr lang="ko-KR" altLang="en-US" dirty="0" smtClean="0"/>
              <a:t>재고</a:t>
            </a:r>
            <a:r>
              <a:rPr lang="en-US" altLang="ko-KR" dirty="0" smtClean="0"/>
              <a:t>) as </a:t>
            </a:r>
            <a:r>
              <a:rPr lang="ko-KR" altLang="en-US" dirty="0" err="1" smtClean="0"/>
              <a:t>재고합</a:t>
            </a:r>
            <a:r>
              <a:rPr lang="ko-KR" altLang="en-US" dirty="0" smtClean="0"/>
              <a:t> </a:t>
            </a:r>
            <a:r>
              <a:rPr lang="en-US" altLang="ko-KR" dirty="0" smtClean="0"/>
              <a:t>from </a:t>
            </a:r>
            <a:r>
              <a:rPr lang="ko-KR" altLang="en-US" dirty="0" smtClean="0"/>
              <a:t>제품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제품명 </a:t>
            </a:r>
            <a:r>
              <a:rPr lang="en-US" altLang="ko-KR" dirty="0" smtClean="0"/>
              <a:t>like '%</a:t>
            </a:r>
            <a:r>
              <a:rPr lang="ko-KR" altLang="en-US" dirty="0" smtClean="0"/>
              <a:t>아이스크림</a:t>
            </a:r>
            <a:r>
              <a:rPr lang="en-US" altLang="ko-KR" dirty="0" smtClean="0"/>
              <a:t>%' group by </a:t>
            </a:r>
            <a:r>
              <a:rPr lang="ko-KR" altLang="en-US" dirty="0" smtClean="0"/>
              <a:t>제품명</a:t>
            </a:r>
            <a:r>
              <a:rPr lang="en-US" altLang="ko-KR" dirty="0" smtClean="0"/>
              <a:t>; </a:t>
            </a:r>
            <a:r>
              <a:rPr lang="ko-KR" altLang="en-US" dirty="0" smtClean="0"/>
              <a:t>이거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 정답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select if(</a:t>
            </a:r>
            <a:r>
              <a:rPr lang="ko-KR" altLang="en-US" dirty="0" smtClean="0"/>
              <a:t>마일리지 </a:t>
            </a:r>
            <a:r>
              <a:rPr lang="en-US" altLang="ko-KR" dirty="0" smtClean="0"/>
              <a:t>&gt; 50000,'vip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','</a:t>
            </a:r>
            <a:r>
              <a:rPr lang="ko-KR" altLang="en-US" dirty="0" err="1" smtClean="0"/>
              <a:t>일반고객</a:t>
            </a:r>
            <a:r>
              <a:rPr lang="en-US" altLang="ko-KR" dirty="0" smtClean="0"/>
              <a:t>') as </a:t>
            </a:r>
            <a:r>
              <a:rPr lang="ko-KR" altLang="en-US" dirty="0" err="1" smtClean="0"/>
              <a:t>고객구분</a:t>
            </a:r>
            <a:r>
              <a:rPr lang="en-US" altLang="ko-KR" dirty="0" smtClean="0"/>
              <a:t>, count(*) as </a:t>
            </a:r>
            <a:r>
              <a:rPr lang="ko-KR" altLang="en-US" dirty="0" err="1" smtClean="0"/>
              <a:t>고객수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avg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마일리지</a:t>
            </a:r>
            <a:r>
              <a:rPr lang="en-US" altLang="ko-KR" dirty="0" smtClean="0"/>
              <a:t>) as </a:t>
            </a:r>
            <a:r>
              <a:rPr lang="ko-KR" altLang="en-US" dirty="0" smtClean="0"/>
              <a:t>평균마일리지 </a:t>
            </a:r>
            <a:r>
              <a:rPr lang="en-US" altLang="ko-KR" dirty="0" smtClean="0"/>
              <a:t>from </a:t>
            </a:r>
            <a:r>
              <a:rPr lang="ko-KR" altLang="en-US" dirty="0" smtClean="0"/>
              <a:t>고객 </a:t>
            </a:r>
            <a:r>
              <a:rPr lang="en-US" altLang="ko-KR" dirty="0" smtClean="0"/>
              <a:t>group by if(</a:t>
            </a:r>
            <a:r>
              <a:rPr lang="ko-KR" altLang="en-US" dirty="0" smtClean="0"/>
              <a:t>마일리지</a:t>
            </a:r>
            <a:r>
              <a:rPr lang="en-US" altLang="ko-KR" dirty="0" smtClean="0"/>
              <a:t>&gt;50000, '</a:t>
            </a:r>
            <a:r>
              <a:rPr lang="en-US" altLang="ko-KR" dirty="0" err="1" smtClean="0"/>
              <a:t>vip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' , '</a:t>
            </a:r>
            <a:r>
              <a:rPr lang="ko-KR" altLang="en-US" dirty="0" err="1" smtClean="0"/>
              <a:t>일반고객</a:t>
            </a:r>
            <a:r>
              <a:rPr lang="en-US" altLang="ko-KR" dirty="0" smtClean="0"/>
              <a:t>');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이거 문제 </a:t>
            </a:r>
            <a:r>
              <a:rPr lang="en-US" altLang="ko-KR" baseline="0" dirty="0" smtClean="0"/>
              <a:t>6</a:t>
            </a:r>
            <a:r>
              <a:rPr lang="ko-KR" altLang="en-US" baseline="0" smtClean="0"/>
              <a:t>번 정답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ko-KR" altLang="en-US" smtClean="0"/>
              <a:pPr lvl="0"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6CA19A-51D8-9251-A97D-2C6F9EBABB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2201" y="4766995"/>
            <a:ext cx="2296013" cy="15898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9EAE1A-F232-F70D-A002-581DA434C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5650" y="2091005"/>
            <a:ext cx="3652699" cy="2337037"/>
          </a:xfrm>
          <a:prstGeom prst="rect">
            <a:avLst/>
          </a:prstGeom>
        </p:spPr>
      </p:pic>
      <p:pic>
        <p:nvPicPr>
          <p:cNvPr id="5" name="Picture 4" descr="C:\Users\김현용\Desktop\제호.jpg">
            <a:extLst>
              <a:ext uri="{FF2B5EF4-FFF2-40B4-BE49-F238E27FC236}">
                <a16:creationId xmlns:a16="http://schemas.microsoft.com/office/drawing/2014/main" id="{D23FF181-807E-1AE6-E2A0-8C86581C76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73" y="6118343"/>
            <a:ext cx="1431255" cy="23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 dirty="0">
                <a:solidFill>
                  <a:srgbClr val="00A496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00A496"/>
                </a:solidFill>
                <a:latin typeface="Arial Black"/>
                <a:ea typeface="+mn-ea"/>
              </a:rPr>
              <a:t> you!</a:t>
            </a:r>
            <a:endParaRPr lang="ko-KR" altLang="en-US" sz="8000" b="1" dirty="0">
              <a:solidFill>
                <a:srgbClr val="00A496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9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2024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Hanbit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 dirty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95DA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D28631-B9BB-AF47-A267-485B38AF74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83991" y="4498177"/>
            <a:ext cx="3122100" cy="21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2C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82C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kern="120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2C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75BEEA"/>
          </a:solidFill>
          <a:ln w="53975">
            <a:solidFill>
              <a:srgbClr val="F271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667203" y="586172"/>
            <a:ext cx="1112851" cy="357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96CFAC"/>
              </a:solidFill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683568" y="573063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7179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Preview</a:t>
            </a:r>
            <a:endParaRPr kumimoji="0" lang="ko-KR" altLang="en-US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27179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8755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82C6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95DA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2C6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87" r:id="rId6"/>
    <p:sldLayoutId id="2147483739" r:id="rId7"/>
    <p:sldLayoutId id="2147483740" r:id="rId8"/>
    <p:sldLayoutId id="2147483785" r:id="rId9"/>
    <p:sldLayoutId id="2147483741" r:id="rId10"/>
    <p:sldLayoutId id="2147483742" r:id="rId11"/>
    <p:sldLayoutId id="2147483786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comments" Target="../comments/comment1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5935018" y="836712"/>
            <a:ext cx="2875466" cy="224676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04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함수</a:t>
            </a:r>
            <a:r>
              <a:rPr kumimoji="1" lang="en-US" altLang="ko-KR" sz="4000" b="1" spc="-150" dirty="0">
                <a:latin typeface="+mj-ea"/>
                <a:ea typeface="+mj-ea"/>
              </a:rPr>
              <a:t>2:</a:t>
            </a: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집계 함수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D2921-424D-BA91-40E0-608F2138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집계 함수의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0A51C-BC35-A8F0-3E0A-548E74CF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GROUP BY</a:t>
            </a:r>
            <a:r>
              <a:rPr lang="ko-KR" altLang="en-US" dirty="0"/>
              <a:t>절</a:t>
            </a:r>
          </a:p>
          <a:p>
            <a:pPr lvl="1"/>
            <a:r>
              <a:rPr lang="ko-KR" altLang="en-US" dirty="0"/>
              <a:t>그룹별로 묶어서 요약할 때</a:t>
            </a:r>
            <a:r>
              <a:rPr lang="en-US" altLang="ko-KR" dirty="0"/>
              <a:t> </a:t>
            </a:r>
            <a:r>
              <a:rPr lang="ko-KR" altLang="en-US" dirty="0"/>
              <a:t>사용함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절에 그룹으로 묶을 컬럼명과 집계 함수를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절의 집계 함수를 제외한 나머지 컬럼이나 수식은 반드시</a:t>
            </a:r>
            <a:r>
              <a:rPr lang="en-US" altLang="ko-KR" dirty="0"/>
              <a:t>GROUP BY</a:t>
            </a:r>
            <a:r>
              <a:rPr lang="ko-KR" altLang="en-US" dirty="0"/>
              <a:t>절에도 넣어야 오류가 발생하지 않음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9D4889-BD93-CF11-1283-CFB82E03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677" y="3197455"/>
            <a:ext cx="6440646" cy="126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3347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D2921-424D-BA91-40E0-608F2138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집계 함수의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0A51C-BC35-A8F0-3E0A-548E74CF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4-4]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테이블에서 </a:t>
            </a:r>
            <a:r>
              <a:rPr lang="ko-KR" altLang="en-US" dirty="0" err="1">
                <a:solidFill>
                  <a:schemeClr val="tx1"/>
                </a:solidFill>
              </a:rPr>
              <a:t>도시별</a:t>
            </a:r>
            <a:r>
              <a:rPr lang="ko-KR" altLang="en-US" dirty="0">
                <a:solidFill>
                  <a:schemeClr val="tx1"/>
                </a:solidFill>
              </a:rPr>
              <a:t> 고객의 수와 해당 도시 고객들의 </a:t>
            </a:r>
            <a:r>
              <a:rPr lang="ko-KR" altLang="en-US" dirty="0" err="1">
                <a:solidFill>
                  <a:schemeClr val="tx1"/>
                </a:solidFill>
              </a:rPr>
              <a:t>평균마일리지를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/>
              <a:t>GROUP BY</a:t>
            </a:r>
            <a:r>
              <a:rPr lang="ko-KR" altLang="en-US" dirty="0"/>
              <a:t>절에 </a:t>
            </a:r>
            <a:r>
              <a:rPr lang="ko-KR" altLang="en-US" dirty="0" err="1"/>
              <a:t>컬럼명</a:t>
            </a:r>
            <a:r>
              <a:rPr lang="ko-KR" altLang="en-US" dirty="0"/>
              <a:t> 대신 </a:t>
            </a:r>
            <a:r>
              <a:rPr lang="en-US" altLang="ko-KR" dirty="0"/>
              <a:t>SELECT</a:t>
            </a:r>
            <a:r>
              <a:rPr lang="ko-KR" altLang="en-US" dirty="0"/>
              <a:t>절에 나열되어 있는 컬럼의 순번을 넣을 수도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CBE121-9E37-FEDE-2EA7-B7AE38CFE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52" y="1493785"/>
            <a:ext cx="6497896" cy="28553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59463A-1767-4285-E9FA-94434EF59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052" y="5139190"/>
            <a:ext cx="6476427" cy="140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233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D2921-424D-BA91-40E0-608F2138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집계 함수의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0A51C-BC35-A8F0-3E0A-548E74CF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4-5]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담당자직위별로 묶고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같은 담당자직위에 대해서는 도시별로 묶어서 집계한 결과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고객수와 </a:t>
            </a:r>
            <a:r>
              <a:rPr lang="ko-KR" altLang="en-US" dirty="0" err="1">
                <a:solidFill>
                  <a:schemeClr val="tx1"/>
                </a:solidFill>
              </a:rPr>
              <a:t>평균마일리지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 (</a:t>
            </a:r>
            <a:r>
              <a:rPr lang="ko-KR" altLang="en-US" dirty="0">
                <a:solidFill>
                  <a:schemeClr val="tx1"/>
                </a:solidFill>
              </a:rPr>
              <a:t>이때 담당자직위 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도시 순으로 정렬하기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E30281-53E7-C193-F74F-36D6DCF90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41" y="1763815"/>
            <a:ext cx="4241718" cy="2465661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498E264B-69DD-A5C5-986F-D9E13B2650CC}"/>
              </a:ext>
            </a:extLst>
          </p:cNvPr>
          <p:cNvGrpSpPr/>
          <p:nvPr/>
        </p:nvGrpSpPr>
        <p:grpSpPr>
          <a:xfrm>
            <a:off x="1376645" y="4464115"/>
            <a:ext cx="7010444" cy="2111101"/>
            <a:chOff x="1376645" y="4552243"/>
            <a:chExt cx="7010444" cy="21111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7210F13-94C7-B0B1-5C8E-65F9C35C4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6645" y="4552243"/>
              <a:ext cx="6505053" cy="211110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3234E2A-52E8-8E90-DB7D-A28BD65F2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6424" y="5740185"/>
              <a:ext cx="2640665" cy="923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144823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D2921-424D-BA91-40E0-608F2138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집계 함수의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0A51C-BC35-A8F0-3E0A-548E74CF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HAVING</a:t>
            </a:r>
            <a:r>
              <a:rPr lang="ko-KR" altLang="en-US" dirty="0"/>
              <a:t>절</a:t>
            </a:r>
          </a:p>
          <a:p>
            <a:pPr lvl="1"/>
            <a:r>
              <a:rPr lang="en-US" altLang="ko-KR" dirty="0"/>
              <a:t>GROUP BY</a:t>
            </a:r>
            <a:r>
              <a:rPr lang="ko-KR" altLang="en-US" dirty="0"/>
              <a:t>의 결과에 대하여 추가 조건을 넣고자 한다면 </a:t>
            </a:r>
            <a:r>
              <a:rPr lang="en-US" altLang="ko-KR" dirty="0"/>
              <a:t>HAVING</a:t>
            </a:r>
            <a:r>
              <a:rPr lang="ko-KR" altLang="en-US" dirty="0"/>
              <a:t>절을 사용함</a:t>
            </a:r>
            <a:endParaRPr lang="en-US" altLang="ko-KR" dirty="0"/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절에 있는 컬럼과 함수에 대한 조건만 넣을 수 있음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0746D7-D704-22C5-1583-EFDA75013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98" y="2428394"/>
            <a:ext cx="6447803" cy="14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2511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D2921-424D-BA91-40E0-608F2138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집계 함수의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0A51C-BC35-A8F0-3E0A-548E74CF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4-6]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테이블에서 도시별로 그룹을 묶어서 고객수와 </a:t>
            </a:r>
            <a:r>
              <a:rPr lang="ko-KR" altLang="en-US" dirty="0" err="1">
                <a:solidFill>
                  <a:schemeClr val="tx1"/>
                </a:solidFill>
              </a:rPr>
              <a:t>평균마일리지를</a:t>
            </a:r>
            <a:r>
              <a:rPr lang="ko-KR" altLang="en-US" dirty="0">
                <a:solidFill>
                  <a:schemeClr val="tx1"/>
                </a:solidFill>
              </a:rPr>
              <a:t> 구하고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 중에서 고객수가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명 이상인 레코드만 </a:t>
            </a:r>
            <a:r>
              <a:rPr lang="ko-KR" altLang="en-US" dirty="0" err="1">
                <a:solidFill>
                  <a:schemeClr val="tx1"/>
                </a:solidFill>
              </a:rPr>
              <a:t>걸러내시오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31BB08-1102-4AD6-77B0-DA1341B3C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21" y="1583795"/>
            <a:ext cx="6454959" cy="1638786"/>
          </a:xfrm>
          <a:prstGeom prst="rect">
            <a:avLst/>
          </a:prstGeom>
        </p:spPr>
      </p:pic>
      <p:pic>
        <p:nvPicPr>
          <p:cNvPr id="8" name="그림 7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F27105D6-5E71-1482-C95F-482EEBBDB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776" y="3510124"/>
            <a:ext cx="4866409" cy="168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700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D2921-424D-BA91-40E0-608F2138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집계 함수의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0A51C-BC35-A8F0-3E0A-548E74CF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4-7]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고객번호가 ‘</a:t>
            </a:r>
            <a:r>
              <a:rPr lang="en-US" altLang="ko-KR" dirty="0">
                <a:solidFill>
                  <a:schemeClr val="tx1"/>
                </a:solidFill>
              </a:rPr>
              <a:t>T’</a:t>
            </a:r>
            <a:r>
              <a:rPr lang="ko-KR" altLang="en-US" dirty="0">
                <a:solidFill>
                  <a:schemeClr val="tx1"/>
                </a:solidFill>
              </a:rPr>
              <a:t>로 시작하는 고객에 대해 도시별로 묶어서 고객의 마일리지 합을 </a:t>
            </a:r>
            <a:r>
              <a:rPr lang="ko-KR" altLang="en-US" dirty="0" err="1">
                <a:solidFill>
                  <a:schemeClr val="tx1"/>
                </a:solidFill>
              </a:rPr>
              <a:t>구하시오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마일리지 합이 </a:t>
            </a:r>
            <a:r>
              <a:rPr lang="en-US" altLang="ko-KR" dirty="0">
                <a:solidFill>
                  <a:schemeClr val="tx1"/>
                </a:solidFill>
              </a:rPr>
              <a:t>1,000</a:t>
            </a:r>
            <a:r>
              <a:rPr lang="ko-KR" altLang="en-US" dirty="0">
                <a:solidFill>
                  <a:schemeClr val="tx1"/>
                </a:solidFill>
              </a:rPr>
              <a:t>점 이상인 레코드만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664C89-D61F-6CD8-165C-1CCDD6DE5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73" y="1808820"/>
            <a:ext cx="6505053" cy="16674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C13C1A-B4AA-A9F5-555B-DE7B1EE9E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70" y="2641810"/>
            <a:ext cx="1645227" cy="7871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8359D9-A70F-A915-027F-4260A1C4C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029" y="3926360"/>
            <a:ext cx="7131942" cy="233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2159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D2921-424D-BA91-40E0-608F2138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집계 함수의 활용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6288B26-5F87-771B-DF1B-965BF6A47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992" y="1568611"/>
            <a:ext cx="6222379" cy="4036691"/>
          </a:xfrm>
        </p:spPr>
      </p:pic>
    </p:spTree>
    <p:extLst>
      <p:ext uri="{BB962C8B-B14F-4D97-AF65-F5344CB8AC3E}">
        <p14:creationId xmlns:p14="http://schemas.microsoft.com/office/powerpoint/2010/main" val="29216216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집계 함수 심화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120638402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99538-E818-204C-1403-857C6052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WITH ROLLUP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8DB74-A263-3B79-17D6-E8437DBB8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 ROLLUP</a:t>
            </a:r>
          </a:p>
          <a:p>
            <a:pPr lvl="1"/>
            <a:r>
              <a:rPr lang="ko-KR" altLang="en-US" dirty="0"/>
              <a:t>그룹별 소계와 전체 총계를 한번에 확인하고 싶을 때 사용함</a:t>
            </a:r>
            <a:endParaRPr lang="en-US" altLang="ko-KR" dirty="0"/>
          </a:p>
          <a:p>
            <a:pPr lvl="1"/>
            <a:r>
              <a:rPr lang="en-US" altLang="ko-KR" dirty="0"/>
              <a:t>GROUP BY</a:t>
            </a:r>
            <a:r>
              <a:rPr lang="ko-KR" altLang="en-US" dirty="0"/>
              <a:t>절 다음에 </a:t>
            </a:r>
            <a:r>
              <a:rPr lang="en-US" altLang="ko-KR" dirty="0"/>
              <a:t>WITH ROLLUP</a:t>
            </a:r>
            <a:r>
              <a:rPr lang="ko-KR" altLang="en-US" dirty="0"/>
              <a:t>을 사용하면 그룹별 소계와 전체 합계를 같이 나타낼 수 있음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215155-8FDE-78FC-5F5C-8336072B6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65" y="2777779"/>
            <a:ext cx="6469271" cy="1302442"/>
          </a:xfrm>
          <a:prstGeom prst="rect">
            <a:avLst/>
          </a:prstGeom>
        </p:spPr>
      </p:pic>
      <p:pic>
        <p:nvPicPr>
          <p:cNvPr id="7" name="그림 6" descr="텍스트, 만화 영화, 인간의 얼굴, 의류이(가) 표시된 사진&#10;&#10;자동 생성된 설명">
            <a:extLst>
              <a:ext uri="{FF2B5EF4-FFF2-40B4-BE49-F238E27FC236}">
                <a16:creationId xmlns:a16="http://schemas.microsoft.com/office/drawing/2014/main" id="{5A64392D-ACD3-E170-7A80-E0C888E46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85" y="3158970"/>
            <a:ext cx="4580015" cy="336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2618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99538-E818-204C-1403-857C6052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WITH ROLLUP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8DB74-A263-3B79-17D6-E8437DBB8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4-8]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지역이 </a:t>
            </a:r>
            <a:r>
              <a:rPr lang="en-US" altLang="ko-KR" dirty="0">
                <a:solidFill>
                  <a:schemeClr val="tx1"/>
                </a:solidFill>
              </a:rPr>
              <a:t>NULL</a:t>
            </a:r>
            <a:r>
              <a:rPr lang="ko-KR" altLang="en-US" dirty="0">
                <a:solidFill>
                  <a:schemeClr val="tx1"/>
                </a:solidFill>
              </a:rPr>
              <a:t>인 고객에 대해 도시별로 고객수와 </a:t>
            </a:r>
            <a:r>
              <a:rPr lang="ko-KR" altLang="en-US" dirty="0" err="1">
                <a:solidFill>
                  <a:schemeClr val="tx1"/>
                </a:solidFill>
              </a:rPr>
              <a:t>평균마일리지를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맨 마지막 행에 전체 고객수와 전체 고객에 대한 </a:t>
            </a:r>
            <a:r>
              <a:rPr lang="ko-KR" altLang="en-US" dirty="0" err="1">
                <a:solidFill>
                  <a:schemeClr val="tx1"/>
                </a:solidFill>
              </a:rPr>
              <a:t>평균마일리지도</a:t>
            </a:r>
            <a:r>
              <a:rPr lang="ko-KR" altLang="en-US" dirty="0">
                <a:solidFill>
                  <a:schemeClr val="tx1"/>
                </a:solidFill>
              </a:rPr>
              <a:t> 함께 볼 수 있도록 </a:t>
            </a:r>
            <a:r>
              <a:rPr lang="ko-KR" altLang="en-US" dirty="0" err="1">
                <a:solidFill>
                  <a:schemeClr val="tx1"/>
                </a:solidFill>
              </a:rPr>
              <a:t>작성하시오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BC3359-FDD3-F72F-49DE-8844401E8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73" y="1916800"/>
            <a:ext cx="6505053" cy="31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5844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집계 함수의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집계 함수 심화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99538-E818-204C-1403-857C6052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WITH ROLLUP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8DB74-A263-3B79-17D6-E8437DBB8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4-8]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지역이 </a:t>
            </a:r>
            <a:r>
              <a:rPr lang="en-US" altLang="ko-KR" dirty="0">
                <a:solidFill>
                  <a:schemeClr val="tx1"/>
                </a:solidFill>
              </a:rPr>
              <a:t>NULL</a:t>
            </a:r>
            <a:r>
              <a:rPr lang="ko-KR" altLang="en-US" dirty="0">
                <a:solidFill>
                  <a:schemeClr val="tx1"/>
                </a:solidFill>
              </a:rPr>
              <a:t>인 고객에 대해 도시별로 고객수와 </a:t>
            </a:r>
            <a:r>
              <a:rPr lang="ko-KR" altLang="en-US" dirty="0" err="1">
                <a:solidFill>
                  <a:schemeClr val="tx1"/>
                </a:solidFill>
              </a:rPr>
              <a:t>평균마일리지를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맨 마지막 행에 전체 고객수와 전체 고객에 대한 </a:t>
            </a:r>
            <a:r>
              <a:rPr lang="ko-KR" altLang="en-US" dirty="0" err="1">
                <a:solidFill>
                  <a:schemeClr val="tx1"/>
                </a:solidFill>
              </a:rPr>
              <a:t>평균마일리지도</a:t>
            </a:r>
            <a:r>
              <a:rPr lang="ko-KR" altLang="en-US" dirty="0">
                <a:solidFill>
                  <a:schemeClr val="tx1"/>
                </a:solidFill>
              </a:rPr>
              <a:t> 함께 볼 수 있도록 </a:t>
            </a:r>
            <a:r>
              <a:rPr lang="ko-KR" altLang="en-US" dirty="0" err="1">
                <a:solidFill>
                  <a:schemeClr val="tx1"/>
                </a:solidFill>
              </a:rPr>
              <a:t>작성하시오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절에 </a:t>
            </a:r>
            <a:r>
              <a:rPr lang="en-US" altLang="ko-KR" dirty="0"/>
              <a:t>IFNULL( )</a:t>
            </a:r>
            <a:r>
              <a:rPr lang="ko-KR" altLang="en-US" dirty="0"/>
              <a:t>을 추가하여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4-8]</a:t>
            </a:r>
            <a:r>
              <a:rPr lang="ko-KR" altLang="en-US" dirty="0"/>
              <a:t>을 보완한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9DF31B-102B-21A6-8E37-B97B3294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08" y="2224679"/>
            <a:ext cx="6483584" cy="318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4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99538-E818-204C-1403-857C6052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WITH ROLLUP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8DB74-A263-3B79-17D6-E8437DBB8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4-9]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담당자직위에 ‘</a:t>
            </a:r>
            <a:r>
              <a:rPr lang="ko-KR" altLang="en-US" dirty="0" err="1">
                <a:solidFill>
                  <a:schemeClr val="tx1"/>
                </a:solidFill>
              </a:rPr>
              <a:t>마케팅’이</a:t>
            </a:r>
            <a:r>
              <a:rPr lang="ko-KR" altLang="en-US" dirty="0">
                <a:solidFill>
                  <a:schemeClr val="tx1"/>
                </a:solidFill>
              </a:rPr>
              <a:t> 들어가 있는 고객에 대해 고객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담당자직위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도시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별 고객수를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담당자직위별 고객수와 전체 고객수도 함께 볼 수 있도록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E2F86B-3C06-BFA3-840B-E5C86F985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65" y="1890401"/>
            <a:ext cx="6469271" cy="35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71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99538-E818-204C-1403-857C6052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WITH ROLLUP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8DB74-A263-3B79-17D6-E8437DBB8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4-9]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담당자직위에 ‘</a:t>
            </a:r>
            <a:r>
              <a:rPr lang="ko-KR" altLang="en-US" dirty="0" err="1">
                <a:solidFill>
                  <a:schemeClr val="tx1"/>
                </a:solidFill>
              </a:rPr>
              <a:t>마케팅’이</a:t>
            </a:r>
            <a:r>
              <a:rPr lang="ko-KR" altLang="en-US" dirty="0">
                <a:solidFill>
                  <a:schemeClr val="tx1"/>
                </a:solidFill>
              </a:rPr>
              <a:t> 들어가 있는 고객에 대해 고객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담당자직위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도시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별 고객수를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담당자직위별 고객수와 전체 고객수도 함께 볼 수 있도록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E2F86B-3C06-BFA3-840B-E5C86F985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3901" y="2303575"/>
            <a:ext cx="7116198" cy="301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0269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19E75-F3B1-A3F2-3816-D5FCAD78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WITH ROLLUP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32C94-F685-6C07-519B-E438E197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GROUPING( )</a:t>
            </a:r>
          </a:p>
          <a:p>
            <a:pPr lvl="1"/>
            <a:r>
              <a:rPr lang="en-US" altLang="ko-KR" dirty="0"/>
              <a:t>WITH ROLLUP</a:t>
            </a:r>
            <a:r>
              <a:rPr lang="ko-KR" altLang="en-US" dirty="0"/>
              <a:t>의 결과로 나온 </a:t>
            </a:r>
            <a:r>
              <a:rPr lang="en-US" altLang="ko-KR" dirty="0"/>
              <a:t>NULL</a:t>
            </a:r>
            <a:r>
              <a:rPr lang="ko-KR" altLang="en-US" dirty="0"/>
              <a:t>에 대해서는 </a:t>
            </a:r>
            <a:r>
              <a:rPr lang="en-US" altLang="ko-KR" dirty="0"/>
              <a:t>1</a:t>
            </a:r>
            <a:r>
              <a:rPr lang="ko-KR" altLang="en-US" dirty="0"/>
              <a:t>을 반환하고</a:t>
            </a:r>
            <a:r>
              <a:rPr lang="en-US" altLang="ko-KR" dirty="0"/>
              <a:t>, </a:t>
            </a:r>
            <a:r>
              <a:rPr lang="ko-KR" altLang="en-US" dirty="0"/>
              <a:t>그렇지 않은 </a:t>
            </a:r>
            <a:r>
              <a:rPr lang="en-US" altLang="ko-KR" dirty="0"/>
              <a:t>NULL</a:t>
            </a:r>
            <a:r>
              <a:rPr lang="ko-KR" altLang="en-US" dirty="0"/>
              <a:t>에 대해서는 </a:t>
            </a:r>
            <a:r>
              <a:rPr lang="en-US" altLang="ko-KR" dirty="0"/>
              <a:t>0</a:t>
            </a:r>
            <a:r>
              <a:rPr lang="ko-KR" altLang="en-US" dirty="0"/>
              <a:t>을 반환함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4-10]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담당자직위가 ‘대표 </a:t>
            </a:r>
            <a:r>
              <a:rPr lang="ko-KR" altLang="en-US" dirty="0" err="1">
                <a:solidFill>
                  <a:schemeClr val="tx1"/>
                </a:solidFill>
              </a:rPr>
              <a:t>이사’인</a:t>
            </a:r>
            <a:r>
              <a:rPr lang="ko-KR" altLang="en-US" dirty="0">
                <a:solidFill>
                  <a:schemeClr val="tx1"/>
                </a:solidFill>
              </a:rPr>
              <a:t> 고객에 대하여 지역별로 묶어서 고객수를 보이고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전체 고객수도 함께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/>
              <a:t>의미가 서로 다른 두 </a:t>
            </a:r>
            <a:r>
              <a:rPr lang="en-US" altLang="ko-KR" dirty="0"/>
              <a:t>NULL</a:t>
            </a:r>
            <a:r>
              <a:rPr lang="ko-KR" altLang="en-US" dirty="0"/>
              <a:t>을 어떻게 구별할 수 있을까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CE9FF4-8611-EFB4-D7D3-A15A6C009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86" y="3057509"/>
            <a:ext cx="6476427" cy="16316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2E7423-554B-2EF6-4960-D112A7B03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473" y="3586875"/>
            <a:ext cx="1747562" cy="108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9858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19E75-F3B1-A3F2-3816-D5FCAD78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WITH ROLLUP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32C94-F685-6C07-519B-E438E197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4-10]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담당자직위가 ‘대표 </a:t>
            </a:r>
            <a:r>
              <a:rPr lang="ko-KR" altLang="en-US" dirty="0" err="1">
                <a:solidFill>
                  <a:schemeClr val="tx1"/>
                </a:solidFill>
              </a:rPr>
              <a:t>이사’인</a:t>
            </a:r>
            <a:r>
              <a:rPr lang="ko-KR" altLang="en-US" dirty="0">
                <a:solidFill>
                  <a:schemeClr val="tx1"/>
                </a:solidFill>
              </a:rPr>
              <a:t> 고객에 대하여 지역별로 묶어서 고객수를 보이고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전체 고객수도 함께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/>
              <a:t>의미가 서로 다른 두 </a:t>
            </a:r>
            <a:r>
              <a:rPr lang="en-US" altLang="ko-KR" dirty="0"/>
              <a:t>NULL</a:t>
            </a:r>
            <a:r>
              <a:rPr lang="ko-KR" altLang="en-US" dirty="0"/>
              <a:t>을 어떻게 구별할 수 있을까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GROUPING( )</a:t>
            </a:r>
            <a:r>
              <a:rPr lang="ko-KR" altLang="en-US" dirty="0"/>
              <a:t>을 사용함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3CDD9F-C998-4FE6-8365-FDD60606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73" y="2258870"/>
            <a:ext cx="6505053" cy="19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4884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CBF77-3D06-72ED-3EAA-2753E5A9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GROUP_CONCAT()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14AF8-E2D1-FDB1-7277-3B82A4D3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GROUP_CONCAT()</a:t>
            </a:r>
          </a:p>
          <a:p>
            <a:pPr lvl="1"/>
            <a:r>
              <a:rPr lang="ko-KR" altLang="en-US" dirty="0"/>
              <a:t>각 행에 있는 값을 결합함</a:t>
            </a:r>
            <a:endParaRPr lang="en-US" altLang="ko-KR" dirty="0"/>
          </a:p>
          <a:p>
            <a:endParaRPr lang="en-US" altLang="ko-KR" sz="1000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4-11]</a:t>
            </a:r>
            <a:r>
              <a:rPr lang="en-US" altLang="ko-KR" dirty="0">
                <a:solidFill>
                  <a:schemeClr val="tx1"/>
                </a:solidFill>
              </a:rPr>
              <a:t> GROUP_CONCAT( )</a:t>
            </a:r>
            <a:r>
              <a:rPr lang="ko-KR" altLang="en-US" dirty="0">
                <a:solidFill>
                  <a:schemeClr val="tx1"/>
                </a:solidFill>
              </a:rPr>
              <a:t>을 사용하여 사원 테이블에 들어있는 이름을 한 행에 </a:t>
            </a:r>
            <a:r>
              <a:rPr lang="ko-KR" altLang="en-US" dirty="0" err="1">
                <a:solidFill>
                  <a:schemeClr val="tx1"/>
                </a:solidFill>
              </a:rPr>
              <a:t>나열하시오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4-12]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 들어있는 지역을 한 행에 나열하되 중복되는 지역은 한 번씩만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BDDF59-AE7C-1AE7-1629-0CDE780C2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30" y="2483895"/>
            <a:ext cx="6490740" cy="153859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49A9E874-9F46-A8B0-FFE0-DFC91CF1CE17}"/>
              </a:ext>
            </a:extLst>
          </p:cNvPr>
          <p:cNvGrpSpPr/>
          <p:nvPr/>
        </p:nvGrpSpPr>
        <p:grpSpPr>
          <a:xfrm>
            <a:off x="1326630" y="4979135"/>
            <a:ext cx="6498028" cy="752834"/>
            <a:chOff x="1326630" y="4979135"/>
            <a:chExt cx="6498028" cy="75283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8C55C89-2354-A728-0737-F730F7DCA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6630" y="5037810"/>
              <a:ext cx="6462115" cy="69415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C88B0B2-0A14-671A-BBE0-049B71850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1166" y="4979135"/>
              <a:ext cx="2243492" cy="724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42824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CBF77-3D06-72ED-3EAA-2753E5A9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GROUP_CONCAT()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14AF8-E2D1-FDB1-7277-3B82A4D3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4-13]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테이블에서 도시별로 고객회사명을 </a:t>
            </a:r>
            <a:r>
              <a:rPr lang="ko-KR" altLang="en-US" dirty="0" err="1">
                <a:solidFill>
                  <a:schemeClr val="tx1"/>
                </a:solidFill>
              </a:rPr>
              <a:t>나열하시오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846606-1568-D5E6-B113-C728C554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52" y="1448780"/>
            <a:ext cx="6497896" cy="253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8845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CBF77-3D06-72ED-3EAA-2753E5A9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GROUP_CONCAT()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5397993-716F-2052-D94A-2D9A2697B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992" y="1712704"/>
            <a:ext cx="6222379" cy="3748504"/>
          </a:xfrm>
        </p:spPr>
      </p:pic>
    </p:spTree>
    <p:extLst>
      <p:ext uri="{BB962C8B-B14F-4D97-AF65-F5344CB8AC3E}">
        <p14:creationId xmlns:p14="http://schemas.microsoft.com/office/powerpoint/2010/main" val="362265316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A9DBA-EA49-8D92-E955-6435D87CD0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r>
              <a:rPr lang="ko-KR" altLang="en-US" dirty="0"/>
              <a:t>점검문제</a:t>
            </a:r>
          </a:p>
        </p:txBody>
      </p:sp>
    </p:spTree>
    <p:extLst>
      <p:ext uri="{BB962C8B-B14F-4D97-AF65-F5344CB8AC3E}">
        <p14:creationId xmlns:p14="http://schemas.microsoft.com/office/powerpoint/2010/main" val="175136894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점검문제</a:t>
            </a:r>
            <a:endParaRPr lang="ko-KR" altLang="en-US" dirty="0">
              <a:solidFill>
                <a:srgbClr val="0082C6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0EFAEC7-DCE8-0756-9E95-5EE949E1FD44}"/>
              </a:ext>
            </a:extLst>
          </p:cNvPr>
          <p:cNvGrpSpPr/>
          <p:nvPr/>
        </p:nvGrpSpPr>
        <p:grpSpPr>
          <a:xfrm>
            <a:off x="940331" y="1304840"/>
            <a:ext cx="7237000" cy="4248320"/>
            <a:chOff x="940331" y="1304840"/>
            <a:chExt cx="7237000" cy="424832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7F76479-A9B6-A10A-6C78-064E72E43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670" y="1304840"/>
              <a:ext cx="7210661" cy="162948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3980CF0-F550-271E-4615-F89F5C1FD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331" y="3569441"/>
              <a:ext cx="7218533" cy="1983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집계 함수를 사용하여 데이터를 요약할 수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소계와 총계를 한번에 요약하는 문법에 대해 이해할 수 있습니다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점검문제</a:t>
            </a:r>
            <a:endParaRPr lang="ko-KR" altLang="en-US" dirty="0">
              <a:solidFill>
                <a:srgbClr val="0082C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0555D5-C910-EFA1-AA54-8040914FD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87" y="1533542"/>
            <a:ext cx="7360227" cy="297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4400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점검문제</a:t>
            </a:r>
            <a:endParaRPr lang="ko-KR" altLang="en-US" dirty="0">
              <a:solidFill>
                <a:srgbClr val="0082C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B1BA57-A0F0-45CF-7864-F2223FFDF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92" y="1847464"/>
            <a:ext cx="6576615" cy="316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457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점검문제</a:t>
            </a:r>
            <a:endParaRPr lang="ko-KR" altLang="en-US" dirty="0">
              <a:solidFill>
                <a:srgbClr val="0082C6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12399B7-E130-75AF-6684-F010F7952E43}"/>
              </a:ext>
            </a:extLst>
          </p:cNvPr>
          <p:cNvGrpSpPr/>
          <p:nvPr/>
        </p:nvGrpSpPr>
        <p:grpSpPr>
          <a:xfrm>
            <a:off x="974541" y="1223755"/>
            <a:ext cx="7194917" cy="4539223"/>
            <a:chOff x="974542" y="915002"/>
            <a:chExt cx="7194917" cy="453922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3C0B449-5EEE-A850-ECC6-2332F5E42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2413" y="915002"/>
              <a:ext cx="7179174" cy="1842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721DD0D-63AA-CD35-5A00-062CA7ADC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542" y="3431147"/>
              <a:ext cx="7194917" cy="2023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035854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8613A1A-2018-D905-3D01-CBE1207B9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19" y="1917902"/>
            <a:ext cx="5038963" cy="302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143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집계 함수의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08689-35F9-BC48-9930-9444FFC2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집계 함수의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C8930-ED3B-0124-F7BE-8718D481D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집계 함수</a:t>
            </a:r>
            <a:r>
              <a:rPr lang="en-US" altLang="ko-KR" dirty="0"/>
              <a:t>(Aggregate Function)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여러 행에 걸쳐 있는 값을 묶어서 계산을 수행하여 단일 값을 반환하는 함수</a:t>
            </a:r>
            <a:endParaRPr lang="en-US" altLang="ko-KR" dirty="0"/>
          </a:p>
          <a:p>
            <a:pPr lvl="1"/>
            <a:r>
              <a:rPr lang="ko-KR" altLang="en-US" dirty="0"/>
              <a:t>레코드의 개수나 합계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최댓값</a:t>
            </a:r>
            <a:r>
              <a:rPr lang="en-US" altLang="ko-KR" dirty="0"/>
              <a:t>, </a:t>
            </a:r>
            <a:r>
              <a:rPr lang="ko-KR" altLang="en-US" dirty="0"/>
              <a:t>최솟값 등을 구할 때 사용함</a:t>
            </a: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486DDBA-7DBF-E4CA-79AC-C5AB3A7DA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29" y="2638534"/>
            <a:ext cx="6468341" cy="232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337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B615-233F-8823-2327-BDBADEAD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집계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832F3-B1B0-09B3-8C37-886CD5F5C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집계 함수를 사용하는 </a:t>
            </a:r>
            <a:r>
              <a:rPr lang="en-US" altLang="ko-KR" dirty="0"/>
              <a:t>SELECT</a:t>
            </a:r>
            <a:r>
              <a:rPr lang="ko-KR" altLang="en-US" dirty="0"/>
              <a:t>문의 문법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집계 함수 중 자주 사용되는 함수의 종류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71044E-26A5-8934-6427-CFBAD54BD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21" y="1561690"/>
            <a:ext cx="6454959" cy="787190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331E71E-9D86-85CD-78A2-28140C5C0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21" y="3387768"/>
            <a:ext cx="6537614" cy="224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2778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B615-233F-8823-2327-BDBADEAD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집계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832F3-B1B0-09B3-8C37-886CD5F5C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4-1]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테이블에서 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도시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지역의 개수를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4-2]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테이블의 마일리지 컬럼에 대하여 마일리지 합과 평균 마일리지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최소 마일리지와 최대 마일리지를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C6C725-A0E7-7710-FD98-2B07E5C0D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73" y="1212949"/>
            <a:ext cx="6505053" cy="22327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708491-24F1-1C8A-6787-0BDC42C18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73" y="4419110"/>
            <a:ext cx="6447803" cy="139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5883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D2921-424D-BA91-40E0-608F2138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집계 함수의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0A51C-BC35-A8F0-3E0A-548E74CF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WHERE</a:t>
            </a:r>
            <a:r>
              <a:rPr lang="ko-KR" altLang="en-US" dirty="0"/>
              <a:t>절</a:t>
            </a:r>
          </a:p>
          <a:p>
            <a:pPr lvl="1"/>
            <a:r>
              <a:rPr lang="en-US" altLang="ko-KR" dirty="0"/>
              <a:t>WHERE</a:t>
            </a:r>
            <a:r>
              <a:rPr lang="ko-KR" altLang="en-US" dirty="0"/>
              <a:t>절에 조건을 넣으면 조건에 맞는 레코드에 한해서 값을 요약할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4-3]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테이블에서 ‘서울특별시’ 고객에 대해 </a:t>
            </a:r>
            <a:r>
              <a:rPr lang="ko-KR" altLang="en-US" dirty="0" err="1">
                <a:solidFill>
                  <a:schemeClr val="tx1"/>
                </a:solidFill>
              </a:rPr>
              <a:t>마일리지합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평균마일리지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최소마일리지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최대마일리지를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0CE945-AC6C-A3A0-3B02-4CCB43A8C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08" y="2601735"/>
            <a:ext cx="6483584" cy="244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5013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852</Words>
  <Application>Microsoft Office PowerPoint</Application>
  <PresentationFormat>화면 슬라이드 쇼(4:3)</PresentationFormat>
  <Paragraphs>126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HY견고딕</vt:lpstr>
      <vt:lpstr>맑은 고딕</vt:lpstr>
      <vt:lpstr>Arial</vt:lpstr>
      <vt:lpstr>Arial Black</vt:lpstr>
      <vt:lpstr>Tahoma</vt:lpstr>
      <vt:lpstr>Times New Roman</vt:lpstr>
      <vt:lpstr>Wingdings</vt:lpstr>
      <vt:lpstr>한컴바탕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집계 함수의 개념</vt:lpstr>
      <vt:lpstr>2. 집계 함수의 종류</vt:lpstr>
      <vt:lpstr>2. 집계 함수의 종류</vt:lpstr>
      <vt:lpstr>2. 집계 함수의 활용</vt:lpstr>
      <vt:lpstr>2. 집계 함수의 활용</vt:lpstr>
      <vt:lpstr>2. 집계 함수의 활용</vt:lpstr>
      <vt:lpstr>2. 집계 함수의 활용</vt:lpstr>
      <vt:lpstr>2. 집계 함수의 활용</vt:lpstr>
      <vt:lpstr>2. 집계 함수의 활용</vt:lpstr>
      <vt:lpstr>2. 집계 함수의 활용</vt:lpstr>
      <vt:lpstr>2. 집계 함수의 활용</vt:lpstr>
      <vt:lpstr>PowerPoint 프레젠테이션</vt:lpstr>
      <vt:lpstr>1. WITH ROLLUP</vt:lpstr>
      <vt:lpstr>1. WITH ROLLUP</vt:lpstr>
      <vt:lpstr>1. WITH ROLLUP</vt:lpstr>
      <vt:lpstr>1. WITH ROLLUP</vt:lpstr>
      <vt:lpstr>1. WITH ROLLUP</vt:lpstr>
      <vt:lpstr>1. WITH ROLLUP</vt:lpstr>
      <vt:lpstr>1. WITH ROLLUP</vt:lpstr>
      <vt:lpstr>2. GROUP_CONCAT()</vt:lpstr>
      <vt:lpstr>2. GROUP_CONCAT()</vt:lpstr>
      <vt:lpstr>2. GROUP_CONCAT()</vt:lpstr>
      <vt:lpstr>PowerPoint 프레젠테이션</vt:lpstr>
      <vt:lpstr>점검문제</vt:lpstr>
      <vt:lpstr>점검문제</vt:lpstr>
      <vt:lpstr>점검문제</vt:lpstr>
      <vt:lpstr>점검문제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YONSAI</cp:lastModifiedBy>
  <cp:revision>2176</cp:revision>
  <dcterms:created xsi:type="dcterms:W3CDTF">2012-07-23T02:34:37Z</dcterms:created>
  <dcterms:modified xsi:type="dcterms:W3CDTF">2024-12-13T01:22:37Z</dcterms:modified>
  <cp:version>1000.0000.01</cp:version>
</cp:coreProperties>
</file>