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546E7A"/>
                </a:solidFill>
                <a:latin typeface="Roboto"/>
                <a:ea typeface="Roboto"/>
                <a:cs typeface="Roboto"/>
                <a:sym typeface="Roboto"/>
              </a:rPr>
              <a:t>On large applications consider this option because we don’t want to download all files on application load. Other option is for example installing widgets on the fly or 3 party api limitations is perfect case.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sz="1200">
                <a:solidFill>
                  <a:srgbClr val="455A64"/>
                </a:solidFill>
                <a:latin typeface="Roboto"/>
                <a:ea typeface="Roboto"/>
                <a:cs typeface="Roboto"/>
                <a:sym typeface="Roboto"/>
              </a:rPr>
              <a:t>The order of the routes in the configuration matters</a:t>
            </a:r>
            <a:r>
              <a:rPr lang="en" sz="1200">
                <a:solidFill>
                  <a:srgbClr val="455A64"/>
                </a:solidFill>
                <a:latin typeface="Roboto"/>
                <a:ea typeface="Roboto"/>
                <a:cs typeface="Roboto"/>
                <a:sym typeface="Roboto"/>
              </a:rPr>
              <a:t> and this is by design. The router uses a </a:t>
            </a:r>
            <a:r>
              <a:rPr b="1" lang="en" sz="1200">
                <a:solidFill>
                  <a:srgbClr val="455A64"/>
                </a:solidFill>
                <a:latin typeface="Roboto"/>
                <a:ea typeface="Roboto"/>
                <a:cs typeface="Roboto"/>
                <a:sym typeface="Roboto"/>
              </a:rPr>
              <a:t>first-match wins</a:t>
            </a:r>
            <a:r>
              <a:rPr lang="en" sz="1200">
                <a:solidFill>
                  <a:srgbClr val="455A64"/>
                </a:solidFill>
                <a:latin typeface="Roboto"/>
                <a:ea typeface="Roboto"/>
                <a:cs typeface="Roboto"/>
                <a:sym typeface="Roboto"/>
              </a:rPr>
              <a:t> strategy when matching routes, so more specific routes should be placed above less specific routes.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546E7A"/>
                </a:solidFill>
                <a:highlight>
                  <a:srgbClr val="FFFFFF"/>
                </a:highlight>
                <a:latin typeface="Roboto"/>
                <a:ea typeface="Roboto"/>
                <a:cs typeface="Roboto"/>
                <a:sym typeface="Roboto"/>
              </a:rPr>
              <a:t>After the end of each successful navigation lifecycle, the router builds a tree of </a:t>
            </a:r>
            <a:r>
              <a:rPr lang="en">
                <a:solidFill>
                  <a:srgbClr val="00796B"/>
                </a:solidFill>
                <a:latin typeface="Verdana"/>
                <a:ea typeface="Verdana"/>
                <a:cs typeface="Verdana"/>
                <a:sym typeface="Verdana"/>
              </a:rPr>
              <a:t>ActivatedRoute</a:t>
            </a:r>
            <a:r>
              <a:rPr lang="en" sz="1200">
                <a:solidFill>
                  <a:srgbClr val="546E7A"/>
                </a:solidFill>
                <a:highlight>
                  <a:srgbClr val="FFFFFF"/>
                </a:highlight>
                <a:latin typeface="Roboto"/>
                <a:ea typeface="Roboto"/>
                <a:cs typeface="Roboto"/>
                <a:sym typeface="Roboto"/>
              </a:rPr>
              <a:t> objects that make up the current state of the router. We can access the current </a:t>
            </a:r>
            <a:r>
              <a:rPr lang="en">
                <a:solidFill>
                  <a:srgbClr val="00796B"/>
                </a:solidFill>
                <a:latin typeface="Verdana"/>
                <a:ea typeface="Verdana"/>
                <a:cs typeface="Verdana"/>
                <a:sym typeface="Verdana"/>
              </a:rPr>
              <a:t>RouterState</a:t>
            </a:r>
            <a:r>
              <a:rPr lang="en" sz="1200">
                <a:solidFill>
                  <a:srgbClr val="546E7A"/>
                </a:solidFill>
                <a:highlight>
                  <a:srgbClr val="FFFFFF"/>
                </a:highlight>
                <a:latin typeface="Roboto"/>
                <a:ea typeface="Roboto"/>
                <a:cs typeface="Roboto"/>
                <a:sym typeface="Roboto"/>
              </a:rPr>
              <a:t> from anywhere in our application using the </a:t>
            </a:r>
            <a:r>
              <a:rPr lang="en">
                <a:solidFill>
                  <a:srgbClr val="00796B"/>
                </a:solidFill>
                <a:latin typeface="Verdana"/>
                <a:ea typeface="Verdana"/>
                <a:cs typeface="Verdana"/>
                <a:sym typeface="Verdana"/>
              </a:rPr>
              <a:t>Router</a:t>
            </a:r>
            <a:r>
              <a:rPr lang="en" sz="1200">
                <a:solidFill>
                  <a:srgbClr val="546E7A"/>
                </a:solidFill>
                <a:highlight>
                  <a:srgbClr val="FFFFFF"/>
                </a:highlight>
                <a:latin typeface="Roboto"/>
                <a:ea typeface="Roboto"/>
                <a:cs typeface="Roboto"/>
                <a:sym typeface="Roboto"/>
              </a:rPr>
              <a:t> service and the </a:t>
            </a:r>
            <a:r>
              <a:rPr lang="en">
                <a:solidFill>
                  <a:srgbClr val="00796B"/>
                </a:solidFill>
                <a:latin typeface="Verdana"/>
                <a:ea typeface="Verdana"/>
                <a:cs typeface="Verdana"/>
                <a:sym typeface="Verdana"/>
              </a:rPr>
              <a:t>routerState</a:t>
            </a:r>
            <a:r>
              <a:rPr lang="en" sz="1200">
                <a:solidFill>
                  <a:srgbClr val="546E7A"/>
                </a:solidFill>
                <a:highlight>
                  <a:srgbClr val="FFFFFF"/>
                </a:highlight>
                <a:latin typeface="Roboto"/>
                <a:ea typeface="Roboto"/>
                <a:cs typeface="Roboto"/>
                <a:sym typeface="Roboto"/>
              </a:rPr>
              <a:t> property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546E7A"/>
                </a:solidFill>
                <a:highlight>
                  <a:srgbClr val="FFFFFF"/>
                </a:highlight>
                <a:latin typeface="Roboto"/>
                <a:ea typeface="Roboto"/>
                <a:cs typeface="Roboto"/>
                <a:sym typeface="Roboto"/>
              </a:rPr>
              <a:t>Without a framework, you would be responsible for pushing data values into the HTML controls and turning user responses into actions and value updates. Writing such push/pull logic by hand is tedious, error-prone, and a nightmare to read as any experienced jQuery programmer can attest.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546E7A"/>
                </a:solidFill>
                <a:highlight>
                  <a:srgbClr val="FFFFFF"/>
                </a:highlight>
                <a:latin typeface="Roboto"/>
                <a:ea typeface="Roboto"/>
                <a:cs typeface="Roboto"/>
                <a:sym typeface="Roboto"/>
              </a:rPr>
              <a:t>Component decorator allows you to mark a class as an Angular component and provide additional metadata that determines how the component should be processed, instantiated and used at runtime.</a:t>
            </a:r>
          </a:p>
          <a:p>
            <a:pPr lvl="0" rtl="0">
              <a:spcBef>
                <a:spcPts val="0"/>
              </a:spcBef>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546E7A"/>
                </a:solidFill>
                <a:latin typeface="Roboto"/>
                <a:ea typeface="Roboto"/>
                <a:cs typeface="Roboto"/>
                <a:sym typeface="Roboto"/>
              </a:rPr>
              <a:t>Components are the most basic building block of an UI in an Angular application. An Angular application is a tree of Angular components. Angular components are a subset of directives. Unlike directives, components always have a template and only one component can be instantiated per an element in a template.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75000"/>
              </a:lnSpc>
              <a:spcBef>
                <a:spcPts val="0"/>
              </a:spcBef>
              <a:spcAft>
                <a:spcPts val="1800"/>
              </a:spcAft>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D81B60"/>
                </a:solidFill>
                <a:highlight>
                  <a:srgbClr val="FFFFFF"/>
                </a:highlight>
                <a:latin typeface="Roboto"/>
                <a:ea typeface="Roboto"/>
                <a:cs typeface="Roboto"/>
                <a:sym typeface="Roboto"/>
              </a:rPr>
              <a:t>ngOnDestroy </a:t>
            </a:r>
            <a:r>
              <a:rPr lang="en" sz="1200">
                <a:solidFill>
                  <a:srgbClr val="546E7A"/>
                </a:solidFill>
                <a:highlight>
                  <a:srgbClr val="FFFFFF"/>
                </a:highlight>
                <a:latin typeface="Roboto"/>
                <a:ea typeface="Roboto"/>
                <a:cs typeface="Roboto"/>
                <a:sym typeface="Roboto"/>
              </a:rPr>
              <a:t>- Cleanup just before Angular destroys the directive/component. Unsubscribe observables and detach event handlers to avoid memory leaks. Called </a:t>
            </a:r>
            <a:r>
              <a:rPr i="1" lang="en" sz="1200">
                <a:solidFill>
                  <a:srgbClr val="546E7A"/>
                </a:solidFill>
                <a:highlight>
                  <a:srgbClr val="FFFFFF"/>
                </a:highlight>
                <a:latin typeface="Roboto"/>
                <a:ea typeface="Roboto"/>
                <a:cs typeface="Roboto"/>
                <a:sym typeface="Roboto"/>
              </a:rPr>
              <a:t>just before</a:t>
            </a:r>
            <a:r>
              <a:rPr lang="en" sz="1200">
                <a:solidFill>
                  <a:srgbClr val="546E7A"/>
                </a:solidFill>
                <a:highlight>
                  <a:srgbClr val="FFFFFF"/>
                </a:highlight>
                <a:latin typeface="Roboto"/>
                <a:ea typeface="Roboto"/>
                <a:cs typeface="Roboto"/>
                <a:sym typeface="Roboto"/>
              </a:rPr>
              <a:t> Angular destroys the directive/component.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546E7A"/>
                </a:solidFill>
                <a:highlight>
                  <a:srgbClr val="FFFFFF"/>
                </a:highlight>
                <a:latin typeface="Roboto"/>
                <a:ea typeface="Roboto"/>
                <a:cs typeface="Roboto"/>
                <a:sym typeface="Roboto"/>
              </a:rPr>
              <a:t>A </a:t>
            </a:r>
            <a:r>
              <a:rPr b="1" i="1" lang="en" sz="1200">
                <a:solidFill>
                  <a:srgbClr val="546E7A"/>
                </a:solidFill>
                <a:highlight>
                  <a:srgbClr val="FFFFFF"/>
                </a:highlight>
                <a:latin typeface="Roboto"/>
                <a:ea typeface="Roboto"/>
                <a:cs typeface="Roboto"/>
                <a:sym typeface="Roboto"/>
              </a:rPr>
              <a:t>pure change</a:t>
            </a:r>
            <a:r>
              <a:rPr lang="en" sz="1200">
                <a:solidFill>
                  <a:srgbClr val="546E7A"/>
                </a:solidFill>
                <a:highlight>
                  <a:srgbClr val="FFFFFF"/>
                </a:highlight>
                <a:latin typeface="Roboto"/>
                <a:ea typeface="Roboto"/>
                <a:cs typeface="Roboto"/>
                <a:sym typeface="Roboto"/>
              </a:rPr>
              <a:t> is </a:t>
            </a:r>
            <a:r>
              <a:rPr i="1" lang="en" sz="1200">
                <a:solidFill>
                  <a:srgbClr val="546E7A"/>
                </a:solidFill>
                <a:highlight>
                  <a:srgbClr val="FFFFFF"/>
                </a:highlight>
                <a:latin typeface="Roboto"/>
                <a:ea typeface="Roboto"/>
                <a:cs typeface="Roboto"/>
                <a:sym typeface="Roboto"/>
              </a:rPr>
              <a:t>either</a:t>
            </a:r>
            <a:r>
              <a:rPr lang="en" sz="1200">
                <a:solidFill>
                  <a:srgbClr val="546E7A"/>
                </a:solidFill>
                <a:highlight>
                  <a:srgbClr val="FFFFFF"/>
                </a:highlight>
                <a:latin typeface="Roboto"/>
                <a:ea typeface="Roboto"/>
                <a:cs typeface="Roboto"/>
                <a:sym typeface="Roboto"/>
              </a:rPr>
              <a:t> a change to a primitive input value (</a:t>
            </a:r>
            <a:r>
              <a:rPr lang="en">
                <a:solidFill>
                  <a:srgbClr val="00796B"/>
                </a:solidFill>
                <a:latin typeface="Verdana"/>
                <a:ea typeface="Verdana"/>
                <a:cs typeface="Verdana"/>
                <a:sym typeface="Verdana"/>
              </a:rPr>
              <a:t>String</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Number</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Boolean</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Symbol</a:t>
            </a:r>
            <a:r>
              <a:rPr lang="en" sz="1200">
                <a:solidFill>
                  <a:srgbClr val="546E7A"/>
                </a:solidFill>
                <a:highlight>
                  <a:srgbClr val="FFFFFF"/>
                </a:highlight>
                <a:latin typeface="Roboto"/>
                <a:ea typeface="Roboto"/>
                <a:cs typeface="Roboto"/>
                <a:sym typeface="Roboto"/>
              </a:rPr>
              <a:t>) </a:t>
            </a:r>
            <a:r>
              <a:rPr i="1" lang="en" sz="1200">
                <a:solidFill>
                  <a:srgbClr val="546E7A"/>
                </a:solidFill>
                <a:highlight>
                  <a:srgbClr val="FFFFFF"/>
                </a:highlight>
                <a:latin typeface="Roboto"/>
                <a:ea typeface="Roboto"/>
                <a:cs typeface="Roboto"/>
                <a:sym typeface="Roboto"/>
              </a:rPr>
              <a:t>or</a:t>
            </a:r>
            <a:r>
              <a:rPr lang="en" sz="1200">
                <a:solidFill>
                  <a:srgbClr val="546E7A"/>
                </a:solidFill>
                <a:highlight>
                  <a:srgbClr val="FFFFFF"/>
                </a:highlight>
                <a:latin typeface="Roboto"/>
                <a:ea typeface="Roboto"/>
                <a:cs typeface="Roboto"/>
                <a:sym typeface="Roboto"/>
              </a:rPr>
              <a:t> a changed object reference (</a:t>
            </a:r>
            <a:r>
              <a:rPr lang="en">
                <a:solidFill>
                  <a:srgbClr val="00796B"/>
                </a:solidFill>
                <a:latin typeface="Verdana"/>
                <a:ea typeface="Verdana"/>
                <a:cs typeface="Verdana"/>
                <a:sym typeface="Verdana"/>
              </a:rPr>
              <a:t>Date</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Array</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Function</a:t>
            </a:r>
            <a:r>
              <a:rPr lang="en" sz="1200">
                <a:solidFill>
                  <a:srgbClr val="546E7A"/>
                </a:solidFill>
                <a:highlight>
                  <a:srgbClr val="FFFFFF"/>
                </a:highlight>
                <a:latin typeface="Roboto"/>
                <a:ea typeface="Roboto"/>
                <a:cs typeface="Roboto"/>
                <a:sym typeface="Roboto"/>
              </a:rPr>
              <a:t>, </a:t>
            </a:r>
            <a:r>
              <a:rPr lang="en">
                <a:solidFill>
                  <a:srgbClr val="00796B"/>
                </a:solidFill>
                <a:latin typeface="Verdana"/>
                <a:ea typeface="Verdana"/>
                <a:cs typeface="Verdana"/>
                <a:sym typeface="Verdana"/>
              </a:rPr>
              <a:t>Object</a:t>
            </a:r>
            <a:r>
              <a:rPr lang="en" sz="1200">
                <a:solidFill>
                  <a:srgbClr val="546E7A"/>
                </a:solidFill>
                <a:highlight>
                  <a:srgbClr val="FFFFFF"/>
                </a:highlight>
                <a:latin typeface="Roboto"/>
                <a:ea typeface="Roboto"/>
                <a:cs typeface="Roboto"/>
                <a:sym typeface="Roboto"/>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t/>
            </a:r>
            <a:endParaRPr sz="1200">
              <a:solidFill>
                <a:srgbClr val="546E7A"/>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75000"/>
              </a:lnSpc>
              <a:spcBef>
                <a:spcPts val="0"/>
              </a:spcBef>
              <a:spcAft>
                <a:spcPts val="3600"/>
              </a:spcAft>
              <a:buClr>
                <a:schemeClr val="dk1"/>
              </a:buClr>
              <a:buSzPct val="91666"/>
              <a:buFont typeface="Arial"/>
              <a:buNone/>
            </a:pPr>
            <a:r>
              <a:rPr lang="en" sz="1200">
                <a:solidFill>
                  <a:srgbClr val="546E7A"/>
                </a:solidFill>
                <a:latin typeface="Roboto"/>
                <a:ea typeface="Roboto"/>
                <a:cs typeface="Roboto"/>
                <a:sym typeface="Roboto"/>
              </a:rPr>
              <a:t>serviceA is not available during object </a:t>
            </a:r>
            <a:r>
              <a:rPr lang="en" sz="1000">
                <a:solidFill>
                  <a:srgbClr val="546E7A"/>
                </a:solidFill>
                <a:highlight>
                  <a:srgbClr val="FFFFFF"/>
                </a:highlight>
                <a:latin typeface="Verdana"/>
                <a:ea typeface="Verdana"/>
                <a:cs typeface="Verdana"/>
                <a:sym typeface="Verdana"/>
              </a:rPr>
              <a:t>initialization </a:t>
            </a:r>
            <a:r>
              <a:rPr lang="en" sz="1200">
                <a:solidFill>
                  <a:srgbClr val="546E7A"/>
                </a:solidFill>
                <a:latin typeface="Roboto"/>
                <a:ea typeface="Roboto"/>
                <a:cs typeface="Roboto"/>
                <a:sym typeface="Roboto"/>
              </a:rPr>
              <a:t>time!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200">
                <a:solidFill>
                  <a:srgbClr val="546E7A"/>
                </a:solidFill>
                <a:highlight>
                  <a:srgbClr val="FFFFFF"/>
                </a:highlight>
                <a:latin typeface="Roboto"/>
                <a:ea typeface="Roboto"/>
                <a:cs typeface="Roboto"/>
                <a:sym typeface="Roboto"/>
              </a:rPr>
              <a:t>Consider the static alternative which can produce a much smaller application that launches faster, especially on mobile devices and high latency networks.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3" name="Shape 53"/>
        <p:cNvGrpSpPr/>
        <p:nvPr/>
      </p:nvGrpSpPr>
      <p:grpSpPr>
        <a:xfrm>
          <a:off x="0" y="0"/>
          <a:ext cx="0" cy="0"/>
          <a:chOff x="0" y="0"/>
          <a:chExt cx="0" cy="0"/>
        </a:xfrm>
      </p:grpSpPr>
      <p:sp>
        <p:nvSpPr>
          <p:cNvPr id="54" name="Shape 54"/>
          <p:cNvSpPr/>
          <p:nvPr/>
        </p:nvSpPr>
        <p:spPr>
          <a:xfrm>
            <a:off x="0" y="0"/>
            <a:ext cx="9144000" cy="35184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55" name="Shape 55"/>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6" name="Shape 56"/>
          <p:cNvSpPr txBox="1"/>
          <p:nvPr>
            <p:ph type="ctrTitle"/>
          </p:nvPr>
        </p:nvSpPr>
        <p:spPr>
          <a:xfrm>
            <a:off x="685800" y="1867781"/>
            <a:ext cx="7772400" cy="16488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9pPr>
          </a:lstStyle>
          <a:p/>
        </p:txBody>
      </p:sp>
      <p:sp>
        <p:nvSpPr>
          <p:cNvPr id="57" name="Shape 57"/>
          <p:cNvSpPr txBox="1"/>
          <p:nvPr>
            <p:ph idx="1" type="subTitle"/>
          </p:nvPr>
        </p:nvSpPr>
        <p:spPr>
          <a:xfrm>
            <a:off x="685800" y="3627026"/>
            <a:ext cx="7772400" cy="774300"/>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8" name="Shape 58"/>
        <p:cNvGrpSpPr/>
        <p:nvPr/>
      </p:nvGrpSpPr>
      <p:grpSpPr>
        <a:xfrm>
          <a:off x="0" y="0"/>
          <a:ext cx="0" cy="0"/>
          <a:chOff x="0" y="0"/>
          <a:chExt cx="0" cy="0"/>
        </a:xfrm>
      </p:grpSpPr>
      <p:sp>
        <p:nvSpPr>
          <p:cNvPr id="59" name="Shape 59"/>
          <p:cNvSpPr/>
          <p:nvPr/>
        </p:nvSpPr>
        <p:spPr>
          <a:xfrm>
            <a:off x="0" y="0"/>
            <a:ext cx="9144000" cy="11496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60" name="Shape 60"/>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1" name="Shape 6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sz="3600"/>
            </a:lvl1pPr>
            <a:lvl2pPr lvl="1" rtl="0">
              <a:spcBef>
                <a:spcPts val="0"/>
              </a:spcBef>
              <a:defRPr sz="3600"/>
            </a:lvl2pPr>
            <a:lvl3pPr lvl="2" rtl="0">
              <a:spcBef>
                <a:spcPts val="0"/>
              </a:spcBef>
              <a:defRPr sz="3600"/>
            </a:lvl3pPr>
            <a:lvl4pPr lvl="3" rtl="0">
              <a:spcBef>
                <a:spcPts val="0"/>
              </a:spcBef>
              <a:defRPr sz="3600"/>
            </a:lvl4pPr>
            <a:lvl5pPr lvl="4" rtl="0">
              <a:spcBef>
                <a:spcPts val="0"/>
              </a:spcBef>
              <a:defRPr sz="3600"/>
            </a:lvl5pPr>
            <a:lvl6pPr lvl="5" rtl="0">
              <a:spcBef>
                <a:spcPts val="0"/>
              </a:spcBef>
              <a:defRPr sz="3600"/>
            </a:lvl6pPr>
            <a:lvl7pPr lvl="6" rtl="0">
              <a:spcBef>
                <a:spcPts val="0"/>
              </a:spcBef>
              <a:defRPr sz="3600"/>
            </a:lvl7pPr>
            <a:lvl8pPr lvl="7" rtl="0">
              <a:spcBef>
                <a:spcPts val="0"/>
              </a:spcBef>
              <a:defRPr sz="3600"/>
            </a:lvl8pPr>
            <a:lvl9pPr lvl="8" rtl="0">
              <a:spcBef>
                <a:spcPts val="0"/>
              </a:spcBef>
              <a:defRPr sz="3600"/>
            </a:lvl9pPr>
          </a:lstStyle>
          <a:p/>
        </p:txBody>
      </p:sp>
      <p:sp>
        <p:nvSpPr>
          <p:cNvPr id="62" name="Shape 62"/>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3" name="Shape 63"/>
        <p:cNvGrpSpPr/>
        <p:nvPr/>
      </p:nvGrpSpPr>
      <p:grpSpPr>
        <a:xfrm>
          <a:off x="0" y="0"/>
          <a:ext cx="0" cy="0"/>
          <a:chOff x="0" y="0"/>
          <a:chExt cx="0" cy="0"/>
        </a:xfrm>
      </p:grpSpPr>
      <p:sp>
        <p:nvSpPr>
          <p:cNvPr id="64" name="Shape 64"/>
          <p:cNvSpPr/>
          <p:nvPr/>
        </p:nvSpPr>
        <p:spPr>
          <a:xfrm>
            <a:off x="0" y="0"/>
            <a:ext cx="9144000" cy="11496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65" name="Shape 6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6" name="Shape 6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67" name="Shape 67"/>
          <p:cNvSpPr txBox="1"/>
          <p:nvPr>
            <p:ph idx="1" type="body"/>
          </p:nvPr>
        </p:nvSpPr>
        <p:spPr>
          <a:xfrm>
            <a:off x="457200" y="1200150"/>
            <a:ext cx="39945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68" name="Shape 68"/>
          <p:cNvSpPr txBox="1"/>
          <p:nvPr>
            <p:ph idx="2" type="body"/>
          </p:nvPr>
        </p:nvSpPr>
        <p:spPr>
          <a:xfrm>
            <a:off x="4692273" y="1200150"/>
            <a:ext cx="39945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9" name="Shape 69"/>
        <p:cNvGrpSpPr/>
        <p:nvPr/>
      </p:nvGrpSpPr>
      <p:grpSpPr>
        <a:xfrm>
          <a:off x="0" y="0"/>
          <a:ext cx="0" cy="0"/>
          <a:chOff x="0" y="0"/>
          <a:chExt cx="0" cy="0"/>
        </a:xfrm>
      </p:grpSpPr>
      <p:sp>
        <p:nvSpPr>
          <p:cNvPr id="70" name="Shape 70"/>
          <p:cNvSpPr/>
          <p:nvPr/>
        </p:nvSpPr>
        <p:spPr>
          <a:xfrm>
            <a:off x="0" y="0"/>
            <a:ext cx="9144000" cy="11496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71" name="Shape 71"/>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2" name="Shape 7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3" name="Shape 73"/>
        <p:cNvGrpSpPr/>
        <p:nvPr/>
      </p:nvGrpSpPr>
      <p:grpSpPr>
        <a:xfrm>
          <a:off x="0" y="0"/>
          <a:ext cx="0" cy="0"/>
          <a:chOff x="0" y="0"/>
          <a:chExt cx="0" cy="0"/>
        </a:xfrm>
      </p:grpSpPr>
      <p:sp>
        <p:nvSpPr>
          <p:cNvPr id="74" name="Shape 74"/>
          <p:cNvSpPr txBox="1"/>
          <p:nvPr>
            <p:ph idx="1" type="body"/>
          </p:nvPr>
        </p:nvSpPr>
        <p:spPr>
          <a:xfrm>
            <a:off x="457200" y="4406309"/>
            <a:ext cx="8229600" cy="519600"/>
          </a:xfrm>
          <a:prstGeom prst="rect">
            <a:avLst/>
          </a:prstGeom>
          <a:noFill/>
          <a:ln>
            <a:noFill/>
          </a:ln>
        </p:spPr>
        <p:txBody>
          <a:bodyPr anchorCtr="0" anchor="t" bIns="91425" lIns="91425" rIns="91425" tIns="91425"/>
          <a:lstStyle>
            <a:lvl1pPr lvl="0" rtl="0" algn="l">
              <a:lnSpc>
                <a:spcPct val="100000"/>
              </a:lnSpc>
              <a:spcBef>
                <a:spcPts val="0"/>
              </a:spcBef>
              <a:spcAft>
                <a:spcPts val="0"/>
              </a:spcAft>
              <a:buClr>
                <a:schemeClr val="dk2"/>
              </a:buClr>
              <a:buSzPct val="100000"/>
              <a:buFont typeface="Arial"/>
              <a:buChar char="●"/>
              <a:defRPr b="0" sz="1800">
                <a:solidFill>
                  <a:schemeClr val="dk2"/>
                </a:solidFill>
              </a:defRPr>
            </a:lvl1pPr>
            <a:lvl2pPr lvl="1" rtl="0" algn="l">
              <a:lnSpc>
                <a:spcPct val="100000"/>
              </a:lnSpc>
              <a:spcBef>
                <a:spcPts val="0"/>
              </a:spcBef>
              <a:spcAft>
                <a:spcPts val="0"/>
              </a:spcAft>
              <a:buClr>
                <a:schemeClr val="dk2"/>
              </a:buClr>
              <a:buSzPct val="100000"/>
              <a:buFont typeface="Courier New"/>
              <a:buChar char="o"/>
              <a:defRPr b="0" sz="1800">
                <a:solidFill>
                  <a:schemeClr val="dk2"/>
                </a:solidFill>
              </a:defRPr>
            </a:lvl2pPr>
            <a:lvl3pPr lvl="2" rtl="0" algn="l">
              <a:lnSpc>
                <a:spcPct val="100000"/>
              </a:lnSpc>
              <a:spcBef>
                <a:spcPts val="0"/>
              </a:spcBef>
              <a:spcAft>
                <a:spcPts val="0"/>
              </a:spcAft>
              <a:buClr>
                <a:schemeClr val="dk2"/>
              </a:buClr>
              <a:buSzPct val="100000"/>
              <a:buFont typeface="Wingdings"/>
              <a:buChar char="§"/>
              <a:defRPr b="0" sz="1800">
                <a:solidFill>
                  <a:schemeClr val="dk2"/>
                </a:solidFill>
              </a:defRPr>
            </a:lvl3pPr>
            <a:lvl4pPr lvl="3" rtl="0" algn="l">
              <a:lnSpc>
                <a:spcPct val="100000"/>
              </a:lnSpc>
              <a:spcBef>
                <a:spcPts val="0"/>
              </a:spcBef>
              <a:spcAft>
                <a:spcPts val="0"/>
              </a:spcAft>
              <a:buClr>
                <a:schemeClr val="dk2"/>
              </a:buClr>
              <a:buSzPct val="100000"/>
              <a:buFont typeface="Arial"/>
              <a:buChar char="●"/>
              <a:defRPr b="0" sz="1800">
                <a:solidFill>
                  <a:schemeClr val="dk2"/>
                </a:solidFill>
              </a:defRPr>
            </a:lvl4pPr>
            <a:lvl5pPr lvl="4" rtl="0" algn="l">
              <a:lnSpc>
                <a:spcPct val="100000"/>
              </a:lnSpc>
              <a:spcBef>
                <a:spcPts val="0"/>
              </a:spcBef>
              <a:spcAft>
                <a:spcPts val="0"/>
              </a:spcAft>
              <a:buClr>
                <a:schemeClr val="dk2"/>
              </a:buClr>
              <a:buSzPct val="100000"/>
              <a:buFont typeface="Courier New"/>
              <a:buChar char="o"/>
              <a:defRPr b="0" sz="1800">
                <a:solidFill>
                  <a:schemeClr val="dk2"/>
                </a:solidFill>
              </a:defRPr>
            </a:lvl5pPr>
            <a:lvl6pPr lvl="5" rtl="0" algn="l">
              <a:lnSpc>
                <a:spcPct val="100000"/>
              </a:lnSpc>
              <a:spcBef>
                <a:spcPts val="0"/>
              </a:spcBef>
              <a:spcAft>
                <a:spcPts val="0"/>
              </a:spcAft>
              <a:buClr>
                <a:schemeClr val="dk2"/>
              </a:buClr>
              <a:buSzPct val="100000"/>
              <a:buFont typeface="Wingdings"/>
              <a:buChar char="§"/>
              <a:defRPr b="0" sz="1800">
                <a:solidFill>
                  <a:schemeClr val="dk2"/>
                </a:solidFill>
              </a:defRPr>
            </a:lvl6pPr>
            <a:lvl7pPr lvl="6" rtl="0" algn="l">
              <a:lnSpc>
                <a:spcPct val="100000"/>
              </a:lnSpc>
              <a:spcBef>
                <a:spcPts val="0"/>
              </a:spcBef>
              <a:spcAft>
                <a:spcPts val="0"/>
              </a:spcAft>
              <a:buClr>
                <a:schemeClr val="dk2"/>
              </a:buClr>
              <a:buSzPct val="100000"/>
              <a:buFont typeface="Arial"/>
              <a:buChar char="●"/>
              <a:defRPr b="0" sz="1800">
                <a:solidFill>
                  <a:schemeClr val="dk2"/>
                </a:solidFill>
              </a:defRPr>
            </a:lvl7pPr>
            <a:lvl8pPr lvl="7" rtl="0" algn="l">
              <a:lnSpc>
                <a:spcPct val="100000"/>
              </a:lnSpc>
              <a:spcBef>
                <a:spcPts val="0"/>
              </a:spcBef>
              <a:spcAft>
                <a:spcPts val="0"/>
              </a:spcAft>
              <a:buClr>
                <a:schemeClr val="dk2"/>
              </a:buClr>
              <a:buSzPct val="100000"/>
              <a:buFont typeface="Courier New"/>
              <a:buChar char="o"/>
              <a:defRPr b="0" sz="1800">
                <a:solidFill>
                  <a:schemeClr val="dk2"/>
                </a:solidFill>
              </a:defRPr>
            </a:lvl8pPr>
            <a:lvl9pPr lvl="8" rtl="0" algn="l">
              <a:lnSpc>
                <a:spcPct val="100000"/>
              </a:lnSpc>
              <a:spcBef>
                <a:spcPts val="0"/>
              </a:spcBef>
              <a:spcAft>
                <a:spcPts val="0"/>
              </a:spcAft>
              <a:buClr>
                <a:schemeClr val="dk2"/>
              </a:buClr>
              <a:buSzPct val="100000"/>
              <a:buFont typeface="Wingdings"/>
              <a:buChar char="§"/>
              <a:defRPr b="0" sz="1800">
                <a:solidFill>
                  <a:schemeClr val="dk2"/>
                </a:solidFill>
              </a:defRPr>
            </a:lvl9pPr>
          </a:lstStyle>
          <a:p/>
        </p:txBody>
      </p:sp>
      <p:sp>
        <p:nvSpPr>
          <p:cNvPr id="75" name="Shape 75"/>
          <p:cNvSpPr/>
          <p:nvPr/>
        </p:nvSpPr>
        <p:spPr>
          <a:xfrm>
            <a:off x="4273" y="0"/>
            <a:ext cx="9144000" cy="44064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76" name="Shape 76"/>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52" name="Shape 52"/>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twitter.com/igorzg1987" TargetMode="External"/><Relationship Id="rId4" Type="http://schemas.openxmlformats.org/officeDocument/2006/relationships/hyperlink" Target="https://github.com/igorzg" TargetMode="External"/><Relationship Id="rId5" Type="http://schemas.openxmlformats.org/officeDocument/2006/relationships/hyperlink" Target="http://bit.ly/2f5gH8B" TargetMode="External"/><Relationship Id="rId6"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0.png"/><Relationship Id="rId4" Type="http://schemas.openxmlformats.org/officeDocument/2006/relationships/hyperlink" Target="https://angular.io/docs/ts/latest/guide/glossary.html#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0.png"/><Relationship Id="rId4"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0.png"/><Relationship Id="rId4" Type="http://schemas.openxmlformats.org/officeDocument/2006/relationships/image" Target="../media/image03.png"/><Relationship Id="rId5"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hyperlink" Target="https://angular.io/docs/ts/latest/guide/template-syntax.html" TargetMode="External"/><Relationship Id="rId5"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0.png"/><Relationship Id="rId4" Type="http://schemas.openxmlformats.org/officeDocument/2006/relationships/hyperlink" Target="https://github.com/angular/angular/blob/master/modules/%40angular/common/src/directives/ng_if.ts" TargetMode="External"/><Relationship Id="rId5" Type="http://schemas.openxmlformats.org/officeDocument/2006/relationships/hyperlink" Target="https://angular.io/docs/ts/latest/guide/template-syntax.html#ngIf" TargetMode="External"/><Relationship Id="rId6" Type="http://schemas.openxmlformats.org/officeDocument/2006/relationships/hyperlink" Target="https://angular.io/docs/ts/latest/guide/template-syntax.html#ngSwitch" TargetMode="External"/><Relationship Id="rId7" Type="http://schemas.openxmlformats.org/officeDocument/2006/relationships/hyperlink" Target="https://angular.io/docs/ts/latest/guide/template-syntax.html#ngF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00.png"/><Relationship Id="rId4"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0.png"/><Relationship Id="rId4" Type="http://schemas.openxmlformats.org/officeDocument/2006/relationships/hyperlink" Target="https://angular.io/docs/ts/latest/api/core/index/Component-decorator.html" TargetMode="External"/><Relationship Id="rId5" Type="http://schemas.openxmlformats.org/officeDocument/2006/relationships/hyperlink" Target="https://angular.io/docs/ts/latest/api/core/index/Directive-decorator.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00.png"/><Relationship Id="rId4" Type="http://schemas.openxmlformats.org/officeDocument/2006/relationships/image" Target="../media/image0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plnkr.co/edit/?p=preview" TargetMode="External"/><Relationship Id="rId4" Type="http://schemas.openxmlformats.org/officeDocument/2006/relationships/image" Target="../media/image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00.png"/><Relationship Id="rId4" Type="http://schemas.openxmlformats.org/officeDocument/2006/relationships/hyperlink" Target="https://tools.ietf.org/html/rfc261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00.png"/><Relationship Id="rId4"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20" Type="http://schemas.openxmlformats.org/officeDocument/2006/relationships/hyperlink" Target="https://angular.io/docs/ts/latest/guide/architecture.html#services" TargetMode="External"/><Relationship Id="rId11" Type="http://schemas.openxmlformats.org/officeDocument/2006/relationships/hyperlink" Target="https://angular.io/docs/ts/latest/api/core/index/Self-decorator.html" TargetMode="External"/><Relationship Id="rId10" Type="http://schemas.openxmlformats.org/officeDocument/2006/relationships/hyperlink" Target="https://angular.io/docs/ts/latest/api/core/index/Output-interface.html" TargetMode="External"/><Relationship Id="rId13" Type="http://schemas.openxmlformats.org/officeDocument/2006/relationships/hyperlink" Target="https://angular.io/docs/ts/latest/api/core/index/SkipSelf-decorator.html" TargetMode="External"/><Relationship Id="rId12" Type="http://schemas.openxmlformats.org/officeDocument/2006/relationships/hyperlink" Target="https://angular.io/docs/ts/latest/api/core/index/Inject-decorator.html" TargetMode="External"/><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hyperlink" Target="https://github.com/wycats/javascript-decorators/blob/master/README.md" TargetMode="External"/><Relationship Id="rId9" Type="http://schemas.openxmlformats.org/officeDocument/2006/relationships/hyperlink" Target="https://angular.io/docs/ts/latest/api/core/index/Input-interface.html" TargetMode="External"/><Relationship Id="rId15" Type="http://schemas.openxmlformats.org/officeDocument/2006/relationships/hyperlink" Target="https://angular.io/docs/ts/latest/api/core/index/Optional-decorator.html" TargetMode="External"/><Relationship Id="rId14" Type="http://schemas.openxmlformats.org/officeDocument/2006/relationships/hyperlink" Target="https://angular.io/docs/ts/latest/api/core/index/Host-decorator.html" TargetMode="External"/><Relationship Id="rId17" Type="http://schemas.openxmlformats.org/officeDocument/2006/relationships/hyperlink" Target="https://angular.io/docs/ts/latest/api/core/index/ViewChild-decorator.html" TargetMode="External"/><Relationship Id="rId16" Type="http://schemas.openxmlformats.org/officeDocument/2006/relationships/hyperlink" Target="https://angular.io/docs/ts/latest/api/core/index/ContentChildren-decorator.html" TargetMode="External"/><Relationship Id="rId5" Type="http://schemas.openxmlformats.org/officeDocument/2006/relationships/hyperlink" Target="https://angular.io/docs/ts/latest/api/core/index/Component-decorator.html" TargetMode="External"/><Relationship Id="rId19" Type="http://schemas.openxmlformats.org/officeDocument/2006/relationships/hyperlink" Target="https://angular.io/docs/ts/latest/api/core/index/HostListener-interface.html" TargetMode="External"/><Relationship Id="rId6" Type="http://schemas.openxmlformats.org/officeDocument/2006/relationships/hyperlink" Target="https://angular.io/docs/ts/latest/api/core/index/Directive-decorator.html" TargetMode="External"/><Relationship Id="rId18" Type="http://schemas.openxmlformats.org/officeDocument/2006/relationships/hyperlink" Target="https://angular.io/docs/ts/latest/api/core/index/HostBinding-interface.html" TargetMode="External"/><Relationship Id="rId7" Type="http://schemas.openxmlformats.org/officeDocument/2006/relationships/hyperlink" Target="https://angular.io/docs/ts/latest/api/core/index/NgModule-interface.html" TargetMode="External"/><Relationship Id="rId8" Type="http://schemas.openxmlformats.org/officeDocument/2006/relationships/hyperlink" Target="https://angular.io/docs/ts/latest/api/core/index/Pipe-interfac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hyperlink" Target="https://angular.io/docs/ts/latest/guide/ngmodule.html" TargetMode="External"/><Relationship Id="rId9" Type="http://schemas.openxmlformats.org/officeDocument/2006/relationships/hyperlink" Target="https://angular.io/docs/ts/latest/guide/architecture.html#services" TargetMode="External"/><Relationship Id="rId5" Type="http://schemas.openxmlformats.org/officeDocument/2006/relationships/hyperlink" Target="https://angular.io/docs/ts/latest/guide/architecture.html#components" TargetMode="External"/><Relationship Id="rId6" Type="http://schemas.openxmlformats.org/officeDocument/2006/relationships/hyperlink" Target="https://angular.io/docs/ts/latest/guide/architecture.html#directives" TargetMode="External"/><Relationship Id="rId7" Type="http://schemas.openxmlformats.org/officeDocument/2006/relationships/hyperlink" Target="https://angular.io/docs/ts/latest/guide/pipes.html" TargetMode="External"/><Relationship Id="rId8" Type="http://schemas.openxmlformats.org/officeDocument/2006/relationships/hyperlink" Target="https://angular.io/docs/ts/latest/guide/architecture.html#templa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ctrTitle"/>
          </p:nvPr>
        </p:nvSpPr>
        <p:spPr>
          <a:xfrm>
            <a:off x="685800" y="1867781"/>
            <a:ext cx="7772400" cy="1648800"/>
          </a:xfrm>
          <a:prstGeom prst="rect">
            <a:avLst/>
          </a:prstGeom>
        </p:spPr>
        <p:txBody>
          <a:bodyPr anchorCtr="0" anchor="b" bIns="91425" lIns="91425" rIns="91425" tIns="91425">
            <a:noAutofit/>
          </a:bodyPr>
          <a:lstStyle/>
          <a:p>
            <a:pPr lvl="0" rtl="0">
              <a:spcBef>
                <a:spcPts val="0"/>
              </a:spcBef>
              <a:buNone/>
            </a:pPr>
            <a:r>
              <a:rPr lang="en"/>
              <a:t>Zero &gt;&gt;&gt; Hero</a:t>
            </a:r>
          </a:p>
        </p:txBody>
      </p:sp>
      <p:sp>
        <p:nvSpPr>
          <p:cNvPr id="83" name="Shape 83"/>
          <p:cNvSpPr txBox="1"/>
          <p:nvPr>
            <p:ph idx="1" type="subTitle"/>
          </p:nvPr>
        </p:nvSpPr>
        <p:spPr>
          <a:xfrm>
            <a:off x="685800" y="3627024"/>
            <a:ext cx="7772400" cy="1186200"/>
          </a:xfrm>
          <a:prstGeom prst="rect">
            <a:avLst/>
          </a:prstGeom>
        </p:spPr>
        <p:txBody>
          <a:bodyPr anchorCtr="0" anchor="t" bIns="91425" lIns="91425" rIns="91425" tIns="91425">
            <a:noAutofit/>
          </a:bodyPr>
          <a:lstStyle/>
          <a:p>
            <a:pPr lvl="0">
              <a:spcBef>
                <a:spcPts val="0"/>
              </a:spcBef>
              <a:buNone/>
            </a:pPr>
            <a:r>
              <a:rPr lang="en"/>
              <a:t>Twitter: </a:t>
            </a:r>
            <a:r>
              <a:rPr lang="en" u="sng">
                <a:solidFill>
                  <a:schemeClr val="hlink"/>
                </a:solidFill>
                <a:hlinkClick r:id="rId3"/>
              </a:rPr>
              <a:t>@igorzg1987</a:t>
            </a:r>
          </a:p>
          <a:p>
            <a:pPr lvl="0" rtl="0">
              <a:spcBef>
                <a:spcPts val="0"/>
              </a:spcBef>
              <a:buNone/>
            </a:pPr>
            <a:r>
              <a:rPr lang="en"/>
              <a:t>Github: </a:t>
            </a:r>
            <a:r>
              <a:rPr lang="en" u="sng">
                <a:solidFill>
                  <a:schemeClr val="hlink"/>
                </a:solidFill>
                <a:hlinkClick r:id="rId4"/>
              </a:rPr>
              <a:t>igorzg</a:t>
            </a:r>
            <a:r>
              <a:rPr lang="en"/>
              <a:t> 					</a:t>
            </a:r>
            <a:r>
              <a:rPr lang="en" u="sng">
                <a:solidFill>
                  <a:schemeClr val="hlink"/>
                </a:solidFill>
                <a:latin typeface="Verdana"/>
                <a:ea typeface="Verdana"/>
                <a:cs typeface="Verdana"/>
                <a:sym typeface="Verdana"/>
                <a:hlinkClick r:id="rId5"/>
              </a:rPr>
              <a:t>Code sapmles</a:t>
            </a:r>
          </a:p>
        </p:txBody>
      </p:sp>
      <p:pic>
        <p:nvPicPr>
          <p:cNvPr id="84" name="Shape 84"/>
          <p:cNvPicPr preferRelativeResize="0"/>
          <p:nvPr/>
        </p:nvPicPr>
        <p:blipFill>
          <a:blip r:embed="rId6">
            <a:alphaModFix/>
          </a:blip>
          <a:stretch>
            <a:fillRect/>
          </a:stretch>
        </p:blipFill>
        <p:spPr>
          <a:xfrm>
            <a:off x="5971399" y="0"/>
            <a:ext cx="2341442" cy="24698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@NgModule</a:t>
            </a:r>
          </a:p>
        </p:txBody>
      </p:sp>
      <p:pic>
        <p:nvPicPr>
          <p:cNvPr id="146" name="Shape 146"/>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47" name="Shape 147"/>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sz="1200">
                <a:solidFill>
                  <a:srgbClr val="546E7A"/>
                </a:solidFill>
                <a:highlight>
                  <a:srgbClr val="FFFFFF"/>
                </a:highlight>
                <a:latin typeface="Roboto"/>
                <a:ea typeface="Roboto"/>
                <a:cs typeface="Roboto"/>
                <a:sym typeface="Roboto"/>
              </a:rPr>
              <a:t>Dynamic Bootstraping with JIT compiler</a:t>
            </a:r>
            <a:br>
              <a:rPr lang="en" sz="1200">
                <a:solidFill>
                  <a:srgbClr val="546E7A"/>
                </a:solidFill>
                <a:highlight>
                  <a:srgbClr val="FFFFFF"/>
                </a:highlight>
                <a:latin typeface="Roboto"/>
                <a:ea typeface="Roboto"/>
                <a:cs typeface="Roboto"/>
                <a:sym typeface="Roboto"/>
              </a:rPr>
            </a:br>
          </a:p>
          <a:p>
            <a:pPr lvl="0" rtl="0">
              <a:lnSpc>
                <a:spcPct val="171428"/>
              </a:lnSpc>
              <a:spcBef>
                <a:spcPts val="0"/>
              </a:spcBef>
              <a:buClr>
                <a:schemeClr val="dk1"/>
              </a:buClr>
              <a:buSzPct val="110000"/>
              <a:buFont typeface="Arial"/>
              <a:buNone/>
            </a:pPr>
            <a:r>
              <a:rPr lang="en" sz="1000">
                <a:solidFill>
                  <a:srgbClr val="00796B"/>
                </a:solidFill>
                <a:highlight>
                  <a:srgbClr val="FFFFFF"/>
                </a:highlight>
                <a:latin typeface="Verdana"/>
                <a:ea typeface="Verdana"/>
                <a:cs typeface="Verdana"/>
                <a:sym typeface="Verdana"/>
              </a:rPr>
              <a:t>// The browser platform with a compiler</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platformBrowserDynamic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'@angular/platform-browser-dynamic'</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The app module</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AppModule</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'./app.module'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Compile and launch the module</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platformBrowserDynamic().bootstrapModule(</a:t>
            </a:r>
            <a:r>
              <a:rPr lang="en" sz="1000">
                <a:solidFill>
                  <a:srgbClr val="D81B60"/>
                </a:solidFill>
                <a:highlight>
                  <a:srgbClr val="FFFFFF"/>
                </a:highlight>
                <a:latin typeface="Verdana"/>
                <a:ea typeface="Verdana"/>
                <a:cs typeface="Verdana"/>
                <a:sym typeface="Verdana"/>
              </a:rPr>
              <a:t>AppModule</a:t>
            </a:r>
            <a:r>
              <a:rPr lang="en" sz="1000">
                <a:solidFill>
                  <a:srgbClr val="455A64"/>
                </a:solidFill>
                <a:highlight>
                  <a:srgbClr val="FFFFFF"/>
                </a:highlight>
                <a:latin typeface="Verdana"/>
                <a:ea typeface="Verdana"/>
                <a:cs typeface="Verdana"/>
                <a:sym typeface="Verdana"/>
              </a:rPr>
              <a:t>);</a:t>
            </a: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33333"/>
              </a:lnSpc>
              <a:spcBef>
                <a:spcPts val="3600"/>
              </a:spcBef>
              <a:spcAft>
                <a:spcPts val="1200"/>
              </a:spcAft>
              <a:buNone/>
            </a:pPr>
            <a:r>
              <a:t/>
            </a:r>
            <a:endParaRPr b="1" sz="1800">
              <a:solidFill>
                <a:srgbClr val="546E7A"/>
              </a:solidFill>
              <a:highlight>
                <a:srgbClr val="FFFFFF"/>
              </a:highlight>
              <a:latin typeface="Roboto"/>
              <a:ea typeface="Roboto"/>
              <a:cs typeface="Roboto"/>
              <a:sym typeface="Roboto"/>
            </a:endParaRPr>
          </a:p>
          <a:p>
            <a:pPr lvl="0" rtl="0">
              <a:lnSpc>
                <a:spcPct val="171428"/>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100">
              <a:solidFill>
                <a:srgbClr val="546E7A"/>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Router</a:t>
            </a:r>
          </a:p>
        </p:txBody>
      </p:sp>
      <p:pic>
        <p:nvPicPr>
          <p:cNvPr id="153" name="Shape 153"/>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54" name="Shape 154"/>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211764"/>
              </a:lnSpc>
              <a:spcBef>
                <a:spcPts val="0"/>
              </a:spcBef>
              <a:buNone/>
            </a:pPr>
            <a:r>
              <a:rPr lang="en" sz="1200">
                <a:solidFill>
                  <a:srgbClr val="546E7A"/>
                </a:solidFill>
                <a:highlight>
                  <a:srgbClr val="FFFFFF"/>
                </a:highlight>
                <a:latin typeface="Roboto"/>
                <a:ea typeface="Roboto"/>
                <a:cs typeface="Roboto"/>
                <a:sym typeface="Roboto"/>
              </a:rPr>
              <a:t>The Angular </a:t>
            </a:r>
            <a:r>
              <a:rPr b="1" i="1" lang="en" sz="1200">
                <a:solidFill>
                  <a:srgbClr val="546E7A"/>
                </a:solidFill>
                <a:highlight>
                  <a:srgbClr val="FFFFFF"/>
                </a:highlight>
                <a:latin typeface="Roboto"/>
                <a:ea typeface="Roboto"/>
                <a:cs typeface="Roboto"/>
                <a:sym typeface="Roboto"/>
              </a:rPr>
              <a:t>Router</a:t>
            </a:r>
            <a:r>
              <a:rPr lang="en" sz="1200">
                <a:solidFill>
                  <a:srgbClr val="546E7A"/>
                </a:solidFill>
                <a:highlight>
                  <a:srgbClr val="FFFFFF"/>
                </a:highlight>
                <a:latin typeface="Roboto"/>
                <a:ea typeface="Roboto"/>
                <a:cs typeface="Roboto"/>
                <a:sym typeface="Roboto"/>
              </a:rPr>
              <a:t> enables navigation from one </a:t>
            </a:r>
            <a:r>
              <a:rPr lang="en" sz="1200">
                <a:solidFill>
                  <a:srgbClr val="1976D2"/>
                </a:solidFill>
                <a:highlight>
                  <a:srgbClr val="FFFFFF"/>
                </a:highlight>
                <a:latin typeface="Roboto"/>
                <a:ea typeface="Roboto"/>
                <a:cs typeface="Roboto"/>
                <a:sym typeface="Roboto"/>
                <a:hlinkClick r:id="rId4"/>
              </a:rPr>
              <a:t>view</a:t>
            </a:r>
            <a:r>
              <a:rPr lang="en" sz="1200">
                <a:solidFill>
                  <a:srgbClr val="546E7A"/>
                </a:solidFill>
                <a:highlight>
                  <a:srgbClr val="FFFFFF"/>
                </a:highlight>
                <a:latin typeface="Roboto"/>
                <a:ea typeface="Roboto"/>
                <a:cs typeface="Roboto"/>
                <a:sym typeface="Roboto"/>
              </a:rPr>
              <a:t> to the next as users perform application tasks.</a:t>
            </a:r>
          </a:p>
          <a:p>
            <a:pPr lvl="0" rtl="0">
              <a:lnSpc>
                <a:spcPct val="171428"/>
              </a:lnSpc>
              <a:spcBef>
                <a:spcPts val="0"/>
              </a:spcBef>
              <a:buClr>
                <a:schemeClr val="dk1"/>
              </a:buClr>
              <a:buSzPct val="91666"/>
              <a:buFont typeface="Arial"/>
              <a:buNone/>
            </a:pPr>
            <a:r>
              <a:rPr lang="en" sz="1200">
                <a:solidFill>
                  <a:srgbClr val="546E7A"/>
                </a:solidFill>
                <a:latin typeface="Roboto"/>
                <a:ea typeface="Roboto"/>
                <a:cs typeface="Roboto"/>
                <a:sym typeface="Roboto"/>
              </a:rPr>
              <a:t>All routes are defined on </a:t>
            </a:r>
            <a:r>
              <a:rPr lang="en" sz="1000">
                <a:solidFill>
                  <a:srgbClr val="00796B"/>
                </a:solidFill>
                <a:highlight>
                  <a:srgbClr val="FFFFFF"/>
                </a:highlight>
                <a:latin typeface="Verdana"/>
                <a:ea typeface="Verdana"/>
                <a:cs typeface="Verdana"/>
                <a:sym typeface="Verdana"/>
              </a:rPr>
              <a:t>@NgModule</a:t>
            </a:r>
            <a:r>
              <a:rPr lang="en" sz="1200">
                <a:solidFill>
                  <a:srgbClr val="546E7A"/>
                </a:solidFill>
                <a:latin typeface="Roboto"/>
                <a:ea typeface="Roboto"/>
                <a:cs typeface="Roboto"/>
                <a:sym typeface="Roboto"/>
              </a:rPr>
              <a:t>:</a:t>
            </a:r>
          </a:p>
          <a:p>
            <a:pPr indent="-304800" lvl="0" marL="457200" rtl="0">
              <a:lnSpc>
                <a:spcPct val="175000"/>
              </a:lnSpc>
              <a:spcBef>
                <a:spcPts val="0"/>
              </a:spcBef>
              <a:spcAft>
                <a:spcPts val="18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forRoot</a:t>
            </a:r>
            <a:r>
              <a:rPr lang="en" sz="1200">
                <a:solidFill>
                  <a:srgbClr val="546E7A"/>
                </a:solidFill>
                <a:highlight>
                  <a:srgbClr val="FFFFFF"/>
                </a:highlight>
                <a:latin typeface="Roboto"/>
                <a:ea typeface="Roboto"/>
                <a:cs typeface="Roboto"/>
                <a:sym typeface="Roboto"/>
              </a:rPr>
              <a:t> creates a module that contains all the directives, the given routes, and the router provider itself we use this only once on Root Module.</a:t>
            </a:r>
          </a:p>
          <a:p>
            <a:pPr indent="-304800" lvl="0" marL="457200" rtl="0">
              <a:lnSpc>
                <a:spcPct val="175000"/>
              </a:lnSpc>
              <a:spcBef>
                <a:spcPts val="0"/>
              </a:spcBef>
              <a:spcAft>
                <a:spcPts val="18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forChild</a:t>
            </a:r>
            <a:r>
              <a:rPr lang="en" sz="1200">
                <a:solidFill>
                  <a:srgbClr val="546E7A"/>
                </a:solidFill>
                <a:highlight>
                  <a:srgbClr val="FFFFFF"/>
                </a:highlight>
                <a:latin typeface="Roboto"/>
                <a:ea typeface="Roboto"/>
                <a:cs typeface="Roboto"/>
                <a:sym typeface="Roboto"/>
              </a:rPr>
              <a:t> creates a module that contains all the directives and the given routes, but does not include the router provider we define it multiple times on lazy/eager loaded child modules.</a:t>
            </a:r>
          </a:p>
          <a:p>
            <a:pPr lvl="0" rtl="0">
              <a:lnSpc>
                <a:spcPct val="175000"/>
              </a:lnSpc>
              <a:spcBef>
                <a:spcPts val="0"/>
              </a:spcBef>
              <a:spcAft>
                <a:spcPts val="1800"/>
              </a:spcAft>
              <a:buNone/>
            </a:pPr>
            <a:r>
              <a:rPr lang="en" sz="1000">
                <a:solidFill>
                  <a:srgbClr val="00796B"/>
                </a:solidFill>
                <a:highlight>
                  <a:srgbClr val="FFFFFF"/>
                </a:highlight>
                <a:latin typeface="Verdana"/>
                <a:ea typeface="Verdana"/>
                <a:cs typeface="Verdana"/>
                <a:sym typeface="Verdana"/>
              </a:rPr>
              <a:t>@NgModule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imports: [</a:t>
            </a:r>
            <a:r>
              <a:rPr lang="en" sz="1000">
                <a:solidFill>
                  <a:srgbClr val="D81B60"/>
                </a:solidFill>
                <a:highlight>
                  <a:srgbClr val="FFFFFF"/>
                </a:highlight>
                <a:latin typeface="Verdana"/>
                <a:ea typeface="Verdana"/>
                <a:cs typeface="Verdana"/>
                <a:sym typeface="Verdana"/>
              </a:rPr>
              <a:t>RouterModule</a:t>
            </a:r>
            <a:r>
              <a:rPr lang="en" sz="1000">
                <a:solidFill>
                  <a:srgbClr val="455A64"/>
                </a:solidFill>
                <a:highlight>
                  <a:srgbClr val="FFFFFF"/>
                </a:highlight>
                <a:latin typeface="Verdana"/>
                <a:ea typeface="Verdana"/>
                <a:cs typeface="Verdana"/>
                <a:sym typeface="Verdana"/>
              </a:rPr>
              <a:t>.forRoot(</a:t>
            </a:r>
            <a:r>
              <a:rPr lang="en" sz="1200">
                <a:solidFill>
                  <a:srgbClr val="00796B"/>
                </a:solidFill>
                <a:latin typeface="Roboto"/>
                <a:ea typeface="Roboto"/>
                <a:cs typeface="Roboto"/>
                <a:sym typeface="Roboto"/>
              </a:rPr>
              <a:t>Routes</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MyNgModule</a:t>
            </a: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71428"/>
              </a:lnSpc>
              <a:spcBef>
                <a:spcPts val="0"/>
              </a:spcBef>
              <a:buNone/>
            </a:pPr>
            <a:r>
              <a:t/>
            </a:r>
            <a:endParaRPr sz="1200">
              <a:solidFill>
                <a:srgbClr val="546E7A"/>
              </a:solidFill>
              <a:highlight>
                <a:srgbClr val="FFFFFF"/>
              </a:highlight>
              <a:latin typeface="Roboto"/>
              <a:ea typeface="Roboto"/>
              <a:cs typeface="Roboto"/>
              <a:sym typeface="Roboto"/>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33333"/>
              </a:lnSpc>
              <a:spcBef>
                <a:spcPts val="3600"/>
              </a:spcBef>
              <a:spcAft>
                <a:spcPts val="1200"/>
              </a:spcAft>
              <a:buNone/>
            </a:pPr>
            <a:r>
              <a:t/>
            </a:r>
            <a:endParaRPr b="1" sz="1800">
              <a:solidFill>
                <a:srgbClr val="546E7A"/>
              </a:solidFill>
              <a:highlight>
                <a:srgbClr val="FFFFFF"/>
              </a:highlight>
              <a:latin typeface="Roboto"/>
              <a:ea typeface="Roboto"/>
              <a:cs typeface="Roboto"/>
              <a:sym typeface="Roboto"/>
            </a:endParaRPr>
          </a:p>
          <a:p>
            <a:pPr lvl="0" rtl="0">
              <a:lnSpc>
                <a:spcPct val="171428"/>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100">
              <a:solidFill>
                <a:srgbClr val="546E7A"/>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1939175" y="161825"/>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Routing</a:t>
            </a:r>
          </a:p>
        </p:txBody>
      </p:sp>
      <p:pic>
        <p:nvPicPr>
          <p:cNvPr id="160" name="Shape 160"/>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61" name="Shape 161"/>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spcBef>
                <a:spcPts val="0"/>
              </a:spcBef>
              <a:buNone/>
            </a:pPr>
            <a:r>
              <a:rPr b="1" lang="en" sz="1200">
                <a:latin typeface="Roboto"/>
                <a:ea typeface="Roboto"/>
                <a:cs typeface="Roboto"/>
                <a:sym typeface="Roboto"/>
              </a:rPr>
              <a:t> `</a:t>
            </a:r>
            <a:r>
              <a:rPr lang="en" sz="1200">
                <a:solidFill>
                  <a:srgbClr val="00796B"/>
                </a:solidFill>
                <a:latin typeface="Roboto"/>
                <a:ea typeface="Roboto"/>
                <a:cs typeface="Roboto"/>
                <a:sym typeface="Roboto"/>
              </a:rPr>
              <a:t>Routes</a:t>
            </a:r>
            <a:r>
              <a:rPr b="1" lang="en" sz="1200">
                <a:latin typeface="Roboto"/>
                <a:ea typeface="Roboto"/>
                <a:cs typeface="Roboto"/>
                <a:sym typeface="Roboto"/>
              </a:rPr>
              <a:t>` </a:t>
            </a:r>
            <a:r>
              <a:rPr lang="en" sz="1200">
                <a:solidFill>
                  <a:srgbClr val="546E7A"/>
                </a:solidFill>
                <a:latin typeface="Roboto"/>
                <a:ea typeface="Roboto"/>
                <a:cs typeface="Roboto"/>
                <a:sym typeface="Roboto"/>
              </a:rPr>
              <a:t>is an array of route configurations. Each one has the following properties</a:t>
            </a:r>
            <a:r>
              <a:rPr lang="en" sz="1200">
                <a:latin typeface="Roboto"/>
                <a:ea typeface="Roboto"/>
                <a:cs typeface="Roboto"/>
                <a:sym typeface="Roboto"/>
              </a:rPr>
              <a:t>:</a:t>
            </a:r>
          </a:p>
          <a:p>
            <a:pPr lvl="0" rtl="0">
              <a:spcBef>
                <a:spcPts val="0"/>
              </a:spcBef>
              <a:buNone/>
            </a:pPr>
            <a:r>
              <a:t/>
            </a:r>
            <a:endParaRPr sz="1200">
              <a:latin typeface="Roboto"/>
              <a:ea typeface="Roboto"/>
              <a:cs typeface="Roboto"/>
              <a:sym typeface="Roboto"/>
            </a:endParaRP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path</a:t>
            </a:r>
            <a:r>
              <a:rPr lang="en" sz="1200">
                <a:latin typeface="Roboto"/>
                <a:ea typeface="Roboto"/>
                <a:cs typeface="Roboto"/>
                <a:sym typeface="Roboto"/>
              </a:rPr>
              <a:t>` </a:t>
            </a:r>
            <a:r>
              <a:rPr lang="en" sz="1200">
                <a:solidFill>
                  <a:srgbClr val="546E7A"/>
                </a:solidFill>
                <a:latin typeface="Roboto"/>
                <a:ea typeface="Roboto"/>
                <a:cs typeface="Roboto"/>
                <a:sym typeface="Roboto"/>
              </a:rPr>
              <a:t>is a string that uses the route matcher DSL.</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pathMatch</a:t>
            </a:r>
            <a:r>
              <a:rPr lang="en" sz="1200">
                <a:latin typeface="Roboto"/>
                <a:ea typeface="Roboto"/>
                <a:cs typeface="Roboto"/>
                <a:sym typeface="Roboto"/>
              </a:rPr>
              <a:t>`</a:t>
            </a:r>
            <a:r>
              <a:rPr lang="en" sz="1200">
                <a:solidFill>
                  <a:srgbClr val="546E7A"/>
                </a:solidFill>
                <a:latin typeface="Roboto"/>
                <a:ea typeface="Roboto"/>
                <a:cs typeface="Roboto"/>
                <a:sym typeface="Roboto"/>
              </a:rPr>
              <a:t> is a string that specifies the matching strategy.</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component</a:t>
            </a:r>
            <a:r>
              <a:rPr lang="en" sz="1200">
                <a:latin typeface="Roboto"/>
                <a:ea typeface="Roboto"/>
                <a:cs typeface="Roboto"/>
                <a:sym typeface="Roboto"/>
              </a:rPr>
              <a:t>`</a:t>
            </a:r>
            <a:r>
              <a:rPr lang="en" sz="1200">
                <a:solidFill>
                  <a:srgbClr val="546E7A"/>
                </a:solidFill>
                <a:latin typeface="Roboto"/>
                <a:ea typeface="Roboto"/>
                <a:cs typeface="Roboto"/>
                <a:sym typeface="Roboto"/>
              </a:rPr>
              <a:t> is a component type.</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redirectTo</a:t>
            </a:r>
            <a:r>
              <a:rPr lang="en" sz="1200">
                <a:latin typeface="Roboto"/>
                <a:ea typeface="Roboto"/>
                <a:cs typeface="Roboto"/>
                <a:sym typeface="Roboto"/>
              </a:rPr>
              <a:t>`</a:t>
            </a:r>
            <a:r>
              <a:rPr lang="en" sz="1200">
                <a:solidFill>
                  <a:srgbClr val="546E7A"/>
                </a:solidFill>
                <a:latin typeface="Roboto"/>
                <a:ea typeface="Roboto"/>
                <a:cs typeface="Roboto"/>
                <a:sym typeface="Roboto"/>
              </a:rPr>
              <a:t> is the url fragment which will replace the current matched segment.</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outlet</a:t>
            </a:r>
            <a:r>
              <a:rPr lang="en" sz="1200">
                <a:latin typeface="Roboto"/>
                <a:ea typeface="Roboto"/>
                <a:cs typeface="Roboto"/>
                <a:sym typeface="Roboto"/>
              </a:rPr>
              <a:t>` </a:t>
            </a:r>
            <a:r>
              <a:rPr lang="en" sz="1200">
                <a:solidFill>
                  <a:srgbClr val="546E7A"/>
                </a:solidFill>
                <a:latin typeface="Roboto"/>
                <a:ea typeface="Roboto"/>
                <a:cs typeface="Roboto"/>
                <a:sym typeface="Roboto"/>
              </a:rPr>
              <a:t>is the name of the outlet the component should be placed into.</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canActivate</a:t>
            </a:r>
            <a:r>
              <a:rPr lang="en" sz="1200">
                <a:latin typeface="Roboto"/>
                <a:ea typeface="Roboto"/>
                <a:cs typeface="Roboto"/>
                <a:sym typeface="Roboto"/>
              </a:rPr>
              <a:t>`</a:t>
            </a:r>
            <a:r>
              <a:rPr lang="en" sz="1200">
                <a:solidFill>
                  <a:srgbClr val="546E7A"/>
                </a:solidFill>
                <a:latin typeface="Roboto"/>
                <a:ea typeface="Roboto"/>
                <a:cs typeface="Roboto"/>
                <a:sym typeface="Roboto"/>
              </a:rPr>
              <a:t> array of  tokens used to look up </a:t>
            </a:r>
            <a:r>
              <a:rPr lang="en" sz="1200">
                <a:solidFill>
                  <a:srgbClr val="D81B60"/>
                </a:solidFill>
                <a:latin typeface="Roboto"/>
                <a:ea typeface="Roboto"/>
                <a:cs typeface="Roboto"/>
                <a:sym typeface="Roboto"/>
              </a:rPr>
              <a:t>CanActivate </a:t>
            </a:r>
            <a:r>
              <a:rPr lang="en" sz="1200">
                <a:solidFill>
                  <a:srgbClr val="546E7A"/>
                </a:solidFill>
                <a:latin typeface="Roboto"/>
                <a:ea typeface="Roboto"/>
                <a:cs typeface="Roboto"/>
                <a:sym typeface="Roboto"/>
              </a:rPr>
              <a:t>handlers</a:t>
            </a:r>
            <a:r>
              <a:rPr lang="en" sz="1200">
                <a:latin typeface="Roboto"/>
                <a:ea typeface="Roboto"/>
                <a:cs typeface="Roboto"/>
                <a:sym typeface="Roboto"/>
              </a:rPr>
              <a:t> ( </a:t>
            </a:r>
            <a:r>
              <a:rPr lang="en" sz="1200">
                <a:solidFill>
                  <a:srgbClr val="546E7A"/>
                </a:solidFill>
                <a:highlight>
                  <a:srgbClr val="FFFFFF"/>
                </a:highlight>
                <a:latin typeface="Roboto"/>
                <a:ea typeface="Roboto"/>
                <a:cs typeface="Roboto"/>
                <a:sym typeface="Roboto"/>
              </a:rPr>
              <a:t>checking route access )</a:t>
            </a:r>
            <a:r>
              <a:rPr lang="en" sz="1200">
                <a:latin typeface="Roboto"/>
                <a:ea typeface="Roboto"/>
                <a:cs typeface="Roboto"/>
                <a:sym typeface="Roboto"/>
              </a:rPr>
              <a:t>. </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canActivateChild</a:t>
            </a:r>
            <a:r>
              <a:rPr lang="en" sz="1200">
                <a:latin typeface="Roboto"/>
                <a:ea typeface="Roboto"/>
                <a:cs typeface="Roboto"/>
                <a:sym typeface="Roboto"/>
              </a:rPr>
              <a:t>` </a:t>
            </a:r>
            <a:r>
              <a:rPr lang="en" sz="1200">
                <a:solidFill>
                  <a:srgbClr val="546E7A"/>
                </a:solidFill>
                <a:latin typeface="Roboto"/>
                <a:ea typeface="Roboto"/>
                <a:cs typeface="Roboto"/>
                <a:sym typeface="Roboto"/>
              </a:rPr>
              <a:t>array of tokens used to look up </a:t>
            </a:r>
            <a:r>
              <a:rPr lang="en" sz="1200">
                <a:solidFill>
                  <a:srgbClr val="D81B60"/>
                </a:solidFill>
                <a:latin typeface="Roboto"/>
                <a:ea typeface="Roboto"/>
                <a:cs typeface="Roboto"/>
                <a:sym typeface="Roboto"/>
              </a:rPr>
              <a:t>CanActivateChild </a:t>
            </a:r>
            <a:r>
              <a:rPr lang="en" sz="1200">
                <a:solidFill>
                  <a:srgbClr val="546E7A"/>
                </a:solidFill>
                <a:latin typeface="Roboto"/>
                <a:ea typeface="Roboto"/>
                <a:cs typeface="Roboto"/>
                <a:sym typeface="Roboto"/>
              </a:rPr>
              <a:t>handlers ( </a:t>
            </a:r>
            <a:r>
              <a:rPr lang="en" sz="1200">
                <a:solidFill>
                  <a:srgbClr val="546E7A"/>
                </a:solidFill>
                <a:highlight>
                  <a:srgbClr val="FFFFFF"/>
                </a:highlight>
                <a:latin typeface="Roboto"/>
                <a:ea typeface="Roboto"/>
                <a:cs typeface="Roboto"/>
                <a:sym typeface="Roboto"/>
              </a:rPr>
              <a:t>checking child route access </a:t>
            </a:r>
            <a:r>
              <a:rPr lang="en" sz="1200">
                <a:solidFill>
                  <a:srgbClr val="546E7A"/>
                </a:solidFill>
                <a:latin typeface="Roboto"/>
                <a:ea typeface="Roboto"/>
                <a:cs typeface="Roboto"/>
                <a:sym typeface="Roboto"/>
              </a:rPr>
              <a:t>).</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canDeactivate</a:t>
            </a:r>
            <a:r>
              <a:rPr lang="en" sz="1200">
                <a:latin typeface="Roboto"/>
                <a:ea typeface="Roboto"/>
                <a:cs typeface="Roboto"/>
                <a:sym typeface="Roboto"/>
              </a:rPr>
              <a:t>`</a:t>
            </a:r>
            <a:r>
              <a:rPr lang="en" sz="1200">
                <a:solidFill>
                  <a:srgbClr val="546E7A"/>
                </a:solidFill>
                <a:latin typeface="Roboto"/>
                <a:ea typeface="Roboto"/>
                <a:cs typeface="Roboto"/>
                <a:sym typeface="Roboto"/>
              </a:rPr>
              <a:t> array of tokens used to look up </a:t>
            </a:r>
            <a:r>
              <a:rPr lang="en" sz="1200">
                <a:solidFill>
                  <a:srgbClr val="D81B60"/>
                </a:solidFill>
                <a:latin typeface="Roboto"/>
                <a:ea typeface="Roboto"/>
                <a:cs typeface="Roboto"/>
                <a:sym typeface="Roboto"/>
              </a:rPr>
              <a:t>CanDeactivate </a:t>
            </a:r>
            <a:r>
              <a:rPr lang="en" sz="1200">
                <a:solidFill>
                  <a:srgbClr val="546E7A"/>
                </a:solidFill>
                <a:latin typeface="Roboto"/>
                <a:ea typeface="Roboto"/>
                <a:cs typeface="Roboto"/>
                <a:sym typeface="Roboto"/>
              </a:rPr>
              <a:t>handlers ( </a:t>
            </a:r>
            <a:r>
              <a:rPr lang="en" sz="1200">
                <a:solidFill>
                  <a:srgbClr val="546E7A"/>
                </a:solidFill>
                <a:highlight>
                  <a:srgbClr val="FFFFFF"/>
                </a:highlight>
                <a:latin typeface="Roboto"/>
                <a:ea typeface="Roboto"/>
                <a:cs typeface="Roboto"/>
                <a:sym typeface="Roboto"/>
              </a:rPr>
              <a:t>ask permission to discard unsaved changes </a:t>
            </a:r>
            <a:r>
              <a:rPr lang="en" sz="1200">
                <a:solidFill>
                  <a:srgbClr val="546E7A"/>
                </a:solidFill>
                <a:latin typeface="Roboto"/>
                <a:ea typeface="Roboto"/>
                <a:cs typeface="Roboto"/>
                <a:sym typeface="Roboto"/>
              </a:rPr>
              <a:t>). </a:t>
            </a:r>
          </a:p>
          <a:p>
            <a:pPr indent="-304800" lvl="0" marL="457200" rtl="0">
              <a:spcBef>
                <a:spcPts val="0"/>
              </a:spcBef>
              <a:buClr>
                <a:srgbClr val="546E7A"/>
              </a:buClr>
              <a:buSzPct val="100000"/>
              <a:buFont typeface="Roboto"/>
              <a:buAutoNum type="arabicPeriod"/>
            </a:pPr>
            <a:r>
              <a:rPr lang="en" sz="1200">
                <a:solidFill>
                  <a:schemeClr val="dk1"/>
                </a:solidFill>
                <a:latin typeface="Roboto"/>
                <a:ea typeface="Roboto"/>
                <a:cs typeface="Roboto"/>
                <a:sym typeface="Roboto"/>
              </a:rPr>
              <a:t>`</a:t>
            </a:r>
            <a:r>
              <a:rPr lang="en" sz="1200">
                <a:solidFill>
                  <a:srgbClr val="D81B60"/>
                </a:solidFill>
                <a:latin typeface="Roboto"/>
                <a:ea typeface="Roboto"/>
                <a:cs typeface="Roboto"/>
                <a:sym typeface="Roboto"/>
              </a:rPr>
              <a:t>canLoad</a:t>
            </a:r>
            <a:r>
              <a:rPr lang="en" sz="1200">
                <a:solidFill>
                  <a:schemeClr val="dk1"/>
                </a:solidFill>
                <a:latin typeface="Roboto"/>
                <a:ea typeface="Roboto"/>
                <a:cs typeface="Roboto"/>
                <a:sym typeface="Roboto"/>
              </a:rPr>
              <a:t>`</a:t>
            </a:r>
            <a:r>
              <a:rPr lang="en" sz="1200">
                <a:solidFill>
                  <a:srgbClr val="546E7A"/>
                </a:solidFill>
                <a:latin typeface="Roboto"/>
                <a:ea typeface="Roboto"/>
                <a:cs typeface="Roboto"/>
                <a:sym typeface="Roboto"/>
              </a:rPr>
              <a:t>  is an array of tokens used to look up </a:t>
            </a:r>
            <a:r>
              <a:rPr lang="en" sz="1200">
                <a:solidFill>
                  <a:srgbClr val="D81B60"/>
                </a:solidFill>
                <a:highlight>
                  <a:srgbClr val="FFFFFF"/>
                </a:highlight>
                <a:latin typeface="Roboto"/>
                <a:ea typeface="Roboto"/>
                <a:cs typeface="Roboto"/>
                <a:sym typeface="Roboto"/>
              </a:rPr>
              <a:t>CanLoad</a:t>
            </a:r>
            <a:r>
              <a:rPr lang="en" sz="1200">
                <a:solidFill>
                  <a:srgbClr val="455A64"/>
                </a:solidFill>
                <a:highlight>
                  <a:srgbClr val="FFFFFF"/>
                </a:highlight>
                <a:latin typeface="Roboto"/>
                <a:ea typeface="Roboto"/>
                <a:cs typeface="Roboto"/>
                <a:sym typeface="Roboto"/>
              </a:rPr>
              <a:t> </a:t>
            </a:r>
            <a:r>
              <a:rPr lang="en" sz="1200">
                <a:solidFill>
                  <a:srgbClr val="546E7A"/>
                </a:solidFill>
                <a:latin typeface="Roboto"/>
                <a:ea typeface="Roboto"/>
                <a:cs typeface="Roboto"/>
                <a:sym typeface="Roboto"/>
              </a:rPr>
              <a:t>handlers ( </a:t>
            </a:r>
            <a:r>
              <a:rPr lang="en" sz="1200">
                <a:solidFill>
                  <a:srgbClr val="546E7A"/>
                </a:solidFill>
                <a:highlight>
                  <a:srgbClr val="FFFFFF"/>
                </a:highlight>
                <a:latin typeface="Roboto"/>
                <a:ea typeface="Roboto"/>
                <a:cs typeface="Roboto"/>
                <a:sym typeface="Roboto"/>
              </a:rPr>
              <a:t>check before loading feature module assets </a:t>
            </a:r>
            <a:r>
              <a:rPr lang="en" sz="1200">
                <a:solidFill>
                  <a:srgbClr val="546E7A"/>
                </a:solidFill>
                <a:latin typeface="Roboto"/>
                <a:ea typeface="Roboto"/>
                <a:cs typeface="Roboto"/>
                <a:sym typeface="Roboto"/>
              </a:rPr>
              <a:t>). </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data</a:t>
            </a:r>
            <a:r>
              <a:rPr lang="en" sz="1200">
                <a:solidFill>
                  <a:srgbClr val="546E7A"/>
                </a:solidFill>
                <a:latin typeface="Roboto"/>
                <a:ea typeface="Roboto"/>
                <a:cs typeface="Roboto"/>
                <a:sym typeface="Roboto"/>
              </a:rPr>
              <a:t>` is additional data provided to the component via `</a:t>
            </a:r>
            <a:r>
              <a:rPr lang="en" sz="1200">
                <a:solidFill>
                  <a:srgbClr val="D81B60"/>
                </a:solidFill>
                <a:latin typeface="Roboto"/>
                <a:ea typeface="Roboto"/>
                <a:cs typeface="Roboto"/>
                <a:sym typeface="Roboto"/>
              </a:rPr>
              <a:t>ActivatedRoute</a:t>
            </a:r>
            <a:r>
              <a:rPr lang="en" sz="1200">
                <a:solidFill>
                  <a:srgbClr val="546E7A"/>
                </a:solidFill>
                <a:latin typeface="Roboto"/>
                <a:ea typeface="Roboto"/>
                <a:cs typeface="Roboto"/>
                <a:sym typeface="Roboto"/>
              </a:rPr>
              <a:t>`.</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resolve</a:t>
            </a:r>
            <a:r>
              <a:rPr lang="en" sz="1200">
                <a:latin typeface="Roboto"/>
                <a:ea typeface="Roboto"/>
                <a:cs typeface="Roboto"/>
                <a:sym typeface="Roboto"/>
              </a:rPr>
              <a:t>`</a:t>
            </a:r>
            <a:r>
              <a:rPr lang="en" sz="1200">
                <a:solidFill>
                  <a:srgbClr val="546E7A"/>
                </a:solidFill>
                <a:latin typeface="Roboto"/>
                <a:ea typeface="Roboto"/>
                <a:cs typeface="Roboto"/>
                <a:sym typeface="Roboto"/>
              </a:rPr>
              <a:t> is a map of DI tokens used to look up data resolvers </a:t>
            </a:r>
            <a:r>
              <a:rPr lang="en" sz="1200">
                <a:solidFill>
                  <a:srgbClr val="546E7A"/>
                </a:solidFill>
                <a:highlight>
                  <a:srgbClr val="FFFFFF"/>
                </a:highlight>
                <a:latin typeface="Roboto"/>
                <a:ea typeface="Roboto"/>
                <a:cs typeface="Roboto"/>
                <a:sym typeface="Roboto"/>
              </a:rPr>
              <a:t>(pre-fetching route data)</a:t>
            </a:r>
          </a:p>
          <a:p>
            <a:pPr indent="-304800" lvl="0" marL="457200" rtl="0">
              <a:spcBef>
                <a:spcPts val="0"/>
              </a:spcBef>
              <a:buClr>
                <a:srgbClr val="546E7A"/>
              </a:buClr>
              <a:buSzPct val="100000"/>
              <a:buFont typeface="Roboto"/>
              <a:buAutoNum type="arabicPeriod"/>
            </a:pPr>
            <a:r>
              <a:rPr lang="en" sz="1200">
                <a:latin typeface="Roboto"/>
                <a:ea typeface="Roboto"/>
                <a:cs typeface="Roboto"/>
                <a:sym typeface="Roboto"/>
              </a:rPr>
              <a:t>`</a:t>
            </a:r>
            <a:r>
              <a:rPr lang="en" sz="1200">
                <a:solidFill>
                  <a:srgbClr val="D81B60"/>
                </a:solidFill>
                <a:latin typeface="Roboto"/>
                <a:ea typeface="Roboto"/>
                <a:cs typeface="Roboto"/>
                <a:sym typeface="Roboto"/>
              </a:rPr>
              <a:t>children</a:t>
            </a:r>
            <a:r>
              <a:rPr lang="en" sz="1200">
                <a:latin typeface="Roboto"/>
                <a:ea typeface="Roboto"/>
                <a:cs typeface="Roboto"/>
                <a:sym typeface="Roboto"/>
              </a:rPr>
              <a:t>`</a:t>
            </a:r>
            <a:r>
              <a:rPr lang="en" sz="1200">
                <a:solidFill>
                  <a:srgbClr val="546E7A"/>
                </a:solidFill>
                <a:latin typeface="Roboto"/>
                <a:ea typeface="Roboto"/>
                <a:cs typeface="Roboto"/>
                <a:sym typeface="Roboto"/>
              </a:rPr>
              <a:t> is an array of child route definitions.</a:t>
            </a:r>
          </a:p>
          <a:p>
            <a:pPr lvl="0" rtl="0">
              <a:lnSpc>
                <a:spcPct val="171428"/>
              </a:lnSpc>
              <a:spcBef>
                <a:spcPts val="500"/>
              </a:spcBef>
              <a:buNone/>
            </a:pPr>
            <a:br>
              <a:rPr lang="en" sz="1200">
                <a:solidFill>
                  <a:srgbClr val="D81B60"/>
                </a:solidFill>
                <a:highlight>
                  <a:srgbClr val="FFFFFF"/>
                </a:highlight>
                <a:latin typeface="Roboto"/>
                <a:ea typeface="Roboto"/>
                <a:cs typeface="Roboto"/>
                <a:sym typeface="Roboto"/>
              </a:rPr>
            </a:br>
          </a:p>
          <a:p>
            <a:pPr lvl="0" rtl="0">
              <a:lnSpc>
                <a:spcPct val="171428"/>
              </a:lnSpc>
              <a:spcBef>
                <a:spcPts val="0"/>
              </a:spcBef>
              <a:buNone/>
            </a:pPr>
            <a:r>
              <a:t/>
            </a:r>
            <a:endParaRPr sz="1200">
              <a:solidFill>
                <a:srgbClr val="00796B"/>
              </a:solidFill>
              <a:highlight>
                <a:srgbClr val="FFFFFF"/>
              </a:highlight>
              <a:latin typeface="Roboto"/>
              <a:ea typeface="Roboto"/>
              <a:cs typeface="Roboto"/>
              <a:sym typeface="Roboto"/>
            </a:endParaRPr>
          </a:p>
          <a:p>
            <a:pPr lvl="0" rtl="0">
              <a:lnSpc>
                <a:spcPct val="171428"/>
              </a:lnSpc>
              <a:spcBef>
                <a:spcPts val="500"/>
              </a:spcBef>
              <a:buNone/>
            </a:pPr>
            <a:r>
              <a:t/>
            </a:r>
            <a:endParaRPr sz="1200">
              <a:solidFill>
                <a:srgbClr val="D81B60"/>
              </a:solidFill>
              <a:highlight>
                <a:srgbClr val="FFFFFF"/>
              </a:highlight>
              <a:latin typeface="Roboto"/>
              <a:ea typeface="Roboto"/>
              <a:cs typeface="Roboto"/>
              <a:sym typeface="Roboto"/>
            </a:endParaRPr>
          </a:p>
          <a:p>
            <a:pPr lvl="0" rtl="0">
              <a:lnSpc>
                <a:spcPct val="171428"/>
              </a:lnSpc>
              <a:spcBef>
                <a:spcPts val="0"/>
              </a:spcBef>
              <a:buNone/>
            </a:pPr>
            <a:r>
              <a:t/>
            </a:r>
            <a:endParaRPr sz="1200">
              <a:solidFill>
                <a:srgbClr val="00796B"/>
              </a:solidFill>
              <a:highlight>
                <a:srgbClr val="FFFFFF"/>
              </a:highlight>
              <a:latin typeface="Roboto"/>
              <a:ea typeface="Roboto"/>
              <a:cs typeface="Roboto"/>
              <a:sym typeface="Roboto"/>
            </a:endParaRPr>
          </a:p>
          <a:p>
            <a:pPr lvl="0" rtl="0">
              <a:lnSpc>
                <a:spcPct val="171428"/>
              </a:lnSpc>
              <a:spcBef>
                <a:spcPts val="0"/>
              </a:spcBef>
              <a:buNone/>
            </a:pPr>
            <a:r>
              <a:t/>
            </a:r>
            <a:endParaRPr sz="1200">
              <a:solidFill>
                <a:srgbClr val="00796B"/>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1939175" y="161825"/>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Routing</a:t>
            </a:r>
          </a:p>
        </p:txBody>
      </p:sp>
      <p:pic>
        <p:nvPicPr>
          <p:cNvPr id="167" name="Shape 167"/>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68" name="Shape 168"/>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sz="1000">
                <a:solidFill>
                  <a:srgbClr val="00796B"/>
                </a:solidFill>
                <a:highlight>
                  <a:srgbClr val="FFFFFF"/>
                </a:highlight>
                <a:latin typeface="Verdana"/>
                <a:ea typeface="Verdana"/>
                <a:cs typeface="Verdana"/>
                <a:sym typeface="Verdana"/>
              </a:rPr>
              <a:t>@NgModule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imports: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BrowserModule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RouterModule</a:t>
            </a:r>
            <a:r>
              <a:rPr lang="en" sz="1000">
                <a:solidFill>
                  <a:srgbClr val="455A64"/>
                </a:solidFill>
                <a:highlight>
                  <a:srgbClr val="FFFFFF"/>
                </a:highlight>
                <a:latin typeface="Verdana"/>
                <a:ea typeface="Verdana"/>
                <a:cs typeface="Verdana"/>
                <a:sym typeface="Verdana"/>
              </a:rPr>
              <a:t>.forRoot([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 path: </a:t>
            </a:r>
            <a:r>
              <a:rPr lang="en" sz="1000">
                <a:solidFill>
                  <a:srgbClr val="00796B"/>
                </a:solidFill>
                <a:highlight>
                  <a:srgbClr val="FFFFFF"/>
                </a:highlight>
                <a:latin typeface="Verdana"/>
                <a:ea typeface="Verdana"/>
                <a:cs typeface="Verdana"/>
                <a:sym typeface="Verdana"/>
              </a:rPr>
              <a:t>'hero/:id'</a:t>
            </a:r>
            <a:r>
              <a:rPr lang="en" sz="1000">
                <a:solidFill>
                  <a:srgbClr val="455A64"/>
                </a:solidFill>
                <a:highlight>
                  <a:srgbClr val="FFFFFF"/>
                </a:highlight>
                <a:latin typeface="Verdana"/>
                <a:ea typeface="Verdana"/>
                <a:cs typeface="Verdana"/>
                <a:sym typeface="Verdana"/>
              </a:rPr>
              <a:t>, component: </a:t>
            </a:r>
            <a:r>
              <a:rPr lang="en" sz="1000">
                <a:solidFill>
                  <a:srgbClr val="D81B60"/>
                </a:solidFill>
                <a:highlight>
                  <a:srgbClr val="FFFFFF"/>
                </a:highlight>
                <a:latin typeface="Verdana"/>
                <a:ea typeface="Verdana"/>
                <a:cs typeface="Verdana"/>
                <a:sym typeface="Verdana"/>
              </a:rPr>
              <a:t>HeroComponent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 path: </a:t>
            </a:r>
            <a:r>
              <a:rPr lang="en" sz="1000">
                <a:solidFill>
                  <a:srgbClr val="00796B"/>
                </a:solidFill>
                <a:highlight>
                  <a:srgbClr val="FFFFFF"/>
                </a:highlight>
                <a:latin typeface="Verdana"/>
                <a:ea typeface="Verdana"/>
                <a:cs typeface="Verdana"/>
                <a:sym typeface="Verdana"/>
              </a:rPr>
              <a:t>'contact'</a:t>
            </a:r>
            <a:r>
              <a:rPr lang="en" sz="1000">
                <a:solidFill>
                  <a:srgbClr val="455A64"/>
                </a:solidFill>
                <a:highlight>
                  <a:srgbClr val="FFFFFF"/>
                </a:highlight>
                <a:latin typeface="Verdana"/>
                <a:ea typeface="Verdana"/>
                <a:cs typeface="Verdana"/>
                <a:sym typeface="Verdana"/>
              </a:rPr>
              <a:t>, component: </a:t>
            </a:r>
            <a:r>
              <a:rPr lang="en" sz="1000">
                <a:solidFill>
                  <a:srgbClr val="D81B60"/>
                </a:solidFill>
                <a:highlight>
                  <a:srgbClr val="FFFFFF"/>
                </a:highlight>
                <a:latin typeface="Verdana"/>
                <a:ea typeface="Verdana"/>
                <a:cs typeface="Verdana"/>
                <a:sym typeface="Verdana"/>
              </a:rPr>
              <a:t>ContactHeroComponent</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 path: </a:t>
            </a:r>
            <a:r>
              <a:rPr lang="en" sz="1000">
                <a:solidFill>
                  <a:srgbClr val="00796B"/>
                </a:solidFill>
                <a:highlight>
                  <a:srgbClr val="FFFFFF"/>
                </a:highlight>
                <a:latin typeface="Verdana"/>
                <a:ea typeface="Verdana"/>
                <a:cs typeface="Verdana"/>
                <a:sym typeface="Verdana"/>
              </a:rPr>
              <a:t>''</a:t>
            </a:r>
            <a:r>
              <a:rPr lang="en" sz="1000">
                <a:solidFill>
                  <a:srgbClr val="455A64"/>
                </a:solidFill>
                <a:highlight>
                  <a:srgbClr val="FFFFFF"/>
                </a:highlight>
                <a:latin typeface="Verdana"/>
                <a:ea typeface="Verdana"/>
                <a:cs typeface="Verdana"/>
                <a:sym typeface="Verdana"/>
              </a:rPr>
              <a:t>, component: </a:t>
            </a:r>
            <a:r>
              <a:rPr lang="en" sz="1000">
                <a:solidFill>
                  <a:srgbClr val="D81B60"/>
                </a:solidFill>
                <a:highlight>
                  <a:srgbClr val="FFFFFF"/>
                </a:highlight>
                <a:latin typeface="Verdana"/>
                <a:ea typeface="Verdana"/>
                <a:cs typeface="Verdana"/>
                <a:sym typeface="Verdana"/>
              </a:rPr>
              <a:t>HomeComponent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 path: </a:t>
            </a:r>
            <a:r>
              <a:rPr lang="en" sz="1000">
                <a:solidFill>
                  <a:srgbClr val="00796B"/>
                </a:solidFill>
                <a:highlight>
                  <a:srgbClr val="FFFFFF"/>
                </a:highlight>
                <a:latin typeface="Verdana"/>
                <a:ea typeface="Verdana"/>
                <a:cs typeface="Verdana"/>
                <a:sym typeface="Verdana"/>
              </a:rPr>
              <a:t>'**'</a:t>
            </a:r>
            <a:r>
              <a:rPr lang="en" sz="1000">
                <a:solidFill>
                  <a:srgbClr val="455A64"/>
                </a:solidFill>
                <a:highlight>
                  <a:srgbClr val="FFFFFF"/>
                </a:highlight>
                <a:latin typeface="Verdana"/>
                <a:ea typeface="Verdana"/>
                <a:cs typeface="Verdana"/>
                <a:sym typeface="Verdana"/>
              </a:rPr>
              <a:t>, component: </a:t>
            </a:r>
            <a:r>
              <a:rPr lang="en" sz="1000">
                <a:solidFill>
                  <a:srgbClr val="D81B60"/>
                </a:solidFill>
                <a:highlight>
                  <a:srgbClr val="FFFFFF"/>
                </a:highlight>
                <a:latin typeface="Verdana"/>
                <a:ea typeface="Verdana"/>
                <a:cs typeface="Verdana"/>
                <a:sym typeface="Verdana"/>
              </a:rPr>
              <a:t>PageNotFoundComponent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p>
          <a:p>
            <a:pPr lvl="0" rtl="0">
              <a:lnSpc>
                <a:spcPct val="171428"/>
              </a:lnSpc>
              <a:spcBef>
                <a:spcPts val="0"/>
              </a:spcBef>
              <a:buClr>
                <a:schemeClr val="dk1"/>
              </a:buClr>
              <a:buSzPct val="110000"/>
              <a:buFont typeface="Arial"/>
              <a:buNone/>
            </a:pP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bootstrap: [ </a:t>
            </a:r>
            <a:r>
              <a:rPr lang="en" sz="1000">
                <a:solidFill>
                  <a:srgbClr val="D81B60"/>
                </a:solidFill>
                <a:highlight>
                  <a:srgbClr val="FFFFFF"/>
                </a:highlight>
                <a:latin typeface="Verdana"/>
                <a:ea typeface="Verdana"/>
                <a:cs typeface="Verdana"/>
                <a:sym typeface="Verdana"/>
              </a:rPr>
              <a:t>AppComponent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AppModule</a:t>
            </a:r>
            <a:r>
              <a:rPr lang="en" sz="1000">
                <a:solidFill>
                  <a:srgbClr val="455A64"/>
                </a:solidFill>
                <a:highlight>
                  <a:srgbClr val="FFFFFF"/>
                </a:highlight>
                <a:latin typeface="Verdana"/>
                <a:ea typeface="Verdana"/>
                <a:cs typeface="Verdana"/>
                <a:sym typeface="Verdana"/>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939175" y="161825"/>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Routing</a:t>
            </a:r>
          </a:p>
        </p:txBody>
      </p:sp>
      <p:pic>
        <p:nvPicPr>
          <p:cNvPr id="174" name="Shape 174"/>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75" name="Shape 175"/>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500"/>
              </a:spcBef>
              <a:buNone/>
            </a:pPr>
            <a:r>
              <a:rPr b="1" lang="en" sz="1200">
                <a:solidFill>
                  <a:srgbClr val="546E7A"/>
                </a:solidFill>
                <a:highlight>
                  <a:srgbClr val="FFFFFF"/>
                </a:highlight>
                <a:latin typeface="Roboto"/>
                <a:ea typeface="Roboto"/>
                <a:cs typeface="Roboto"/>
                <a:sym typeface="Roboto"/>
              </a:rPr>
              <a:t>Router Outlet and Router Link</a:t>
            </a:r>
          </a:p>
          <a:p>
            <a:pPr lvl="0" rtl="0">
              <a:lnSpc>
                <a:spcPct val="171428"/>
              </a:lnSpc>
              <a:spcBef>
                <a:spcPts val="0"/>
              </a:spcBef>
              <a:buNone/>
            </a:pPr>
            <a:r>
              <a:rPr lang="en" sz="1000">
                <a:solidFill>
                  <a:srgbClr val="D81B60"/>
                </a:solidFill>
                <a:highlight>
                  <a:srgbClr val="FFFFFF"/>
                </a:highlight>
                <a:latin typeface="Verdana"/>
                <a:ea typeface="Verdana"/>
                <a:cs typeface="Verdana"/>
                <a:sym typeface="Verdana"/>
              </a:rPr>
              <a: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&lt;h1&gt;Angular Router&lt;/h1&gt;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&lt;nav&gt;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&lt;a routerLink="/users" routerLinkActive="active"&gt;Users&lt;/a&gt;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&lt;a routerLink="/contacts" routerLinkActive="active"&gt;Contacts&lt;/a&gt;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&lt;/nav&gt;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&lt;router-outlet&gt;&lt;/router-outlet&gt;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a:t>
            </a:r>
          </a:p>
          <a:p>
            <a:pPr lvl="0" rtl="0">
              <a:lnSpc>
                <a:spcPct val="171428"/>
              </a:lnSpc>
              <a:spcBef>
                <a:spcPts val="500"/>
              </a:spcBef>
              <a:buNone/>
            </a:pPr>
            <a:br>
              <a:rPr lang="en" sz="1000">
                <a:solidFill>
                  <a:srgbClr val="D81B60"/>
                </a:solidFill>
                <a:highlight>
                  <a:srgbClr val="FFFFFF"/>
                </a:highlight>
                <a:latin typeface="Verdana"/>
                <a:ea typeface="Verdana"/>
                <a:cs typeface="Verdana"/>
                <a:sym typeface="Verdana"/>
              </a:rPr>
            </a:b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71428"/>
              </a:lnSpc>
              <a:spcBef>
                <a:spcPts val="500"/>
              </a:spcBef>
              <a:buNone/>
            </a:pPr>
            <a:r>
              <a:t/>
            </a:r>
            <a:endParaRPr sz="1000">
              <a:solidFill>
                <a:srgbClr val="D81B60"/>
              </a:solidFill>
              <a:highlight>
                <a:srgbClr val="FFFFFF"/>
              </a:highlight>
              <a:latin typeface="Verdana"/>
              <a:ea typeface="Verdana"/>
              <a:cs typeface="Verdana"/>
              <a:sym typeface="Verdana"/>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939175" y="161825"/>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Routing</a:t>
            </a:r>
          </a:p>
        </p:txBody>
      </p:sp>
      <p:pic>
        <p:nvPicPr>
          <p:cNvPr id="181" name="Shape 181"/>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82" name="Shape 182"/>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spcAft>
                <a:spcPts val="2400"/>
              </a:spcAft>
              <a:buClr>
                <a:srgbClr val="000000"/>
              </a:buClr>
              <a:buSzPct val="110000"/>
              <a:buFont typeface="Arial"/>
              <a:buNone/>
            </a:pPr>
            <a:r>
              <a:rPr lang="en" sz="950">
                <a:solidFill>
                  <a:srgbClr val="00796B"/>
                </a:solidFill>
                <a:highlight>
                  <a:srgbClr val="FFFFFF"/>
                </a:highlight>
                <a:latin typeface="Verdana"/>
                <a:ea typeface="Verdana"/>
                <a:cs typeface="Verdana"/>
                <a:sym typeface="Verdana"/>
              </a:rPr>
              <a:t>Router - </a:t>
            </a:r>
            <a:r>
              <a:rPr lang="en" sz="1050">
                <a:solidFill>
                  <a:srgbClr val="546E7A"/>
                </a:solidFill>
                <a:highlight>
                  <a:srgbClr val="FFFFFF"/>
                </a:highlight>
                <a:latin typeface="Roboto"/>
                <a:ea typeface="Roboto"/>
                <a:cs typeface="Roboto"/>
                <a:sym typeface="Roboto"/>
              </a:rPr>
              <a:t>Displays the application component for the active URL. Manages navigation from one component to the next.</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RouterModule - </a:t>
            </a:r>
            <a:r>
              <a:rPr lang="en" sz="1050">
                <a:solidFill>
                  <a:srgbClr val="546E7A"/>
                </a:solidFill>
                <a:highlight>
                  <a:srgbClr val="FFFFFF"/>
                </a:highlight>
                <a:latin typeface="Roboto"/>
                <a:ea typeface="Roboto"/>
                <a:cs typeface="Roboto"/>
                <a:sym typeface="Roboto"/>
              </a:rPr>
              <a:t>A separate Angular module that provides the necessary service providers and directives for navigating through application views.</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Routes - </a:t>
            </a:r>
            <a:r>
              <a:rPr lang="en" sz="1050">
                <a:solidFill>
                  <a:srgbClr val="546E7A"/>
                </a:solidFill>
                <a:highlight>
                  <a:srgbClr val="FFFFFF"/>
                </a:highlight>
                <a:latin typeface="Roboto"/>
                <a:ea typeface="Roboto"/>
                <a:cs typeface="Roboto"/>
                <a:sym typeface="Roboto"/>
              </a:rPr>
              <a:t>Defines an array of Routes, each mapping a URL path to a component.</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 - </a:t>
            </a:r>
            <a:r>
              <a:rPr lang="en" sz="1050">
                <a:solidFill>
                  <a:srgbClr val="546E7A"/>
                </a:solidFill>
                <a:highlight>
                  <a:srgbClr val="FFFFFF"/>
                </a:highlight>
                <a:latin typeface="Roboto"/>
                <a:ea typeface="Roboto"/>
                <a:cs typeface="Roboto"/>
                <a:sym typeface="Roboto"/>
              </a:rPr>
              <a:t>Defines how the router should navigate to a component based on a URL pattern. Most routes consist of a path and a component type.</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RouterOutlet - </a:t>
            </a:r>
            <a:r>
              <a:rPr lang="en" sz="1050">
                <a:solidFill>
                  <a:srgbClr val="546E7A"/>
                </a:solidFill>
                <a:highlight>
                  <a:srgbClr val="FFFFFF"/>
                </a:highlight>
                <a:latin typeface="Roboto"/>
                <a:ea typeface="Roboto"/>
                <a:cs typeface="Roboto"/>
                <a:sym typeface="Roboto"/>
              </a:rPr>
              <a:t>The directive (</a:t>
            </a:r>
            <a:r>
              <a:rPr lang="en" sz="950">
                <a:solidFill>
                  <a:srgbClr val="00796B"/>
                </a:solidFill>
                <a:highlight>
                  <a:srgbClr val="FFFFFF"/>
                </a:highlight>
                <a:latin typeface="Verdana"/>
                <a:ea typeface="Verdana"/>
                <a:cs typeface="Verdana"/>
                <a:sym typeface="Verdana"/>
              </a:rPr>
              <a:t>&lt;router-outlet&gt;</a:t>
            </a:r>
            <a:r>
              <a:rPr lang="en" sz="1050">
                <a:solidFill>
                  <a:srgbClr val="546E7A"/>
                </a:solidFill>
                <a:highlight>
                  <a:srgbClr val="FFFFFF"/>
                </a:highlight>
                <a:latin typeface="Roboto"/>
                <a:ea typeface="Roboto"/>
                <a:cs typeface="Roboto"/>
                <a:sym typeface="Roboto"/>
              </a:rPr>
              <a:t>) that marks where the router should display a view.</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RouterLink  - </a:t>
            </a:r>
            <a:r>
              <a:rPr lang="en" sz="1050">
                <a:solidFill>
                  <a:srgbClr val="546E7A"/>
                </a:solidFill>
                <a:highlight>
                  <a:srgbClr val="FFFFFF"/>
                </a:highlight>
                <a:latin typeface="Roboto"/>
                <a:ea typeface="Roboto"/>
                <a:cs typeface="Roboto"/>
                <a:sym typeface="Roboto"/>
              </a:rPr>
              <a:t>The directive for binding a clickable HTML element to a route. Clicking an anchor tag with a </a:t>
            </a:r>
            <a:r>
              <a:rPr lang="en" sz="950">
                <a:solidFill>
                  <a:srgbClr val="00796B"/>
                </a:solidFill>
                <a:highlight>
                  <a:srgbClr val="FFFFFF"/>
                </a:highlight>
                <a:latin typeface="Verdana"/>
                <a:ea typeface="Verdana"/>
                <a:cs typeface="Verdana"/>
                <a:sym typeface="Verdana"/>
              </a:rPr>
              <a:t>routerLink</a:t>
            </a:r>
            <a:r>
              <a:rPr lang="en" sz="1050">
                <a:solidFill>
                  <a:srgbClr val="546E7A"/>
                </a:solidFill>
                <a:highlight>
                  <a:srgbClr val="FFFFFF"/>
                </a:highlight>
                <a:latin typeface="Roboto"/>
                <a:ea typeface="Roboto"/>
                <a:cs typeface="Roboto"/>
                <a:sym typeface="Roboto"/>
              </a:rPr>
              <a:t> directive that is bound to a </a:t>
            </a:r>
            <a:r>
              <a:rPr i="1" lang="en" sz="1050">
                <a:solidFill>
                  <a:srgbClr val="546E7A"/>
                </a:solidFill>
                <a:highlight>
                  <a:srgbClr val="FFFFFF"/>
                </a:highlight>
                <a:latin typeface="Roboto"/>
                <a:ea typeface="Roboto"/>
                <a:cs typeface="Roboto"/>
                <a:sym typeface="Roboto"/>
              </a:rPr>
              <a:t>string</a:t>
            </a:r>
            <a:r>
              <a:rPr lang="en" sz="1050">
                <a:solidFill>
                  <a:srgbClr val="546E7A"/>
                </a:solidFill>
                <a:highlight>
                  <a:srgbClr val="FFFFFF"/>
                </a:highlight>
                <a:latin typeface="Roboto"/>
                <a:ea typeface="Roboto"/>
                <a:cs typeface="Roboto"/>
                <a:sym typeface="Roboto"/>
              </a:rPr>
              <a:t> or a </a:t>
            </a:r>
            <a:r>
              <a:rPr i="1" lang="en" sz="1050">
                <a:solidFill>
                  <a:srgbClr val="546E7A"/>
                </a:solidFill>
                <a:highlight>
                  <a:srgbClr val="FFFFFF"/>
                </a:highlight>
                <a:latin typeface="Roboto"/>
                <a:ea typeface="Roboto"/>
                <a:cs typeface="Roboto"/>
                <a:sym typeface="Roboto"/>
              </a:rPr>
              <a:t>Link Parameters Array</a:t>
            </a:r>
            <a:r>
              <a:rPr lang="en" sz="1050">
                <a:solidFill>
                  <a:srgbClr val="546E7A"/>
                </a:solidFill>
                <a:highlight>
                  <a:srgbClr val="FFFFFF"/>
                </a:highlight>
                <a:latin typeface="Roboto"/>
                <a:ea typeface="Roboto"/>
                <a:cs typeface="Roboto"/>
                <a:sym typeface="Roboto"/>
              </a:rPr>
              <a:t> triggers a navigation.</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RouterLinkActive - </a:t>
            </a:r>
            <a:r>
              <a:rPr lang="en" sz="1050">
                <a:solidFill>
                  <a:srgbClr val="546E7A"/>
                </a:solidFill>
                <a:highlight>
                  <a:srgbClr val="FFFFFF"/>
                </a:highlight>
                <a:latin typeface="Roboto"/>
                <a:ea typeface="Roboto"/>
                <a:cs typeface="Roboto"/>
                <a:sym typeface="Roboto"/>
              </a:rPr>
              <a:t>The directive for adding/removing classes from an HTML element when an associated routerLink contained on or inside the element becomes active/inactive.</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ActivatedRoute - </a:t>
            </a:r>
            <a:r>
              <a:rPr lang="en" sz="1050">
                <a:solidFill>
                  <a:srgbClr val="546E7A"/>
                </a:solidFill>
                <a:highlight>
                  <a:srgbClr val="FFFFFF"/>
                </a:highlight>
                <a:latin typeface="Roboto"/>
                <a:ea typeface="Roboto"/>
                <a:cs typeface="Roboto"/>
                <a:sym typeface="Roboto"/>
              </a:rPr>
              <a:t>A service that is provided to each route component that contains route specific information such as route parameters, static data, resolve data, global query params and the global fragment.</a:t>
            </a:r>
            <a:br>
              <a:rPr lang="en" sz="1050">
                <a:solidFill>
                  <a:srgbClr val="546E7A"/>
                </a:solidFill>
                <a:highlight>
                  <a:srgbClr val="FFFFFF"/>
                </a:highlight>
                <a:latin typeface="Roboto"/>
                <a:ea typeface="Roboto"/>
                <a:cs typeface="Roboto"/>
                <a:sym typeface="Roboto"/>
              </a:rPr>
            </a:br>
            <a:r>
              <a:rPr lang="en" sz="950">
                <a:solidFill>
                  <a:srgbClr val="00796B"/>
                </a:solidFill>
                <a:highlight>
                  <a:srgbClr val="FFFFFF"/>
                </a:highlight>
                <a:latin typeface="Verdana"/>
                <a:ea typeface="Verdana"/>
                <a:cs typeface="Verdana"/>
                <a:sym typeface="Verdana"/>
              </a:rPr>
              <a:t>RouterState - </a:t>
            </a:r>
            <a:r>
              <a:rPr lang="en" sz="1050">
                <a:solidFill>
                  <a:srgbClr val="546E7A"/>
                </a:solidFill>
                <a:highlight>
                  <a:srgbClr val="FFFFFF"/>
                </a:highlight>
                <a:latin typeface="Roboto"/>
                <a:ea typeface="Roboto"/>
                <a:cs typeface="Roboto"/>
                <a:sym typeface="Roboto"/>
              </a:rPr>
              <a:t>The current state of the router including a tree of the currently activated routes in our application along convenience methods for traversing the route tree.</a:t>
            </a:r>
          </a:p>
          <a:p>
            <a:pPr lvl="0" rtl="0">
              <a:lnSpc>
                <a:spcPct val="171428"/>
              </a:lnSpc>
              <a:spcBef>
                <a:spcPts val="0"/>
              </a:spcBef>
              <a:buNone/>
            </a:pPr>
            <a:r>
              <a:t/>
            </a:r>
            <a:endParaRPr b="1" sz="1200">
              <a:solidFill>
                <a:srgbClr val="546E7A"/>
              </a:solidFill>
              <a:highlight>
                <a:srgbClr val="FFFFFF"/>
              </a:highlight>
              <a:latin typeface="Roboto"/>
              <a:ea typeface="Roboto"/>
              <a:cs typeface="Roboto"/>
              <a:sym typeface="Roboto"/>
            </a:endParaRPr>
          </a:p>
          <a:p>
            <a:pPr lvl="0" rtl="0">
              <a:lnSpc>
                <a:spcPct val="171428"/>
              </a:lnSpc>
              <a:spcBef>
                <a:spcPts val="500"/>
              </a:spcBef>
              <a:buNone/>
            </a:pPr>
            <a:br>
              <a:rPr lang="en" sz="1000">
                <a:solidFill>
                  <a:srgbClr val="D81B60"/>
                </a:solidFill>
                <a:highlight>
                  <a:srgbClr val="FFFFFF"/>
                </a:highlight>
                <a:latin typeface="Verdana"/>
                <a:ea typeface="Verdana"/>
                <a:cs typeface="Verdana"/>
                <a:sym typeface="Verdana"/>
              </a:rPr>
            </a:b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71428"/>
              </a:lnSpc>
              <a:spcBef>
                <a:spcPts val="500"/>
              </a:spcBef>
              <a:buNone/>
            </a:pPr>
            <a:r>
              <a:t/>
            </a:r>
            <a:endParaRPr sz="1000">
              <a:solidFill>
                <a:srgbClr val="D81B60"/>
              </a:solidFill>
              <a:highlight>
                <a:srgbClr val="FFFFFF"/>
              </a:highlight>
              <a:latin typeface="Verdana"/>
              <a:ea typeface="Verdana"/>
              <a:cs typeface="Verdana"/>
              <a:sym typeface="Verdana"/>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939175" y="161825"/>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Services</a:t>
            </a:r>
          </a:p>
        </p:txBody>
      </p:sp>
      <p:pic>
        <p:nvPicPr>
          <p:cNvPr id="188" name="Shape 188"/>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89" name="Shape 189"/>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500"/>
              </a:spcBef>
              <a:buNone/>
            </a:pPr>
            <a:r>
              <a:rPr lang="en" sz="1200">
                <a:solidFill>
                  <a:srgbClr val="546E7A"/>
                </a:solidFill>
                <a:highlight>
                  <a:srgbClr val="FFFFFF"/>
                </a:highlight>
                <a:latin typeface="Roboto"/>
                <a:ea typeface="Roboto"/>
                <a:cs typeface="Roboto"/>
                <a:sym typeface="Roboto"/>
              </a:rPr>
              <a:t>Are reusable objects which share data between components. Multiple components will need access to service data and we don't want to copy and paste the same code over and over. Instead, we'll create a single reusable data service and learn to inject it in the components that need it.</a:t>
            </a:r>
            <a:br>
              <a:rPr lang="en" sz="1200">
                <a:solidFill>
                  <a:srgbClr val="546E7A"/>
                </a:solidFill>
                <a:highlight>
                  <a:srgbClr val="FFFFFF"/>
                </a:highlight>
                <a:latin typeface="Roboto"/>
                <a:ea typeface="Roboto"/>
                <a:cs typeface="Roboto"/>
                <a:sym typeface="Roboto"/>
              </a:rPr>
            </a:br>
          </a:p>
          <a:p>
            <a:pPr lvl="0" rtl="0">
              <a:lnSpc>
                <a:spcPct val="171428"/>
              </a:lnSpc>
              <a:spcBef>
                <a:spcPts val="0"/>
              </a:spcBef>
              <a:buNone/>
            </a:pP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Injectable</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'@angular/core'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@Injectable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HeroService</a:t>
            </a:r>
            <a:r>
              <a:rPr lang="en" sz="1000">
                <a:solidFill>
                  <a:srgbClr val="455A64"/>
                </a:solidFill>
                <a:highlight>
                  <a:srgbClr val="FFFFFF"/>
                </a:highlight>
                <a:latin typeface="Verdana"/>
                <a:ea typeface="Verdana"/>
                <a:cs typeface="Verdana"/>
                <a:sym typeface="Verdana"/>
              </a:rPr>
              <a:t> {</a:t>
            </a:r>
          </a:p>
          <a:p>
            <a:pPr lvl="0" rtl="0">
              <a:lnSpc>
                <a:spcPct val="171428"/>
              </a:lnSpc>
              <a:spcBef>
                <a:spcPts val="0"/>
              </a:spcBef>
              <a:buNone/>
            </a:pP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p>
          <a:p>
            <a:pPr lvl="0" rtl="0">
              <a:lnSpc>
                <a:spcPct val="171428"/>
              </a:lnSpc>
              <a:spcBef>
                <a:spcPts val="500"/>
              </a:spcBef>
              <a:buNone/>
            </a:pPr>
            <a:r>
              <a:rPr lang="en" sz="1200">
                <a:solidFill>
                  <a:srgbClr val="546E7A"/>
                </a:solidFill>
                <a:highlight>
                  <a:srgbClr val="FFFFFF"/>
                </a:highlight>
                <a:latin typeface="Roboto"/>
                <a:ea typeface="Roboto"/>
                <a:cs typeface="Roboto"/>
                <a:sym typeface="Roboto"/>
              </a:rPr>
              <a:t>Refactoring data access to a separate service keeps the component lean and focused on supporting the view. It also makes it easier to unit test the component with a mock service.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Data binding</a:t>
            </a:r>
          </a:p>
        </p:txBody>
      </p:sp>
      <p:pic>
        <p:nvPicPr>
          <p:cNvPr id="195" name="Shape 195"/>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96" name="Shape 196"/>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500"/>
              </a:spcBef>
              <a:buNone/>
            </a:pPr>
            <a:r>
              <a:t/>
            </a:r>
            <a:endParaRPr sz="1200">
              <a:solidFill>
                <a:srgbClr val="546E7A"/>
              </a:solidFill>
              <a:highlight>
                <a:srgbClr val="FFFFFF"/>
              </a:highlight>
              <a:latin typeface="Roboto"/>
              <a:ea typeface="Roboto"/>
              <a:cs typeface="Roboto"/>
              <a:sym typeface="Roboto"/>
            </a:endParaRPr>
          </a:p>
        </p:txBody>
      </p:sp>
      <p:pic>
        <p:nvPicPr>
          <p:cNvPr descr="Data Binding" id="197" name="Shape 197"/>
          <p:cNvPicPr preferRelativeResize="0"/>
          <p:nvPr/>
        </p:nvPicPr>
        <p:blipFill>
          <a:blip r:embed="rId4">
            <a:alphaModFix/>
          </a:blip>
          <a:stretch>
            <a:fillRect/>
          </a:stretch>
        </p:blipFill>
        <p:spPr>
          <a:xfrm>
            <a:off x="323175" y="1599025"/>
            <a:ext cx="2571750" cy="2390775"/>
          </a:xfrm>
          <a:prstGeom prst="rect">
            <a:avLst/>
          </a:prstGeom>
          <a:noFill/>
          <a:ln>
            <a:noFill/>
          </a:ln>
        </p:spPr>
      </p:pic>
      <p:sp>
        <p:nvSpPr>
          <p:cNvPr id="198" name="Shape 198"/>
          <p:cNvSpPr txBox="1"/>
          <p:nvPr/>
        </p:nvSpPr>
        <p:spPr>
          <a:xfrm>
            <a:off x="3104175" y="1848450"/>
            <a:ext cx="5841000" cy="2933400"/>
          </a:xfrm>
          <a:prstGeom prst="rect">
            <a:avLst/>
          </a:prstGeom>
          <a:noFill/>
          <a:ln>
            <a:noFill/>
          </a:ln>
        </p:spPr>
        <p:txBody>
          <a:bodyPr anchorCtr="0" anchor="ctr" bIns="91425" lIns="91425" rIns="91425" tIns="91425">
            <a:noAutofit/>
          </a:bodyPr>
          <a:lstStyle/>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Angular supports </a:t>
            </a:r>
            <a:r>
              <a:rPr b="1" lang="en" sz="1200">
                <a:solidFill>
                  <a:srgbClr val="546E7A"/>
                </a:solidFill>
                <a:highlight>
                  <a:srgbClr val="FFFFFF"/>
                </a:highlight>
                <a:latin typeface="Roboto"/>
                <a:ea typeface="Roboto"/>
                <a:cs typeface="Roboto"/>
                <a:sym typeface="Roboto"/>
              </a:rPr>
              <a:t>data binding</a:t>
            </a:r>
            <a:r>
              <a:rPr lang="en" sz="1200">
                <a:solidFill>
                  <a:srgbClr val="546E7A"/>
                </a:solidFill>
                <a:highlight>
                  <a:srgbClr val="FFFFFF"/>
                </a:highlight>
                <a:latin typeface="Roboto"/>
                <a:ea typeface="Roboto"/>
                <a:cs typeface="Roboto"/>
                <a:sym typeface="Roboto"/>
              </a:rPr>
              <a:t>, a mechanism for coordinating parts of a template with parts of a component. Add binding markup to the template HTML to tell Angular how to connect both sides.</a:t>
            </a:r>
          </a:p>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As the diagram shows, there are four forms of data binding syntax. Each form has a direction — to the DOM, from the DOM, or in both directions.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Data binding</a:t>
            </a:r>
          </a:p>
        </p:txBody>
      </p:sp>
      <p:pic>
        <p:nvPicPr>
          <p:cNvPr id="204" name="Shape 204"/>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05" name="Shape 205"/>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500"/>
              </a:spcBef>
              <a:buNone/>
            </a:pPr>
            <a:r>
              <a:t/>
            </a:r>
            <a:endParaRPr sz="1200">
              <a:solidFill>
                <a:srgbClr val="546E7A"/>
              </a:solidFill>
              <a:highlight>
                <a:srgbClr val="FFFFFF"/>
              </a:highlight>
              <a:latin typeface="Roboto"/>
              <a:ea typeface="Roboto"/>
              <a:cs typeface="Roboto"/>
              <a:sym typeface="Roboto"/>
            </a:endParaRPr>
          </a:p>
        </p:txBody>
      </p:sp>
      <p:sp>
        <p:nvSpPr>
          <p:cNvPr id="206" name="Shape 206"/>
          <p:cNvSpPr txBox="1"/>
          <p:nvPr/>
        </p:nvSpPr>
        <p:spPr>
          <a:xfrm>
            <a:off x="3556250" y="1356200"/>
            <a:ext cx="5284200" cy="3679200"/>
          </a:xfrm>
          <a:prstGeom prst="rect">
            <a:avLst/>
          </a:prstGeom>
          <a:noFill/>
          <a:ln>
            <a:noFill/>
          </a:ln>
        </p:spPr>
        <p:txBody>
          <a:bodyPr anchorCtr="0" anchor="t" bIns="91425" lIns="91425" rIns="91425" tIns="91425">
            <a:noAutofit/>
          </a:bodyPr>
          <a:lstStyle/>
          <a:p>
            <a:pPr lvl="0">
              <a:spcBef>
                <a:spcPts val="0"/>
              </a:spcBef>
              <a:buNone/>
            </a:pPr>
            <a:r>
              <a:rPr lang="en" sz="1200">
                <a:solidFill>
                  <a:srgbClr val="546E7A"/>
                </a:solidFill>
                <a:latin typeface="Roboto"/>
                <a:ea typeface="Roboto"/>
                <a:cs typeface="Roboto"/>
                <a:sym typeface="Roboto"/>
              </a:rPr>
              <a:t>In two-way binding, a data property value flows to the input box from the component as with property binding. </a:t>
            </a:r>
          </a:p>
          <a:p>
            <a:pPr lv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546E7A"/>
                </a:solidFill>
                <a:latin typeface="Roboto"/>
                <a:ea typeface="Roboto"/>
                <a:cs typeface="Roboto"/>
                <a:sym typeface="Roboto"/>
              </a:rPr>
              <a:t>The user's changes also flow back to the component, resetting the property to the latest value, as with event binding. </a:t>
            </a:r>
          </a:p>
          <a:p>
            <a:pPr lvl="0" rtl="0">
              <a:spcBef>
                <a:spcPts val="0"/>
              </a:spcBef>
              <a:buNone/>
            </a:pPr>
            <a:br>
              <a:rPr lang="en" sz="1200">
                <a:solidFill>
                  <a:srgbClr val="546E7A"/>
                </a:solidFill>
                <a:latin typeface="Roboto"/>
                <a:ea typeface="Roboto"/>
                <a:cs typeface="Roboto"/>
                <a:sym typeface="Roboto"/>
              </a:rPr>
            </a:br>
            <a:r>
              <a:rPr lang="en" sz="1200">
                <a:solidFill>
                  <a:srgbClr val="546E7A"/>
                </a:solidFill>
                <a:latin typeface="Roboto"/>
                <a:ea typeface="Roboto"/>
                <a:cs typeface="Roboto"/>
                <a:sym typeface="Roboto"/>
              </a:rPr>
              <a:t>Angular processes all data bindings once per JavaScript event cycle, from the root of the application component tree through all child components. </a:t>
            </a:r>
            <a:br>
              <a:rPr lang="en" sz="1200">
                <a:solidFill>
                  <a:srgbClr val="546E7A"/>
                </a:solidFill>
                <a:latin typeface="Roboto"/>
                <a:ea typeface="Roboto"/>
                <a:cs typeface="Roboto"/>
                <a:sym typeface="Roboto"/>
              </a:rPr>
            </a:br>
            <a:br>
              <a:rPr lang="en" sz="1200">
                <a:solidFill>
                  <a:srgbClr val="546E7A"/>
                </a:solidFill>
                <a:latin typeface="Roboto"/>
                <a:ea typeface="Roboto"/>
                <a:cs typeface="Roboto"/>
                <a:sym typeface="Roboto"/>
              </a:rPr>
            </a:b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546E7A"/>
                </a:solidFill>
                <a:latin typeface="Roboto"/>
                <a:ea typeface="Roboto"/>
                <a:cs typeface="Roboto"/>
                <a:sym typeface="Roboto"/>
              </a:rPr>
              <a:t>Data binding plays an important role in communication between a template and its component.</a:t>
            </a:r>
            <a:br>
              <a:rPr lang="en" sz="1200">
                <a:solidFill>
                  <a:srgbClr val="546E7A"/>
                </a:solidFill>
                <a:latin typeface="Roboto"/>
                <a:ea typeface="Roboto"/>
                <a:cs typeface="Roboto"/>
                <a:sym typeface="Roboto"/>
              </a:rPr>
            </a:br>
            <a:br>
              <a:rPr lang="en" sz="1200">
                <a:solidFill>
                  <a:srgbClr val="546E7A"/>
                </a:solidFill>
                <a:latin typeface="Roboto"/>
                <a:ea typeface="Roboto"/>
                <a:cs typeface="Roboto"/>
                <a:sym typeface="Roboto"/>
              </a:rPr>
            </a:br>
            <a:r>
              <a:rPr lang="en" sz="1200">
                <a:solidFill>
                  <a:srgbClr val="546E7A"/>
                </a:solidFill>
                <a:latin typeface="Roboto"/>
                <a:ea typeface="Roboto"/>
                <a:cs typeface="Roboto"/>
                <a:sym typeface="Roboto"/>
              </a:rPr>
              <a:t>Data binding is also important for communication between parent and child components.</a:t>
            </a:r>
          </a:p>
          <a:p>
            <a:pPr lvl="0" rtl="0">
              <a:spcBef>
                <a:spcPts val="0"/>
              </a:spcBef>
              <a:buNone/>
            </a:pPr>
            <a:r>
              <a:t/>
            </a:r>
            <a:endParaRPr sz="1200">
              <a:solidFill>
                <a:srgbClr val="546E7A"/>
              </a:solidFill>
              <a:latin typeface="Roboto"/>
              <a:ea typeface="Roboto"/>
              <a:cs typeface="Roboto"/>
              <a:sym typeface="Roboto"/>
            </a:endParaRPr>
          </a:p>
        </p:txBody>
      </p:sp>
      <p:pic>
        <p:nvPicPr>
          <p:cNvPr id="207" name="Shape 207"/>
          <p:cNvPicPr preferRelativeResize="0"/>
          <p:nvPr/>
        </p:nvPicPr>
        <p:blipFill>
          <a:blip r:embed="rId4">
            <a:alphaModFix/>
          </a:blip>
          <a:stretch>
            <a:fillRect/>
          </a:stretch>
        </p:blipFill>
        <p:spPr>
          <a:xfrm>
            <a:off x="146300" y="1307562"/>
            <a:ext cx="3409950" cy="2085975"/>
          </a:xfrm>
          <a:prstGeom prst="rect">
            <a:avLst/>
          </a:prstGeom>
          <a:noFill/>
          <a:ln>
            <a:noFill/>
          </a:ln>
        </p:spPr>
      </p:pic>
      <p:pic>
        <p:nvPicPr>
          <p:cNvPr id="208" name="Shape 208"/>
          <p:cNvPicPr preferRelativeResize="0"/>
          <p:nvPr/>
        </p:nvPicPr>
        <p:blipFill>
          <a:blip r:embed="rId5">
            <a:alphaModFix/>
          </a:blip>
          <a:stretch>
            <a:fillRect/>
          </a:stretch>
        </p:blipFill>
        <p:spPr>
          <a:xfrm>
            <a:off x="146300" y="3535250"/>
            <a:ext cx="3261309" cy="1556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Templates</a:t>
            </a:r>
          </a:p>
        </p:txBody>
      </p:sp>
      <p:pic>
        <p:nvPicPr>
          <p:cNvPr id="214" name="Shape 214"/>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15" name="Shape 215"/>
          <p:cNvSpPr txBox="1"/>
          <p:nvPr/>
        </p:nvSpPr>
        <p:spPr>
          <a:xfrm>
            <a:off x="186500" y="1217175"/>
            <a:ext cx="2556000" cy="38184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You define a component's view with its </a:t>
            </a:r>
            <a:r>
              <a:rPr b="1" lang="en" sz="1200" u="sng">
                <a:solidFill>
                  <a:schemeClr val="hlink"/>
                </a:solidFill>
                <a:highlight>
                  <a:srgbClr val="FFFFFF"/>
                </a:highlight>
                <a:latin typeface="Roboto"/>
                <a:ea typeface="Roboto"/>
                <a:cs typeface="Roboto"/>
                <a:sym typeface="Roboto"/>
                <a:hlinkClick r:id="rId4"/>
              </a:rPr>
              <a:t>template syntax</a:t>
            </a:r>
            <a:r>
              <a:rPr lang="en" sz="1200">
                <a:solidFill>
                  <a:srgbClr val="546E7A"/>
                </a:solidFill>
                <a:highlight>
                  <a:srgbClr val="FFFFFF"/>
                </a:highlight>
                <a:latin typeface="Roboto"/>
                <a:ea typeface="Roboto"/>
                <a:cs typeface="Roboto"/>
                <a:sym typeface="Roboto"/>
              </a:rPr>
              <a:t>. </a:t>
            </a:r>
          </a:p>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A template is a form of HTML that tells Angular how to render the component. </a:t>
            </a:r>
          </a:p>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A template looks like regular HTML, except for a few differences.</a:t>
            </a:r>
            <a:br>
              <a:rPr lang="en" sz="1200">
                <a:solidFill>
                  <a:srgbClr val="546E7A"/>
                </a:solidFill>
                <a:highlight>
                  <a:srgbClr val="FFFFFF"/>
                </a:highlight>
                <a:latin typeface="Roboto"/>
                <a:ea typeface="Roboto"/>
                <a:cs typeface="Roboto"/>
                <a:sym typeface="Roboto"/>
              </a:rPr>
            </a:br>
          </a:p>
          <a:p>
            <a:pPr lvl="0" rtl="0">
              <a:lnSpc>
                <a:spcPct val="175000"/>
              </a:lnSpc>
              <a:spcBef>
                <a:spcPts val="0"/>
              </a:spcBef>
              <a:spcAft>
                <a:spcPts val="1800"/>
              </a:spcAft>
              <a:buNone/>
            </a:pPr>
            <a:r>
              <a:t/>
            </a:r>
            <a:endParaRPr sz="1100">
              <a:solidFill>
                <a:srgbClr val="00796B"/>
              </a:solidFill>
              <a:highlight>
                <a:srgbClr val="FFFFFF"/>
              </a:highlight>
              <a:latin typeface="Verdana"/>
              <a:ea typeface="Verdana"/>
              <a:cs typeface="Verdana"/>
              <a:sym typeface="Verdana"/>
            </a:endParaRPr>
          </a:p>
          <a:p>
            <a:pPr lvl="0" rtl="0">
              <a:lnSpc>
                <a:spcPct val="171428"/>
              </a:lnSpc>
              <a:spcBef>
                <a:spcPts val="500"/>
              </a:spcBef>
              <a:buNone/>
            </a:pPr>
            <a:r>
              <a:t/>
            </a:r>
            <a:endParaRPr sz="1200">
              <a:solidFill>
                <a:srgbClr val="546E7A"/>
              </a:solidFill>
              <a:highlight>
                <a:srgbClr val="FFFFFF"/>
              </a:highlight>
              <a:latin typeface="Roboto"/>
              <a:ea typeface="Roboto"/>
              <a:cs typeface="Roboto"/>
              <a:sym typeface="Roboto"/>
            </a:endParaRPr>
          </a:p>
        </p:txBody>
      </p:sp>
      <p:pic>
        <p:nvPicPr>
          <p:cNvPr id="216" name="Shape 216"/>
          <p:cNvPicPr preferRelativeResize="0"/>
          <p:nvPr/>
        </p:nvPicPr>
        <p:blipFill>
          <a:blip r:embed="rId5">
            <a:alphaModFix/>
          </a:blip>
          <a:stretch>
            <a:fillRect/>
          </a:stretch>
        </p:blipFill>
        <p:spPr>
          <a:xfrm>
            <a:off x="2901049" y="1211537"/>
            <a:ext cx="6108600" cy="38296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434824" y="984725"/>
            <a:ext cx="2341442" cy="2469805"/>
          </a:xfrm>
          <a:prstGeom prst="rect">
            <a:avLst/>
          </a:prstGeom>
          <a:noFill/>
          <a:ln>
            <a:noFill/>
          </a:ln>
        </p:spPr>
      </p:pic>
      <p:sp>
        <p:nvSpPr>
          <p:cNvPr id="90" name="Shape 90"/>
          <p:cNvSpPr txBox="1"/>
          <p:nvPr>
            <p:ph idx="4294967295" type="ctrTitle"/>
          </p:nvPr>
        </p:nvSpPr>
        <p:spPr>
          <a:xfrm>
            <a:off x="2524650" y="1718275"/>
            <a:ext cx="2037300" cy="1215300"/>
          </a:xfrm>
          <a:prstGeom prst="rect">
            <a:avLst/>
          </a:prstGeom>
        </p:spPr>
        <p:txBody>
          <a:bodyPr anchorCtr="0" anchor="b" bIns="91425" lIns="91425" rIns="91425" tIns="91425">
            <a:noAutofit/>
          </a:bodyPr>
          <a:lstStyle/>
          <a:p>
            <a:pPr lvl="0" rtl="0">
              <a:spcBef>
                <a:spcPts val="0"/>
              </a:spcBef>
              <a:buNone/>
            </a:pPr>
            <a:r>
              <a:rPr lang="en" sz="4800"/>
              <a:t> genda</a:t>
            </a:r>
          </a:p>
        </p:txBody>
      </p:sp>
      <p:sp>
        <p:nvSpPr>
          <p:cNvPr id="91" name="Shape 91"/>
          <p:cNvSpPr txBox="1"/>
          <p:nvPr/>
        </p:nvSpPr>
        <p:spPr>
          <a:xfrm>
            <a:off x="5044275" y="452200"/>
            <a:ext cx="3918900" cy="4151400"/>
          </a:xfrm>
          <a:prstGeom prst="rect">
            <a:avLst/>
          </a:prstGeom>
          <a:noFill/>
          <a:ln>
            <a:noFill/>
          </a:ln>
        </p:spPr>
        <p:txBody>
          <a:bodyPr anchorCtr="0" anchor="t" bIns="91425" lIns="91425" rIns="91425" tIns="91425">
            <a:noAutofit/>
          </a:bodyPr>
          <a:lstStyle/>
          <a:p>
            <a:pPr indent="-355600" lvl="0" marL="457200" rtl="0">
              <a:spcBef>
                <a:spcPts val="0"/>
              </a:spcBef>
              <a:buClr>
                <a:srgbClr val="FFFFFF"/>
              </a:buClr>
              <a:buSzPct val="100000"/>
              <a:buAutoNum type="arabicPeriod"/>
            </a:pPr>
            <a:r>
              <a:rPr lang="en" sz="2000">
                <a:solidFill>
                  <a:srgbClr val="FFFFFF"/>
                </a:solidFill>
              </a:rPr>
              <a:t>Dependency Injection</a:t>
            </a:r>
          </a:p>
          <a:p>
            <a:pPr indent="-355600" lvl="0" marL="457200" rtl="0">
              <a:spcBef>
                <a:spcPts val="0"/>
              </a:spcBef>
              <a:buClr>
                <a:srgbClr val="FFFFFF"/>
              </a:buClr>
              <a:buSzPct val="100000"/>
              <a:buAutoNum type="arabicPeriod"/>
            </a:pPr>
            <a:r>
              <a:rPr lang="en" sz="2000">
                <a:solidFill>
                  <a:srgbClr val="FFFFFF"/>
                </a:solidFill>
              </a:rPr>
              <a:t>Modules</a:t>
            </a:r>
          </a:p>
          <a:p>
            <a:pPr indent="-355600" lvl="0" marL="457200" rtl="0">
              <a:spcBef>
                <a:spcPts val="0"/>
              </a:spcBef>
              <a:buClr>
                <a:srgbClr val="FFFFFF"/>
              </a:buClr>
              <a:buSzPct val="100000"/>
              <a:buAutoNum type="arabicPeriod"/>
            </a:pPr>
            <a:r>
              <a:rPr lang="en" sz="2000">
                <a:solidFill>
                  <a:schemeClr val="lt1"/>
                </a:solidFill>
              </a:rPr>
              <a:t>Routing</a:t>
            </a:r>
          </a:p>
          <a:p>
            <a:pPr indent="-355600" lvl="0" marL="457200" rtl="0">
              <a:spcBef>
                <a:spcPts val="0"/>
              </a:spcBef>
              <a:buClr>
                <a:srgbClr val="FFFFFF"/>
              </a:buClr>
              <a:buSzPct val="100000"/>
              <a:buAutoNum type="arabicPeriod"/>
            </a:pPr>
            <a:r>
              <a:rPr lang="en" sz="2000">
                <a:solidFill>
                  <a:srgbClr val="FFFFFF"/>
                </a:solidFill>
              </a:rPr>
              <a:t>Services</a:t>
            </a:r>
          </a:p>
          <a:p>
            <a:pPr indent="-355600" lvl="0" marL="457200" rtl="0">
              <a:spcBef>
                <a:spcPts val="0"/>
              </a:spcBef>
              <a:buClr>
                <a:srgbClr val="FFFFFF"/>
              </a:buClr>
              <a:buSzPct val="100000"/>
              <a:buAutoNum type="arabicPeriod"/>
            </a:pPr>
            <a:r>
              <a:rPr lang="en" sz="2000">
                <a:solidFill>
                  <a:srgbClr val="FFFFFF"/>
                </a:solidFill>
              </a:rPr>
              <a:t>Data binding</a:t>
            </a:r>
          </a:p>
          <a:p>
            <a:pPr indent="-355600" lvl="0" marL="457200" rtl="0">
              <a:spcBef>
                <a:spcPts val="0"/>
              </a:spcBef>
              <a:buClr>
                <a:srgbClr val="FFFFFF"/>
              </a:buClr>
              <a:buSzPct val="100000"/>
              <a:buAutoNum type="arabicPeriod"/>
            </a:pPr>
            <a:r>
              <a:rPr lang="en" sz="2000">
                <a:solidFill>
                  <a:schemeClr val="lt1"/>
                </a:solidFill>
              </a:rPr>
              <a:t>Templates</a:t>
            </a:r>
          </a:p>
          <a:p>
            <a:pPr indent="-355600" lvl="0" marL="457200" rtl="0">
              <a:spcBef>
                <a:spcPts val="0"/>
              </a:spcBef>
              <a:buClr>
                <a:srgbClr val="FFFFFF"/>
              </a:buClr>
              <a:buSzPct val="100000"/>
              <a:buAutoNum type="arabicPeriod"/>
            </a:pPr>
            <a:r>
              <a:rPr lang="en" sz="2000">
                <a:solidFill>
                  <a:schemeClr val="lt1"/>
                </a:solidFill>
              </a:rPr>
              <a:t>Directives</a:t>
            </a:r>
          </a:p>
          <a:p>
            <a:pPr indent="-355600" lvl="0" marL="457200" rtl="0">
              <a:spcBef>
                <a:spcPts val="0"/>
              </a:spcBef>
              <a:buClr>
                <a:srgbClr val="FFFFFF"/>
              </a:buClr>
              <a:buSzPct val="100000"/>
              <a:buAutoNum type="arabicPeriod"/>
            </a:pPr>
            <a:r>
              <a:rPr lang="en" sz="2000">
                <a:solidFill>
                  <a:srgbClr val="FFFFFF"/>
                </a:solidFill>
              </a:rPr>
              <a:t>Components</a:t>
            </a:r>
          </a:p>
          <a:p>
            <a:pPr indent="-355600" lvl="0" marL="457200" rtl="0">
              <a:spcBef>
                <a:spcPts val="0"/>
              </a:spcBef>
              <a:buClr>
                <a:srgbClr val="FFFFFF"/>
              </a:buClr>
              <a:buSzPct val="100000"/>
              <a:buAutoNum type="arabicPeriod"/>
            </a:pPr>
            <a:r>
              <a:rPr lang="en" sz="2000">
                <a:solidFill>
                  <a:srgbClr val="FFFFFF"/>
                </a:solidFill>
              </a:rPr>
              <a:t>Component  Lifecycle</a:t>
            </a:r>
          </a:p>
          <a:p>
            <a:pPr indent="-355600" lvl="0" marL="457200" rtl="0">
              <a:spcBef>
                <a:spcPts val="0"/>
              </a:spcBef>
              <a:buClr>
                <a:srgbClr val="FFFFFF"/>
              </a:buClr>
              <a:buSzPct val="100000"/>
              <a:buAutoNum type="arabicPeriod"/>
            </a:pPr>
            <a:r>
              <a:rPr lang="en" sz="2000">
                <a:solidFill>
                  <a:srgbClr val="FFFFFF"/>
                </a:solidFill>
              </a:rPr>
              <a:t>Pipes</a:t>
            </a:r>
          </a:p>
          <a:p>
            <a:pPr indent="-355600" lvl="0" marL="457200" rtl="0">
              <a:spcBef>
                <a:spcPts val="0"/>
              </a:spcBef>
              <a:buClr>
                <a:srgbClr val="FFFFFF"/>
              </a:buClr>
              <a:buSzPct val="100000"/>
              <a:buAutoNum type="arabicPeriod"/>
            </a:pPr>
            <a:r>
              <a:rPr lang="en" sz="2000">
                <a:solidFill>
                  <a:srgbClr val="FFFFFF"/>
                </a:solidFill>
              </a:rPr>
              <a:t>Http Client</a:t>
            </a:r>
          </a:p>
          <a:p>
            <a:pPr indent="-355600" lvl="0" marL="457200" rtl="0">
              <a:spcBef>
                <a:spcPts val="0"/>
              </a:spcBef>
              <a:buClr>
                <a:srgbClr val="FFFFFF"/>
              </a:buClr>
              <a:buSzPct val="100000"/>
              <a:buAutoNum type="arabicPeriod"/>
            </a:pPr>
            <a:r>
              <a:rPr lang="en" sz="2000">
                <a:solidFill>
                  <a:srgbClr val="FFFFFF"/>
                </a:solidFill>
              </a:rPr>
              <a:t>Forms</a:t>
            </a:r>
          </a:p>
          <a:p>
            <a:pPr indent="-355600" lvl="0" marL="457200" rtl="0">
              <a:spcBef>
                <a:spcPts val="0"/>
              </a:spcBef>
              <a:buClr>
                <a:srgbClr val="FFFFFF"/>
              </a:buClr>
              <a:buSzPct val="100000"/>
              <a:buAutoNum type="arabicPeriod"/>
            </a:pPr>
            <a:r>
              <a:rPr lang="en" sz="2000">
                <a:solidFill>
                  <a:srgbClr val="FFFFFF"/>
                </a:solidFill>
              </a:rPr>
              <a:t>Testing</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Directives</a:t>
            </a:r>
          </a:p>
        </p:txBody>
      </p:sp>
      <p:pic>
        <p:nvPicPr>
          <p:cNvPr id="222" name="Shape 222"/>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23" name="Shape 223"/>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Clr>
                <a:schemeClr val="dk1"/>
              </a:buClr>
              <a:buSzPct val="91666"/>
              <a:buFont typeface="Arial"/>
              <a:buNone/>
            </a:pPr>
            <a:r>
              <a:rPr lang="en" sz="1200">
                <a:solidFill>
                  <a:srgbClr val="546E7A"/>
                </a:solidFill>
                <a:highlight>
                  <a:srgbClr val="FFFFFF"/>
                </a:highlight>
                <a:latin typeface="Roboto"/>
                <a:ea typeface="Roboto"/>
                <a:cs typeface="Roboto"/>
                <a:sym typeface="Roboto"/>
              </a:rPr>
              <a:t>There are three kinds of Angular directives:</a:t>
            </a:r>
          </a:p>
          <a:p>
            <a:pPr indent="-304800" lvl="0" marL="457200" rtl="0">
              <a:spcBef>
                <a:spcPts val="0"/>
              </a:spcBef>
              <a:buClr>
                <a:srgbClr val="546E7A"/>
              </a:buClr>
              <a:buSzPct val="100000"/>
              <a:buFont typeface="Roboto"/>
              <a:buAutoNum type="arabicPeriod"/>
            </a:pPr>
            <a:r>
              <a:rPr lang="en" sz="1200">
                <a:solidFill>
                  <a:srgbClr val="546E7A"/>
                </a:solidFill>
                <a:latin typeface="Roboto"/>
                <a:ea typeface="Roboto"/>
                <a:cs typeface="Roboto"/>
                <a:sym typeface="Roboto"/>
              </a:rPr>
              <a:t>Component - directive with an template extended </a:t>
            </a:r>
          </a:p>
          <a:p>
            <a:pPr indent="-304800" lvl="0" marL="457200" rtl="0">
              <a:spcBef>
                <a:spcPts val="0"/>
              </a:spcBef>
              <a:buClr>
                <a:srgbClr val="546E7A"/>
              </a:buClr>
              <a:buSzPct val="100000"/>
              <a:buFont typeface="Roboto"/>
              <a:buAutoNum type="arabicPeriod"/>
            </a:pPr>
            <a:r>
              <a:rPr lang="en" sz="1200">
                <a:solidFill>
                  <a:srgbClr val="546E7A"/>
                </a:solidFill>
                <a:latin typeface="Roboto"/>
                <a:ea typeface="Roboto"/>
                <a:cs typeface="Roboto"/>
                <a:sym typeface="Roboto"/>
              </a:rPr>
              <a:t>Attribute directive - </a:t>
            </a:r>
            <a:r>
              <a:rPr lang="en" sz="1200">
                <a:solidFill>
                  <a:srgbClr val="546E7A"/>
                </a:solidFill>
                <a:highlight>
                  <a:srgbClr val="FFFFFF"/>
                </a:highlight>
                <a:latin typeface="Roboto"/>
                <a:ea typeface="Roboto"/>
                <a:cs typeface="Roboto"/>
                <a:sym typeface="Roboto"/>
              </a:rPr>
              <a:t>changes the appearance or behavior of an element </a:t>
            </a:r>
          </a:p>
          <a:p>
            <a:pPr indent="-304800" lvl="0" marL="457200" rtl="0">
              <a:spcBef>
                <a:spcPts val="0"/>
              </a:spcBef>
              <a:buClr>
                <a:srgbClr val="546E7A"/>
              </a:buClr>
              <a:buSzPct val="100000"/>
              <a:buFont typeface="Roboto"/>
              <a:buAutoNum type="arabicPeriod"/>
            </a:pPr>
            <a:r>
              <a:rPr lang="en" sz="1200" u="sng">
                <a:solidFill>
                  <a:schemeClr val="hlink"/>
                </a:solidFill>
                <a:latin typeface="Roboto"/>
                <a:ea typeface="Roboto"/>
                <a:cs typeface="Roboto"/>
                <a:sym typeface="Roboto"/>
                <a:hlinkClick r:id="rId4"/>
              </a:rPr>
              <a:t>Structural directive</a:t>
            </a:r>
            <a:r>
              <a:rPr lang="en" sz="1200">
                <a:solidFill>
                  <a:srgbClr val="546E7A"/>
                </a:solidFill>
                <a:latin typeface="Roboto"/>
                <a:ea typeface="Roboto"/>
                <a:cs typeface="Roboto"/>
                <a:sym typeface="Roboto"/>
              </a:rPr>
              <a:t> - </a:t>
            </a:r>
            <a:r>
              <a:rPr lang="en" sz="1200">
                <a:solidFill>
                  <a:srgbClr val="546E7A"/>
                </a:solidFill>
                <a:highlight>
                  <a:srgbClr val="FFFFFF"/>
                </a:highlight>
                <a:latin typeface="Roboto"/>
                <a:ea typeface="Roboto"/>
                <a:cs typeface="Roboto"/>
                <a:sym typeface="Roboto"/>
              </a:rPr>
              <a:t>changes the DOM layout by adding and removing DOM elements </a:t>
            </a:r>
            <a:r>
              <a:rPr lang="en" sz="1200">
                <a:solidFill>
                  <a:srgbClr val="1976D2"/>
                </a:solidFill>
                <a:highlight>
                  <a:srgbClr val="FFFFFF"/>
                </a:highlight>
                <a:latin typeface="Roboto"/>
                <a:ea typeface="Roboto"/>
                <a:cs typeface="Roboto"/>
                <a:sym typeface="Roboto"/>
                <a:hlinkClick r:id="rId5"/>
              </a:rPr>
              <a:t>ngIf</a:t>
            </a:r>
            <a:r>
              <a:rPr lang="en" sz="1200">
                <a:solidFill>
                  <a:srgbClr val="546E7A"/>
                </a:solidFill>
                <a:highlight>
                  <a:srgbClr val="FFFFFF"/>
                </a:highlight>
                <a:latin typeface="Roboto"/>
                <a:ea typeface="Roboto"/>
                <a:cs typeface="Roboto"/>
                <a:sym typeface="Roboto"/>
              </a:rPr>
              <a:t>, </a:t>
            </a:r>
            <a:r>
              <a:rPr lang="en" sz="1200">
                <a:solidFill>
                  <a:srgbClr val="1976D2"/>
                </a:solidFill>
                <a:highlight>
                  <a:srgbClr val="FFFFFF"/>
                </a:highlight>
                <a:latin typeface="Roboto"/>
                <a:ea typeface="Roboto"/>
                <a:cs typeface="Roboto"/>
                <a:sym typeface="Roboto"/>
                <a:hlinkClick r:id="rId6"/>
              </a:rPr>
              <a:t>ngSwitch</a:t>
            </a:r>
            <a:r>
              <a:rPr lang="en" sz="1200">
                <a:solidFill>
                  <a:srgbClr val="546E7A"/>
                </a:solidFill>
                <a:highlight>
                  <a:srgbClr val="FFFFFF"/>
                </a:highlight>
                <a:latin typeface="Roboto"/>
                <a:ea typeface="Roboto"/>
                <a:cs typeface="Roboto"/>
                <a:sym typeface="Roboto"/>
              </a:rPr>
              <a:t> and </a:t>
            </a:r>
            <a:r>
              <a:rPr lang="en" sz="1200">
                <a:solidFill>
                  <a:srgbClr val="1976D2"/>
                </a:solidFill>
                <a:highlight>
                  <a:srgbClr val="FFFFFF"/>
                </a:highlight>
                <a:latin typeface="Roboto"/>
                <a:ea typeface="Roboto"/>
                <a:cs typeface="Roboto"/>
                <a:sym typeface="Roboto"/>
                <a:hlinkClick r:id="rId7"/>
              </a:rPr>
              <a:t>ngFor</a:t>
            </a:r>
            <a:r>
              <a:rPr lang="en" sz="1200">
                <a:solidFill>
                  <a:srgbClr val="546E7A"/>
                </a:solidFill>
                <a:highlight>
                  <a:srgbClr val="FFFFFF"/>
                </a:highlight>
                <a:latin typeface="Roboto"/>
                <a:ea typeface="Roboto"/>
                <a:cs typeface="Roboto"/>
                <a:sym typeface="Roboto"/>
              </a:rPr>
              <a:t>.</a:t>
            </a:r>
          </a:p>
          <a:p>
            <a:pPr lv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lnSpc>
                <a:spcPct val="171428"/>
              </a:lnSpc>
              <a:spcBef>
                <a:spcPts val="0"/>
              </a:spcBef>
              <a:buClr>
                <a:schemeClr val="dk1"/>
              </a:buClr>
              <a:buSzPct val="110000"/>
              <a:buFont typeface="Arial"/>
              <a:buNone/>
            </a:pPr>
            <a:r>
              <a:rPr lang="en" sz="1000">
                <a:solidFill>
                  <a:srgbClr val="D81B60"/>
                </a:solidFill>
                <a:highlight>
                  <a:srgbClr val="FFFFFF"/>
                </a:highlight>
                <a:latin typeface="Verdana"/>
                <a:ea typeface="Verdana"/>
                <a:cs typeface="Verdana"/>
                <a:sym typeface="Verdana"/>
              </a:rPr>
              <a:t>&lt;div</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ngIf</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"hero"</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{{hero}}</a:t>
            </a:r>
            <a:r>
              <a:rPr lang="en" sz="1000">
                <a:solidFill>
                  <a:srgbClr val="D81B60"/>
                </a:solidFill>
                <a:highlight>
                  <a:srgbClr val="FFFFFF"/>
                </a:highlight>
                <a:latin typeface="Verdana"/>
                <a:ea typeface="Verdana"/>
                <a:cs typeface="Verdana"/>
                <a:sym typeface="Verdana"/>
              </a:rPr>
              <a:t>&lt;/div&gt;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&lt;div</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ngFor</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"let hero of heroes"</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{{hero}}</a:t>
            </a:r>
            <a:r>
              <a:rPr lang="en" sz="1000">
                <a:solidFill>
                  <a:srgbClr val="D81B60"/>
                </a:solidFill>
                <a:highlight>
                  <a:srgbClr val="FFFFFF"/>
                </a:highlight>
                <a:latin typeface="Verdana"/>
                <a:ea typeface="Verdana"/>
                <a:cs typeface="Verdana"/>
                <a:sym typeface="Verdana"/>
              </a:rPr>
              <a:t>&lt;/div&gt;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&lt;div</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ngSwitch</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"status"</a:t>
            </a:r>
            <a:r>
              <a:rPr lang="en" sz="1000">
                <a:solidFill>
                  <a:srgbClr val="D81B60"/>
                </a:solidFill>
                <a:highlight>
                  <a:srgbClr val="FFFFFF"/>
                </a:highlight>
                <a:latin typeface="Verdana"/>
                <a:ea typeface="Verdana"/>
                <a:cs typeface="Verdana"/>
                <a:sym typeface="Verdana"/>
              </a:rPr>
              <a:t>&gt;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ngSwitchCase</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"'in-mission'"</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In Mission</a:t>
            </a:r>
            <a:r>
              <a:rPr lang="en" sz="1000">
                <a:solidFill>
                  <a:srgbClr val="D81B60"/>
                </a:solidFill>
                <a:highlight>
                  <a:srgbClr val="FFFFFF"/>
                </a:highlight>
                <a:latin typeface="Verdana"/>
                <a:ea typeface="Verdana"/>
                <a:cs typeface="Verdana"/>
                <a:sym typeface="Verdana"/>
              </a:rPr>
              <a:t>&lt;/template&gt;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ngSwitchCase</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"'ready'"</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Ready</a:t>
            </a:r>
            <a:r>
              <a:rPr lang="en" sz="1000">
                <a:solidFill>
                  <a:srgbClr val="D81B60"/>
                </a:solidFill>
                <a:highlight>
                  <a:srgbClr val="FFFFFF"/>
                </a:highlight>
                <a:latin typeface="Verdana"/>
                <a:ea typeface="Verdana"/>
                <a:cs typeface="Verdana"/>
                <a:sym typeface="Verdana"/>
              </a:rPr>
              <a:t>&lt;/template&gt;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ngSwitchDefault</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Unknown</a:t>
            </a:r>
            <a:r>
              <a:rPr lang="en" sz="1000">
                <a:solidFill>
                  <a:srgbClr val="D81B60"/>
                </a:solidFill>
                <a:highlight>
                  <a:srgbClr val="FFFFFF"/>
                </a:highlight>
                <a:latin typeface="Verdana"/>
                <a:ea typeface="Verdana"/>
                <a:cs typeface="Verdana"/>
                <a:sym typeface="Verdana"/>
              </a:rPr>
              <a:t>&lt;/template&gt;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&lt;/div&gt;</a:t>
            </a: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Directives</a:t>
            </a:r>
          </a:p>
        </p:txBody>
      </p:sp>
      <p:pic>
        <p:nvPicPr>
          <p:cNvPr id="229" name="Shape 229"/>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30" name="Shape 230"/>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SzPct val="91666"/>
              <a:buFont typeface="Arial"/>
              <a:buNone/>
            </a:pPr>
            <a:r>
              <a:rPr lang="en" sz="1200">
                <a:solidFill>
                  <a:srgbClr val="546E7A"/>
                </a:solidFill>
                <a:highlight>
                  <a:srgbClr val="FFFFFF"/>
                </a:highlight>
                <a:latin typeface="Roboto"/>
                <a:ea typeface="Roboto"/>
                <a:cs typeface="Roboto"/>
                <a:sym typeface="Roboto"/>
              </a:rPr>
              <a:t>The asterisk is "syntactic sugar"</a:t>
            </a:r>
          </a:p>
          <a:p>
            <a:pPr lvl="0" rtl="0">
              <a:lnSpc>
                <a:spcPct val="171428"/>
              </a:lnSpc>
              <a:spcBef>
                <a:spcPts val="0"/>
              </a:spcBef>
              <a:buClr>
                <a:schemeClr val="dk1"/>
              </a:buClr>
              <a:buFont typeface="Arial"/>
              <a:buNone/>
            </a:pPr>
            <a:r>
              <a:t/>
            </a:r>
            <a:endParaRPr sz="1200">
              <a:solidFill>
                <a:srgbClr val="546E7A"/>
              </a:solidFill>
              <a:highlight>
                <a:srgbClr val="FFFFFF"/>
              </a:highlight>
              <a:latin typeface="Roboto"/>
              <a:ea typeface="Roboto"/>
              <a:cs typeface="Roboto"/>
              <a:sym typeface="Roboto"/>
            </a:endParaRPr>
          </a:p>
          <a:p>
            <a:pPr lvl="0" rtl="0">
              <a:lnSpc>
                <a:spcPct val="171428"/>
              </a:lnSpc>
              <a:spcBef>
                <a:spcPts val="0"/>
              </a:spcBef>
              <a:buClr>
                <a:schemeClr val="dk1"/>
              </a:buClr>
              <a:buFont typeface="Arial"/>
              <a:buNone/>
            </a:pPr>
            <a:r>
              <a:t/>
            </a:r>
            <a:endParaRPr sz="1000">
              <a:solidFill>
                <a:srgbClr val="D81B60"/>
              </a:solidFill>
              <a:highlight>
                <a:srgbClr val="FFFFFF"/>
              </a:highlight>
              <a:latin typeface="Verdana"/>
              <a:ea typeface="Verdana"/>
              <a:cs typeface="Verdana"/>
              <a:sym typeface="Verdana"/>
            </a:endParaRPr>
          </a:p>
          <a:p>
            <a:pPr lvl="0" rtl="0">
              <a:lnSpc>
                <a:spcPct val="171428"/>
              </a:lnSpc>
              <a:spcBef>
                <a:spcPts val="0"/>
              </a:spcBef>
              <a:buClr>
                <a:schemeClr val="dk1"/>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sp>
        <p:nvSpPr>
          <p:cNvPr id="231" name="Shape 231"/>
          <p:cNvSpPr txBox="1"/>
          <p:nvPr/>
        </p:nvSpPr>
        <p:spPr>
          <a:xfrm>
            <a:off x="4801875" y="1594300"/>
            <a:ext cx="3938400" cy="29418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SzPct val="110000"/>
              <a:buFont typeface="Arial"/>
              <a:buNone/>
            </a:pPr>
            <a:r>
              <a:rPr lang="en" sz="1000">
                <a:solidFill>
                  <a:srgbClr val="00796B"/>
                </a:solidFill>
                <a:highlight>
                  <a:srgbClr val="FFFFFF"/>
                </a:highlight>
                <a:latin typeface="Verdana"/>
                <a:ea typeface="Verdana"/>
                <a:cs typeface="Verdana"/>
                <a:sym typeface="Verdana"/>
              </a:rPr>
              <a:t>&lt;!-- (A) *ngFor div --&gt;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&lt;div</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ngFor</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"let hero of heroes"</a:t>
            </a:r>
            <a:r>
              <a:rPr lang="en" sz="1000">
                <a:solidFill>
                  <a:srgbClr val="D81B60"/>
                </a:solidFill>
                <a:highlight>
                  <a:srgbClr val="FFFFFF"/>
                </a:highlight>
                <a:latin typeface="Verdana"/>
                <a:ea typeface="Verdana"/>
                <a:cs typeface="Verdana"/>
                <a:sym typeface="Verdana"/>
              </a:rPr>
              <a:t>&gt;</a:t>
            </a:r>
            <a:r>
              <a:rPr lang="en" sz="1000">
                <a:solidFill>
                  <a:srgbClr val="455A64"/>
                </a:solidFill>
                <a:highlight>
                  <a:srgbClr val="FFFFFF"/>
                </a:highlight>
                <a:latin typeface="Verdana"/>
                <a:ea typeface="Verdana"/>
                <a:cs typeface="Verdana"/>
                <a:sym typeface="Verdana"/>
              </a:rPr>
              <a:t>{{ hero }}</a:t>
            </a:r>
            <a:r>
              <a:rPr lang="en" sz="1000">
                <a:solidFill>
                  <a:srgbClr val="D81B60"/>
                </a:solidFill>
                <a:highlight>
                  <a:srgbClr val="FFFFFF"/>
                </a:highlight>
                <a:latin typeface="Verdana"/>
                <a:ea typeface="Verdana"/>
                <a:cs typeface="Verdana"/>
                <a:sym typeface="Verdana"/>
              </a:rPr>
              <a:t>&lt;/div&gt;</a:t>
            </a:r>
            <a:br>
              <a:rPr lang="en" sz="1000">
                <a:solidFill>
                  <a:srgbClr val="455A64"/>
                </a:solidFill>
                <a:highlight>
                  <a:srgbClr val="FFFFFF"/>
                </a:highlight>
                <a:latin typeface="Verdana"/>
                <a:ea typeface="Verdana"/>
                <a:cs typeface="Verdana"/>
                <a:sym typeface="Verdana"/>
              </a:rPr>
            </a:b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&lt;!-- (B) ngFor with template --&gt;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ngFor</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let-hero</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ngForOf</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"heroes"</a:t>
            </a:r>
            <a:r>
              <a:rPr lang="en" sz="1000">
                <a:solidFill>
                  <a:srgbClr val="D81B60"/>
                </a:solidFill>
                <a:highlight>
                  <a:srgbClr val="FFFFFF"/>
                </a:highlight>
                <a:latin typeface="Verdana"/>
                <a:ea typeface="Verdana"/>
                <a:cs typeface="Verdana"/>
                <a:sym typeface="Verdana"/>
              </a:rPr>
              <a:t>&gt;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&lt;div&gt;</a:t>
            </a:r>
            <a:r>
              <a:rPr lang="en" sz="1000">
                <a:solidFill>
                  <a:srgbClr val="455A64"/>
                </a:solidFill>
                <a:highlight>
                  <a:srgbClr val="FFFFFF"/>
                </a:highlight>
                <a:latin typeface="Verdana"/>
                <a:ea typeface="Verdana"/>
                <a:cs typeface="Verdana"/>
                <a:sym typeface="Verdana"/>
              </a:rPr>
              <a:t>{{ hero }}</a:t>
            </a:r>
            <a:r>
              <a:rPr lang="en" sz="1000">
                <a:solidFill>
                  <a:srgbClr val="D81B60"/>
                </a:solidFill>
                <a:highlight>
                  <a:srgbClr val="FFFFFF"/>
                </a:highlight>
                <a:latin typeface="Verdana"/>
                <a:ea typeface="Verdana"/>
                <a:cs typeface="Verdana"/>
                <a:sym typeface="Verdana"/>
              </a:rPr>
              <a:t>&lt;/div&gt;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&lt;/template&gt;</a:t>
            </a:r>
          </a:p>
          <a:p>
            <a:pPr lvl="0">
              <a:spcBef>
                <a:spcPts val="0"/>
              </a:spcBef>
              <a:buNone/>
            </a:pPr>
            <a:r>
              <a:t/>
            </a:r>
            <a:endParaRPr/>
          </a:p>
        </p:txBody>
      </p:sp>
      <p:sp>
        <p:nvSpPr>
          <p:cNvPr id="232" name="Shape 232"/>
          <p:cNvSpPr txBox="1"/>
          <p:nvPr/>
        </p:nvSpPr>
        <p:spPr>
          <a:xfrm>
            <a:off x="294175" y="1689200"/>
            <a:ext cx="3663000" cy="28470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SzPct val="110000"/>
              <a:buFont typeface="Arial"/>
              <a:buNone/>
            </a:pPr>
            <a:r>
              <a:rPr lang="en" sz="1000">
                <a:solidFill>
                  <a:srgbClr val="00796B"/>
                </a:solidFill>
                <a:highlight>
                  <a:srgbClr val="FFFFFF"/>
                </a:highlight>
                <a:latin typeface="Verdana"/>
                <a:ea typeface="Verdana"/>
                <a:cs typeface="Verdana"/>
                <a:sym typeface="Verdana"/>
              </a:rPr>
              <a:t>&lt;!-- (A) *ngIf paragraph --&gt;</a:t>
            </a:r>
          </a:p>
          <a:p>
            <a:pPr lvl="0" rtl="0">
              <a:lnSpc>
                <a:spcPct val="171428"/>
              </a:lnSpc>
              <a:spcBef>
                <a:spcPts val="0"/>
              </a:spcBef>
              <a:buClr>
                <a:schemeClr val="dk1"/>
              </a:buClr>
              <a:buSzPct val="110000"/>
              <a:buFont typeface="Arial"/>
              <a:buNone/>
            </a:pPr>
            <a:r>
              <a:rPr lang="en" sz="1000">
                <a:solidFill>
                  <a:srgbClr val="D81B60"/>
                </a:solidFill>
                <a:highlight>
                  <a:srgbClr val="FFFFFF"/>
                </a:highlight>
                <a:latin typeface="Verdana"/>
                <a:ea typeface="Verdana"/>
                <a:cs typeface="Verdana"/>
                <a:sym typeface="Verdana"/>
              </a:rPr>
              <a:t>&lt;p</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ngIf</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"condition"</a:t>
            </a:r>
            <a:r>
              <a:rPr lang="en" sz="1000">
                <a:solidFill>
                  <a:srgbClr val="D81B60"/>
                </a:solidFill>
                <a:highlight>
                  <a:srgbClr val="FFFFFF"/>
                </a:highlight>
                <a:latin typeface="Verdana"/>
                <a:ea typeface="Verdana"/>
                <a:cs typeface="Verdana"/>
                <a:sym typeface="Verdana"/>
              </a:rPr>
              <a:t>&gt;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Our heroes are true!</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&lt;/p&gt;</a:t>
            </a:r>
            <a:br>
              <a:rPr lang="en" sz="1000">
                <a:solidFill>
                  <a:srgbClr val="455A64"/>
                </a:solidFill>
                <a:highlight>
                  <a:srgbClr val="FFFFFF"/>
                </a:highlight>
                <a:latin typeface="Verdana"/>
                <a:ea typeface="Verdana"/>
                <a:cs typeface="Verdana"/>
                <a:sym typeface="Verdana"/>
              </a:rPr>
            </a:b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&lt;!-- (B) [ngIf] with template --&gt;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ngIf</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"condition"</a:t>
            </a:r>
            <a:r>
              <a:rPr lang="en" sz="1000">
                <a:solidFill>
                  <a:srgbClr val="D81B60"/>
                </a:solidFill>
                <a:highlight>
                  <a:srgbClr val="FFFFFF"/>
                </a:highlight>
                <a:latin typeface="Verdana"/>
                <a:ea typeface="Verdana"/>
                <a:cs typeface="Verdana"/>
                <a:sym typeface="Verdana"/>
              </a:rPr>
              <a:t>&gt;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&lt;p&gt;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Our heroes are true!</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&lt;/p&gt;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&lt;/template&gt;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@Directive</a:t>
            </a:r>
          </a:p>
        </p:txBody>
      </p:sp>
      <p:pic>
        <p:nvPicPr>
          <p:cNvPr id="238" name="Shape 238"/>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39" name="Shape 239"/>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p:txBody>
      </p:sp>
      <p:sp>
        <p:nvSpPr>
          <p:cNvPr id="240" name="Shape 240"/>
          <p:cNvSpPr txBox="1"/>
          <p:nvPr/>
        </p:nvSpPr>
        <p:spPr>
          <a:xfrm>
            <a:off x="4973525" y="1233725"/>
            <a:ext cx="4067400" cy="3952800"/>
          </a:xfrm>
          <a:prstGeom prst="rect">
            <a:avLst/>
          </a:prstGeom>
          <a:noFill/>
          <a:ln>
            <a:noFill/>
          </a:ln>
        </p:spPr>
        <p:txBody>
          <a:bodyPr anchorCtr="0" anchor="t" bIns="91425" lIns="91425" rIns="91425" tIns="91425">
            <a:noAutofit/>
          </a:bodyPr>
          <a:lstStyle/>
          <a:p>
            <a:pPr lvl="0" rtl="0">
              <a:spcBef>
                <a:spcPts val="0"/>
              </a:spcBef>
              <a:buNone/>
            </a:pPr>
            <a:r>
              <a:rPr lang="en" sz="1200">
                <a:solidFill>
                  <a:srgbClr val="D81B60"/>
                </a:solidFill>
                <a:latin typeface="Roboto"/>
                <a:ea typeface="Roboto"/>
                <a:cs typeface="Roboto"/>
                <a:sym typeface="Roboto"/>
              </a:rPr>
              <a:t>exportAs </a:t>
            </a:r>
            <a:r>
              <a:rPr lang="en" sz="1200">
                <a:solidFill>
                  <a:srgbClr val="546E7A"/>
                </a:solidFill>
                <a:latin typeface="Roboto"/>
                <a:ea typeface="Roboto"/>
                <a:cs typeface="Roboto"/>
                <a:sym typeface="Roboto"/>
              </a:rPr>
              <a:t>- name under which the component instance is exported in a template</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host </a:t>
            </a:r>
            <a:r>
              <a:rPr lang="en" sz="1200">
                <a:solidFill>
                  <a:srgbClr val="546E7A"/>
                </a:solidFill>
                <a:latin typeface="Roboto"/>
                <a:ea typeface="Roboto"/>
                <a:cs typeface="Roboto"/>
                <a:sym typeface="Roboto"/>
              </a:rPr>
              <a:t>- map of class property to host element bindings for events, properties and attributes</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inputs </a:t>
            </a:r>
            <a:r>
              <a:rPr lang="en" sz="1200">
                <a:solidFill>
                  <a:srgbClr val="546E7A"/>
                </a:solidFill>
                <a:latin typeface="Roboto"/>
                <a:ea typeface="Roboto"/>
                <a:cs typeface="Roboto"/>
                <a:sym typeface="Roboto"/>
              </a:rPr>
              <a:t>- list of class property names to data-bind as component inputs</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outputs </a:t>
            </a:r>
            <a:r>
              <a:rPr lang="en" sz="1200">
                <a:solidFill>
                  <a:srgbClr val="546E7A"/>
                </a:solidFill>
                <a:latin typeface="Roboto"/>
                <a:ea typeface="Roboto"/>
                <a:cs typeface="Roboto"/>
                <a:sym typeface="Roboto"/>
              </a:rPr>
              <a:t>- list of class property names that expose output events that others can subscribe to</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providers </a:t>
            </a:r>
            <a:r>
              <a:rPr lang="en" sz="1200">
                <a:solidFill>
                  <a:srgbClr val="546E7A"/>
                </a:solidFill>
                <a:latin typeface="Roboto"/>
                <a:ea typeface="Roboto"/>
                <a:cs typeface="Roboto"/>
                <a:sym typeface="Roboto"/>
              </a:rPr>
              <a:t>- list of providers available to this component and its children</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queries </a:t>
            </a:r>
            <a:r>
              <a:rPr lang="en" sz="1200">
                <a:solidFill>
                  <a:srgbClr val="546E7A"/>
                </a:solidFill>
                <a:latin typeface="Roboto"/>
                <a:ea typeface="Roboto"/>
                <a:cs typeface="Roboto"/>
                <a:sym typeface="Roboto"/>
              </a:rPr>
              <a:t>- configure queries that can be injected into the component</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rPr lang="en" sz="1200">
                <a:solidFill>
                  <a:srgbClr val="D81B60"/>
                </a:solidFill>
                <a:latin typeface="Roboto"/>
                <a:ea typeface="Roboto"/>
                <a:cs typeface="Roboto"/>
                <a:sym typeface="Roboto"/>
              </a:rPr>
              <a:t>selector </a:t>
            </a:r>
            <a:r>
              <a:rPr lang="en" sz="1200">
                <a:solidFill>
                  <a:srgbClr val="546E7A"/>
                </a:solidFill>
                <a:latin typeface="Roboto"/>
                <a:ea typeface="Roboto"/>
                <a:cs typeface="Roboto"/>
                <a:sym typeface="Roboto"/>
              </a:rPr>
              <a:t>- css selector that identifies this component in a template</a:t>
            </a:r>
          </a:p>
        </p:txBody>
      </p:sp>
      <p:sp>
        <p:nvSpPr>
          <p:cNvPr id="241" name="Shape 241"/>
          <p:cNvSpPr txBox="1"/>
          <p:nvPr/>
        </p:nvSpPr>
        <p:spPr>
          <a:xfrm>
            <a:off x="204500" y="1233725"/>
            <a:ext cx="4626900" cy="3859200"/>
          </a:xfrm>
          <a:prstGeom prst="rect">
            <a:avLst/>
          </a:prstGeom>
          <a:noFill/>
          <a:ln>
            <a:noFill/>
          </a:ln>
        </p:spPr>
        <p:txBody>
          <a:bodyPr anchorCtr="0" anchor="t" bIns="91425" lIns="91425" rIns="91425" tIns="91425">
            <a:noAutofit/>
          </a:bodyPr>
          <a:lstStyle/>
          <a:p>
            <a:pPr lvl="0" rtl="0">
              <a:lnSpc>
                <a:spcPct val="211764"/>
              </a:lnSpc>
              <a:spcBef>
                <a:spcPts val="0"/>
              </a:spcBef>
              <a:buNone/>
            </a:pPr>
            <a:r>
              <a:rPr lang="en" sz="1000">
                <a:solidFill>
                  <a:srgbClr val="00796B"/>
                </a:solidFill>
                <a:highlight>
                  <a:srgbClr val="FFFFFF"/>
                </a:highlight>
                <a:latin typeface="Verdana"/>
                <a:ea typeface="Verdana"/>
                <a:cs typeface="Verdana"/>
                <a:sym typeface="Verdana"/>
              </a:rPr>
              <a:t>@Directive</a:t>
            </a:r>
            <a:r>
              <a:rPr lang="en" sz="1000">
                <a:solidFill>
                  <a:srgbClr val="455A64"/>
                </a:solidFill>
                <a:highlight>
                  <a:srgbClr val="FFFFFF"/>
                </a:highlight>
                <a:latin typeface="Verdana"/>
                <a:ea typeface="Verdana"/>
                <a:cs typeface="Verdana"/>
                <a:sym typeface="Verdana"/>
              </a:rPr>
              <a:t>({  selector: </a:t>
            </a:r>
            <a:r>
              <a:rPr lang="en" sz="1000">
                <a:solidFill>
                  <a:srgbClr val="00796B"/>
                </a:solidFill>
                <a:highlight>
                  <a:srgbClr val="FFFFFF"/>
                </a:highlight>
                <a:latin typeface="Verdana"/>
                <a:ea typeface="Verdana"/>
                <a:cs typeface="Verdana"/>
                <a:sym typeface="Verdana"/>
              </a:rPr>
              <a:t>'[myHighlight]' </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HighlightDirective</a:t>
            </a: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constructor(</a:t>
            </a:r>
            <a:r>
              <a:rPr lang="en" sz="1000">
                <a:solidFill>
                  <a:srgbClr val="D81B60"/>
                </a:solidFill>
                <a:highlight>
                  <a:srgbClr val="FFFFFF"/>
                </a:highlight>
                <a:latin typeface="Verdana"/>
                <a:ea typeface="Verdana"/>
                <a:cs typeface="Verdana"/>
                <a:sym typeface="Verdana"/>
              </a:rPr>
              <a:t>private</a:t>
            </a:r>
            <a:r>
              <a:rPr lang="en" sz="1000">
                <a:solidFill>
                  <a:srgbClr val="455A64"/>
                </a:solidFill>
                <a:highlight>
                  <a:srgbClr val="FFFFFF"/>
                </a:highlight>
                <a:latin typeface="Verdana"/>
                <a:ea typeface="Verdana"/>
                <a:cs typeface="Verdana"/>
                <a:sym typeface="Verdana"/>
              </a:rPr>
              <a:t> el: </a:t>
            </a:r>
            <a:r>
              <a:rPr lang="en" sz="1000">
                <a:solidFill>
                  <a:srgbClr val="D81B60"/>
                </a:solidFill>
                <a:highlight>
                  <a:srgbClr val="FFFFFF"/>
                </a:highlight>
                <a:latin typeface="Verdana"/>
                <a:ea typeface="Verdana"/>
                <a:cs typeface="Verdana"/>
                <a:sym typeface="Verdana"/>
              </a:rPr>
              <a:t>ElementRef</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private</a:t>
            </a:r>
            <a:r>
              <a:rPr lang="en" sz="1000">
                <a:solidFill>
                  <a:srgbClr val="455A64"/>
                </a:solidFill>
                <a:highlight>
                  <a:srgbClr val="FFFFFF"/>
                </a:highlight>
                <a:latin typeface="Verdana"/>
                <a:ea typeface="Verdana"/>
                <a:cs typeface="Verdana"/>
                <a:sym typeface="Verdana"/>
              </a:rPr>
              <a:t> renderer: </a:t>
            </a:r>
            <a:r>
              <a:rPr lang="en" sz="1000">
                <a:solidFill>
                  <a:srgbClr val="D81B60"/>
                </a:solidFill>
                <a:highlight>
                  <a:srgbClr val="FFFFFF"/>
                </a:highlight>
                <a:latin typeface="Verdana"/>
                <a:ea typeface="Verdana"/>
                <a:cs typeface="Verdana"/>
                <a:sym typeface="Verdana"/>
              </a:rPr>
              <a:t>Renderer</a:t>
            </a:r>
            <a:r>
              <a:rPr lang="en" sz="1000">
                <a:solidFill>
                  <a:srgbClr val="455A64"/>
                </a:solidFill>
                <a:highlight>
                  <a:srgbClr val="FFFFFF"/>
                </a:highlight>
                <a:latin typeface="Verdana"/>
                <a:ea typeface="Verdana"/>
                <a:cs typeface="Verdana"/>
                <a:sym typeface="Verdana"/>
              </a:rPr>
              <a:t>) { }</a:t>
            </a:r>
          </a:p>
          <a:p>
            <a:pPr lvl="0" rtl="0">
              <a:lnSpc>
                <a:spcPct val="211764"/>
              </a:lnSpc>
              <a:spcBef>
                <a:spcPts val="0"/>
              </a:spcBef>
              <a:buNone/>
            </a:pPr>
            <a:r>
              <a:rPr lang="en" sz="1000">
                <a:solidFill>
                  <a:srgbClr val="00796B"/>
                </a:solidFill>
                <a:highlight>
                  <a:srgbClr val="FFFFFF"/>
                </a:highlight>
                <a:latin typeface="Verdana"/>
                <a:ea typeface="Verdana"/>
                <a:cs typeface="Verdana"/>
                <a:sym typeface="Verdana"/>
              </a:rPr>
              <a:t>@HostListener</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'mouseenter'</a:t>
            </a:r>
            <a:r>
              <a:rPr lang="en" sz="1000">
                <a:solidFill>
                  <a:srgbClr val="455A64"/>
                </a:solidFill>
                <a:highlight>
                  <a:srgbClr val="FFFFFF"/>
                </a:highlight>
                <a:latin typeface="Verdana"/>
                <a:ea typeface="Verdana"/>
                <a:cs typeface="Verdana"/>
                <a:sym typeface="Verdana"/>
              </a:rPr>
              <a:t>) onMouseEnter() {</a:t>
            </a:r>
          </a:p>
          <a:p>
            <a:pPr lvl="0" rtl="0">
              <a:lnSpc>
                <a:spcPct val="211764"/>
              </a:lnSpc>
              <a:spcBef>
                <a:spcPts val="0"/>
              </a:spcBef>
              <a:buClr>
                <a:schemeClr val="dk1"/>
              </a:buClr>
              <a:buSzPct val="110000"/>
              <a:buFont typeface="Arial"/>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.renderer.setElementStyle(</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.el.nativeElement, </a:t>
            </a:r>
            <a:r>
              <a:rPr lang="en" sz="1000">
                <a:solidFill>
                  <a:srgbClr val="00796B"/>
                </a:solidFill>
                <a:highlight>
                  <a:srgbClr val="FFFFFF"/>
                </a:highlight>
                <a:latin typeface="Verdana"/>
                <a:ea typeface="Verdana"/>
                <a:cs typeface="Verdana"/>
                <a:sym typeface="Verdana"/>
              </a:rPr>
              <a:t>'backgroundColor'</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'yellow'</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rPr lang="en" sz="1000">
                <a:solidFill>
                  <a:srgbClr val="00796B"/>
                </a:solidFill>
                <a:highlight>
                  <a:srgbClr val="FFFFFF"/>
                </a:highlight>
                <a:latin typeface="Verdana"/>
                <a:ea typeface="Verdana"/>
                <a:cs typeface="Verdana"/>
                <a:sym typeface="Verdana"/>
              </a:rPr>
              <a:t>@HostListener</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'mouseleave'</a:t>
            </a:r>
            <a:r>
              <a:rPr lang="en" sz="1000">
                <a:solidFill>
                  <a:srgbClr val="455A64"/>
                </a:solidFill>
                <a:highlight>
                  <a:srgbClr val="FFFFFF"/>
                </a:highlight>
                <a:latin typeface="Verdana"/>
                <a:ea typeface="Verdana"/>
                <a:cs typeface="Verdana"/>
                <a:sym typeface="Verdana"/>
              </a:rPr>
              <a:t>) onMouseLeave()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.renderer.setElementStyle(</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.el.nativeElement, </a:t>
            </a:r>
            <a:r>
              <a:rPr lang="en" sz="1000">
                <a:solidFill>
                  <a:srgbClr val="00796B"/>
                </a:solidFill>
                <a:highlight>
                  <a:srgbClr val="FFFFFF"/>
                </a:highlight>
                <a:latin typeface="Verdana"/>
                <a:ea typeface="Verdana"/>
                <a:cs typeface="Verdana"/>
                <a:sym typeface="Verdana"/>
              </a:rPr>
              <a:t>'backgroundColor'</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null</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@Component</a:t>
            </a:r>
          </a:p>
        </p:txBody>
      </p:sp>
      <p:pic>
        <p:nvPicPr>
          <p:cNvPr id="247" name="Shape 247"/>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48" name="Shape 248"/>
          <p:cNvSpPr txBox="1"/>
          <p:nvPr/>
        </p:nvSpPr>
        <p:spPr>
          <a:xfrm>
            <a:off x="111125" y="1190625"/>
            <a:ext cx="8929800" cy="3881400"/>
          </a:xfrm>
          <a:prstGeom prst="rect">
            <a:avLst/>
          </a:prstGeom>
          <a:noFill/>
          <a:ln>
            <a:noFill/>
          </a:ln>
        </p:spPr>
        <p:txBody>
          <a:bodyPr anchorCtr="0" anchor="t" bIns="91425" lIns="91425" rIns="91425" tIns="91425">
            <a:noAutofit/>
          </a:bodyPr>
          <a:lstStyle/>
          <a:p>
            <a:pPr lvl="0">
              <a:spcBef>
                <a:spcPts val="0"/>
              </a:spcBef>
              <a:buNone/>
            </a:pPr>
            <a:r>
              <a:rPr lang="en">
                <a:solidFill>
                  <a:srgbClr val="546E7A"/>
                </a:solidFill>
              </a:rPr>
              <a:t>A component controls a patch of screen called a view.</a:t>
            </a:r>
          </a:p>
          <a:p>
            <a:pPr lvl="0">
              <a:spcBef>
                <a:spcPts val="0"/>
              </a:spcBef>
              <a:buNone/>
            </a:pPr>
            <a:br>
              <a:rPr lang="en">
                <a:solidFill>
                  <a:srgbClr val="546E7A"/>
                </a:solidFill>
              </a:rPr>
            </a:b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Component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Input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'@angular/core'</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Hero</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'./hero'</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00796B"/>
                </a:solidFill>
                <a:highlight>
                  <a:srgbClr val="FFFFFF"/>
                </a:highlight>
                <a:latin typeface="Verdana"/>
                <a:ea typeface="Verdana"/>
                <a:cs typeface="Verdana"/>
                <a:sym typeface="Verdana"/>
              </a:rPr>
              <a:t>@Component</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selector: </a:t>
            </a:r>
            <a:r>
              <a:rPr lang="en" sz="1000">
                <a:solidFill>
                  <a:srgbClr val="00796B"/>
                </a:solidFill>
                <a:highlight>
                  <a:srgbClr val="FFFFFF"/>
                </a:highlight>
                <a:latin typeface="Verdana"/>
                <a:ea typeface="Verdana"/>
                <a:cs typeface="Verdana"/>
                <a:sym typeface="Verdana"/>
              </a:rPr>
              <a:t>'hero-child'</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template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 &lt;h3&gt;{{hero.name}} says:&lt;/h3&gt;</a:t>
            </a:r>
          </a:p>
          <a:p>
            <a:pPr lvl="0" rtl="0">
              <a:lnSpc>
                <a:spcPct val="211764"/>
              </a:lnSpc>
              <a:spcBef>
                <a:spcPts val="0"/>
              </a:spcBef>
              <a:buNone/>
            </a:pPr>
            <a:r>
              <a:rPr lang="en" sz="1000">
                <a:solidFill>
                  <a:srgbClr val="00796B"/>
                </a:solidFill>
                <a:highlight>
                  <a:srgbClr val="FFFFFF"/>
                </a:highlight>
                <a:latin typeface="Verdana"/>
                <a:ea typeface="Verdana"/>
                <a:cs typeface="Verdana"/>
                <a:sym typeface="Verdana"/>
              </a:rPr>
              <a:t>   &lt;p&gt;I, {{hero.name}}, am at your service, {{masterName}}.&lt;/p&gt;`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HeroChildComponent</a:t>
            </a: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@Input</a:t>
            </a:r>
            <a:r>
              <a:rPr lang="en" sz="1000">
                <a:solidFill>
                  <a:srgbClr val="455A64"/>
                </a:solidFill>
                <a:highlight>
                  <a:srgbClr val="FFFFFF"/>
                </a:highlight>
                <a:latin typeface="Verdana"/>
                <a:ea typeface="Verdana"/>
                <a:cs typeface="Verdana"/>
                <a:sym typeface="Verdana"/>
              </a:rPr>
              <a:t>() hero: </a:t>
            </a:r>
            <a:r>
              <a:rPr lang="en" sz="1000">
                <a:solidFill>
                  <a:srgbClr val="D81B60"/>
                </a:solidFill>
                <a:highlight>
                  <a:srgbClr val="FFFFFF"/>
                </a:highlight>
                <a:latin typeface="Verdana"/>
                <a:ea typeface="Verdana"/>
                <a:cs typeface="Verdana"/>
                <a:sym typeface="Verdana"/>
              </a:rPr>
              <a:t>Hero</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@Input</a:t>
            </a:r>
            <a:r>
              <a:rPr lang="en" sz="1000">
                <a:solidFill>
                  <a:srgbClr val="455A64"/>
                </a:solidFill>
                <a:highlight>
                  <a:srgbClr val="FFFFFF"/>
                </a:highlight>
                <a:latin typeface="Verdana"/>
                <a:ea typeface="Verdana"/>
                <a:cs typeface="Verdana"/>
                <a:sym typeface="Verdana"/>
              </a:rPr>
              <a:t>(</a:t>
            </a:r>
            <a:r>
              <a:rPr lang="en" sz="1000">
                <a:solidFill>
                  <a:srgbClr val="00796B"/>
                </a:solidFill>
                <a:highlight>
                  <a:srgbClr val="FFFFFF"/>
                </a:highlight>
                <a:latin typeface="Verdana"/>
                <a:ea typeface="Verdana"/>
                <a:cs typeface="Verdana"/>
                <a:sym typeface="Verdana"/>
              </a:rPr>
              <a:t>'master'</a:t>
            </a:r>
            <a:r>
              <a:rPr lang="en" sz="1000">
                <a:solidFill>
                  <a:srgbClr val="455A64"/>
                </a:solidFill>
                <a:highlight>
                  <a:srgbClr val="FFFFFF"/>
                </a:highlight>
                <a:latin typeface="Verdana"/>
                <a:ea typeface="Verdana"/>
                <a:cs typeface="Verdana"/>
                <a:sym typeface="Verdana"/>
              </a:rPr>
              <a:t>) masterName: </a:t>
            </a:r>
            <a:r>
              <a:rPr lang="en" sz="1000">
                <a:solidFill>
                  <a:srgbClr val="D81B60"/>
                </a:solidFill>
                <a:highlight>
                  <a:srgbClr val="FFFFFF"/>
                </a:highlight>
                <a:latin typeface="Verdana"/>
                <a:ea typeface="Verdana"/>
                <a:cs typeface="Verdana"/>
                <a:sym typeface="Verdana"/>
              </a:rPr>
              <a:t>string</a:t>
            </a: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a:t>
            </a:r>
          </a:p>
          <a:p>
            <a:pPr lvl="0">
              <a:spcBef>
                <a:spcPts val="0"/>
              </a:spcBef>
              <a:buNone/>
            </a:pPr>
            <a:r>
              <a:t/>
            </a:r>
            <a:endParaRPr sz="1000">
              <a:solidFill>
                <a:srgbClr val="00796B"/>
              </a:solidFill>
              <a:highlight>
                <a:srgbClr val="FFFFFF"/>
              </a:highlight>
              <a:latin typeface="Verdana"/>
              <a:ea typeface="Verdana"/>
              <a:cs typeface="Verdana"/>
              <a:sym typeface="Verdana"/>
            </a:endParaRPr>
          </a:p>
          <a:p>
            <a:pPr lvl="0" rtl="0">
              <a:spcBef>
                <a:spcPts val="0"/>
              </a:spcBef>
              <a:buNone/>
            </a:pPr>
            <a:r>
              <a:t/>
            </a:r>
            <a:endParaRPr>
              <a:solidFill>
                <a:srgbClr val="546E7A"/>
              </a:solidFill>
            </a:endParaRPr>
          </a:p>
        </p:txBody>
      </p:sp>
      <p:pic>
        <p:nvPicPr>
          <p:cNvPr id="249" name="Shape 249"/>
          <p:cNvPicPr preferRelativeResize="0"/>
          <p:nvPr/>
        </p:nvPicPr>
        <p:blipFill>
          <a:blip r:embed="rId4">
            <a:alphaModFix/>
          </a:blip>
          <a:stretch>
            <a:fillRect/>
          </a:stretch>
        </p:blipFill>
        <p:spPr>
          <a:xfrm>
            <a:off x="5319700" y="1333500"/>
            <a:ext cx="3219450" cy="247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@Component</a:t>
            </a:r>
          </a:p>
        </p:txBody>
      </p:sp>
      <p:pic>
        <p:nvPicPr>
          <p:cNvPr id="255" name="Shape 255"/>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56" name="Shape 256"/>
          <p:cNvSpPr txBox="1"/>
          <p:nvPr/>
        </p:nvSpPr>
        <p:spPr>
          <a:xfrm>
            <a:off x="111125" y="1190625"/>
            <a:ext cx="8929800" cy="3881400"/>
          </a:xfrm>
          <a:prstGeom prst="rect">
            <a:avLst/>
          </a:prstGeom>
          <a:noFill/>
          <a:ln>
            <a:noFill/>
          </a:ln>
        </p:spPr>
        <p:txBody>
          <a:bodyPr anchorCtr="0" anchor="t" bIns="91425" lIns="91425" rIns="91425" tIns="91425">
            <a:noAutofit/>
          </a:bodyPr>
          <a:lstStyle/>
          <a:p>
            <a:pPr lvl="0" rtl="0">
              <a:spcBef>
                <a:spcPts val="0"/>
              </a:spcBef>
              <a:buNone/>
            </a:pPr>
            <a:r>
              <a:rPr lang="en" sz="1200" u="sng">
                <a:solidFill>
                  <a:schemeClr val="hlink"/>
                </a:solidFill>
                <a:latin typeface="Roboto"/>
                <a:ea typeface="Roboto"/>
                <a:cs typeface="Roboto"/>
                <a:sym typeface="Roboto"/>
                <a:hlinkClick r:id="rId4"/>
              </a:rPr>
              <a:t>@Component</a:t>
            </a:r>
            <a:r>
              <a:rPr lang="en" sz="1200">
                <a:solidFill>
                  <a:srgbClr val="546E7A"/>
                </a:solidFill>
                <a:latin typeface="Roboto"/>
                <a:ea typeface="Roboto"/>
                <a:cs typeface="Roboto"/>
                <a:sym typeface="Roboto"/>
              </a:rPr>
              <a:t> extends </a:t>
            </a:r>
            <a:r>
              <a:rPr lang="en" sz="1200" u="sng">
                <a:solidFill>
                  <a:schemeClr val="hlink"/>
                </a:solidFill>
                <a:latin typeface="Roboto"/>
                <a:ea typeface="Roboto"/>
                <a:cs typeface="Roboto"/>
                <a:sym typeface="Roboto"/>
                <a:hlinkClick r:id="rId5"/>
              </a:rPr>
              <a:t>@Directive</a:t>
            </a:r>
            <a:r>
              <a:rPr lang="en" sz="1200">
                <a:solidFill>
                  <a:srgbClr val="546E7A"/>
                </a:solidFill>
                <a:latin typeface="Roboto"/>
                <a:ea typeface="Roboto"/>
                <a:cs typeface="Roboto"/>
                <a:sym typeface="Roboto"/>
              </a:rPr>
              <a:t> Metadata Properties:</a:t>
            </a: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a:p>
            <a:pPr lvl="0" rtl="0">
              <a:spcBef>
                <a:spcPts val="0"/>
              </a:spcBef>
              <a:buNone/>
            </a:pPr>
            <a:r>
              <a:t/>
            </a:r>
            <a:endParaRPr sz="1200">
              <a:solidFill>
                <a:srgbClr val="546E7A"/>
              </a:solidFill>
              <a:latin typeface="Roboto"/>
              <a:ea typeface="Roboto"/>
              <a:cs typeface="Roboto"/>
              <a:sym typeface="Roboto"/>
            </a:endParaRPr>
          </a:p>
        </p:txBody>
      </p:sp>
      <p:sp>
        <p:nvSpPr>
          <p:cNvPr id="257" name="Shape 257"/>
          <p:cNvSpPr txBox="1"/>
          <p:nvPr/>
        </p:nvSpPr>
        <p:spPr>
          <a:xfrm>
            <a:off x="4573250" y="1252125"/>
            <a:ext cx="4401300" cy="37584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 sz="1200">
                <a:solidFill>
                  <a:srgbClr val="D81B60"/>
                </a:solidFill>
                <a:latin typeface="Roboto"/>
                <a:ea typeface="Roboto"/>
                <a:cs typeface="Roboto"/>
                <a:sym typeface="Roboto"/>
              </a:rPr>
              <a:t>animations </a:t>
            </a:r>
            <a:r>
              <a:rPr lang="en" sz="1200">
                <a:solidFill>
                  <a:srgbClr val="546E7A"/>
                </a:solidFill>
                <a:latin typeface="Roboto"/>
                <a:ea typeface="Roboto"/>
                <a:cs typeface="Roboto"/>
                <a:sym typeface="Roboto"/>
              </a:rPr>
              <a:t>- list of animations of this component</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changeDetection </a:t>
            </a:r>
            <a:r>
              <a:rPr lang="en" sz="1200">
                <a:solidFill>
                  <a:srgbClr val="546E7A"/>
                </a:solidFill>
                <a:latin typeface="Roboto"/>
                <a:ea typeface="Roboto"/>
                <a:cs typeface="Roboto"/>
                <a:sym typeface="Roboto"/>
              </a:rPr>
              <a:t>- change detection strategy used by this component</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encapsulation </a:t>
            </a:r>
            <a:r>
              <a:rPr lang="en" sz="1200">
                <a:solidFill>
                  <a:srgbClr val="546E7A"/>
                </a:solidFill>
                <a:latin typeface="Roboto"/>
                <a:ea typeface="Roboto"/>
                <a:cs typeface="Roboto"/>
                <a:sym typeface="Roboto"/>
              </a:rPr>
              <a:t>- style encapsulation strategy used by this component</a:t>
            </a:r>
          </a:p>
          <a:p>
            <a:pPr lvl="0">
              <a:spcBef>
                <a:spcPts val="0"/>
              </a:spcBef>
              <a:buNone/>
            </a:pPr>
            <a:r>
              <a:rPr lang="en" sz="1200">
                <a:solidFill>
                  <a:srgbClr val="D81B60"/>
                </a:solidFill>
                <a:latin typeface="Roboto"/>
                <a:ea typeface="Roboto"/>
                <a:cs typeface="Roboto"/>
                <a:sym typeface="Roboto"/>
              </a:rPr>
              <a:t>entryComponents </a:t>
            </a:r>
            <a:r>
              <a:rPr lang="en" sz="1200">
                <a:solidFill>
                  <a:srgbClr val="546E7A"/>
                </a:solidFill>
                <a:latin typeface="Roboto"/>
                <a:ea typeface="Roboto"/>
                <a:cs typeface="Roboto"/>
                <a:sym typeface="Roboto"/>
              </a:rPr>
              <a:t>- list of components that are dynamically inserted into the view of this component</a:t>
            </a:r>
          </a:p>
          <a:p>
            <a:pPr lvl="0">
              <a:spcBef>
                <a:spcPts val="0"/>
              </a:spcBef>
              <a:buNone/>
            </a:pPr>
            <a:r>
              <a:rPr lang="en" sz="1200">
                <a:solidFill>
                  <a:srgbClr val="D81B60"/>
                </a:solidFill>
                <a:latin typeface="Roboto"/>
                <a:ea typeface="Roboto"/>
                <a:cs typeface="Roboto"/>
                <a:sym typeface="Roboto"/>
              </a:rPr>
              <a:t>interpolation </a:t>
            </a:r>
            <a:r>
              <a:rPr lang="en" sz="1200">
                <a:solidFill>
                  <a:srgbClr val="546E7A"/>
                </a:solidFill>
                <a:latin typeface="Roboto"/>
                <a:ea typeface="Roboto"/>
                <a:cs typeface="Roboto"/>
                <a:sym typeface="Roboto"/>
              </a:rPr>
              <a:t>- custom interpolation markers used in this component's template</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moduleId </a:t>
            </a:r>
            <a:r>
              <a:rPr lang="en" sz="1200">
                <a:solidFill>
                  <a:srgbClr val="546E7A"/>
                </a:solidFill>
                <a:latin typeface="Roboto"/>
                <a:ea typeface="Roboto"/>
                <a:cs typeface="Roboto"/>
                <a:sym typeface="Roboto"/>
              </a:rPr>
              <a:t>- ES/CommonJS module id of the file in which this component is defined</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styleUrls </a:t>
            </a:r>
            <a:r>
              <a:rPr lang="en" sz="1200">
                <a:solidFill>
                  <a:srgbClr val="546E7A"/>
                </a:solidFill>
                <a:latin typeface="Roboto"/>
                <a:ea typeface="Roboto"/>
                <a:cs typeface="Roboto"/>
                <a:sym typeface="Roboto"/>
              </a:rPr>
              <a:t>- list of urls to stylesheets to be applied to this component's view</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styles </a:t>
            </a:r>
            <a:r>
              <a:rPr lang="en" sz="1200">
                <a:solidFill>
                  <a:srgbClr val="546E7A"/>
                </a:solidFill>
                <a:latin typeface="Roboto"/>
                <a:ea typeface="Roboto"/>
                <a:cs typeface="Roboto"/>
                <a:sym typeface="Roboto"/>
              </a:rPr>
              <a:t>- inline-defined styles to be applied to this component's view</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template </a:t>
            </a:r>
            <a:r>
              <a:rPr lang="en" sz="1200">
                <a:solidFill>
                  <a:srgbClr val="546E7A"/>
                </a:solidFill>
                <a:latin typeface="Roboto"/>
                <a:ea typeface="Roboto"/>
                <a:cs typeface="Roboto"/>
                <a:sym typeface="Roboto"/>
              </a:rPr>
              <a:t>- inline-defined template for the view</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templateUrl </a:t>
            </a:r>
            <a:r>
              <a:rPr lang="en" sz="1200">
                <a:solidFill>
                  <a:srgbClr val="546E7A"/>
                </a:solidFill>
                <a:latin typeface="Roboto"/>
                <a:ea typeface="Roboto"/>
                <a:cs typeface="Roboto"/>
                <a:sym typeface="Roboto"/>
              </a:rPr>
              <a:t>- url to an external file containing a template for the view</a:t>
            </a:r>
          </a:p>
          <a:p>
            <a:pPr lvl="0">
              <a:spcBef>
                <a:spcPts val="0"/>
              </a:spcBef>
              <a:buClr>
                <a:schemeClr val="dk1"/>
              </a:buClr>
              <a:buSzPct val="91666"/>
              <a:buFont typeface="Arial"/>
              <a:buNone/>
            </a:pPr>
            <a:r>
              <a:rPr lang="en" sz="1200">
                <a:solidFill>
                  <a:srgbClr val="D81B60"/>
                </a:solidFill>
                <a:latin typeface="Roboto"/>
                <a:ea typeface="Roboto"/>
                <a:cs typeface="Roboto"/>
                <a:sym typeface="Roboto"/>
              </a:rPr>
              <a:t>viewProviders </a:t>
            </a:r>
            <a:r>
              <a:rPr lang="en" sz="1200">
                <a:solidFill>
                  <a:srgbClr val="546E7A"/>
                </a:solidFill>
                <a:latin typeface="Roboto"/>
                <a:ea typeface="Roboto"/>
                <a:cs typeface="Roboto"/>
                <a:sym typeface="Roboto"/>
              </a:rPr>
              <a:t>- list of providers available to this component and its view children</a:t>
            </a:r>
          </a:p>
        </p:txBody>
      </p:sp>
      <p:sp>
        <p:nvSpPr>
          <p:cNvPr id="258" name="Shape 258"/>
          <p:cNvSpPr txBox="1"/>
          <p:nvPr/>
        </p:nvSpPr>
        <p:spPr>
          <a:xfrm>
            <a:off x="111125" y="1535000"/>
            <a:ext cx="3959700" cy="33465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None/>
            </a:pPr>
            <a:r>
              <a:rPr lang="en" sz="1200">
                <a:solidFill>
                  <a:srgbClr val="546E7A"/>
                </a:solidFill>
                <a:latin typeface="Roboto"/>
                <a:ea typeface="Roboto"/>
                <a:cs typeface="Roboto"/>
                <a:sym typeface="Roboto"/>
              </a:rPr>
              <a:t>A component must belong to an NgModule in order for it to be usable by another component or application. </a:t>
            </a:r>
          </a:p>
          <a:p>
            <a:pPr lvl="0" rtl="0">
              <a:lnSpc>
                <a:spcPct val="175000"/>
              </a:lnSpc>
              <a:spcBef>
                <a:spcPts val="0"/>
              </a:spcBef>
              <a:spcAft>
                <a:spcPts val="1800"/>
              </a:spcAft>
              <a:buNone/>
            </a:pPr>
            <a:r>
              <a:rPr lang="en" sz="1200">
                <a:solidFill>
                  <a:srgbClr val="546E7A"/>
                </a:solidFill>
                <a:latin typeface="Roboto"/>
                <a:ea typeface="Roboto"/>
                <a:cs typeface="Roboto"/>
                <a:sym typeface="Roboto"/>
              </a:rPr>
              <a:t>To specify that a component is a member of an NgModule, you should list it in the </a:t>
            </a:r>
            <a:r>
              <a:rPr lang="en" sz="1200">
                <a:solidFill>
                  <a:srgbClr val="00796B"/>
                </a:solidFill>
                <a:latin typeface="Roboto"/>
                <a:ea typeface="Roboto"/>
                <a:cs typeface="Roboto"/>
                <a:sym typeface="Roboto"/>
              </a:rPr>
              <a:t>declarations</a:t>
            </a:r>
            <a:r>
              <a:rPr lang="en" sz="1200">
                <a:solidFill>
                  <a:srgbClr val="546E7A"/>
                </a:solidFill>
                <a:latin typeface="Roboto"/>
                <a:ea typeface="Roboto"/>
                <a:cs typeface="Roboto"/>
                <a:sym typeface="Roboto"/>
              </a:rPr>
              <a:t> field of that NgModule. </a:t>
            </a:r>
          </a:p>
          <a:p>
            <a:pPr lvl="0" rtl="0">
              <a:lnSpc>
                <a:spcPct val="175000"/>
              </a:lnSpc>
              <a:spcBef>
                <a:spcPts val="0"/>
              </a:spcBef>
              <a:spcAft>
                <a:spcPts val="1800"/>
              </a:spcAft>
              <a:buClr>
                <a:schemeClr val="dk1"/>
              </a:buClr>
              <a:buSzPct val="91666"/>
              <a:buFont typeface="Arial"/>
              <a:buNone/>
            </a:pPr>
            <a:r>
              <a:rPr lang="en" sz="1200">
                <a:solidFill>
                  <a:srgbClr val="546E7A"/>
                </a:solidFill>
                <a:latin typeface="Roboto"/>
                <a:ea typeface="Roboto"/>
                <a:cs typeface="Roboto"/>
                <a:sym typeface="Roboto"/>
              </a:rPr>
              <a:t>In addition to the metadata configuration specified via the Component decorator, components can control their runtime behavior by implementing various Life-Cycle hooks.</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Component  Lifecycle</a:t>
            </a:r>
          </a:p>
        </p:txBody>
      </p:sp>
      <p:pic>
        <p:nvPicPr>
          <p:cNvPr id="264" name="Shape 264"/>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65" name="Shape 265"/>
          <p:cNvSpPr txBox="1"/>
          <p:nvPr/>
        </p:nvSpPr>
        <p:spPr>
          <a:xfrm>
            <a:off x="111125" y="1190625"/>
            <a:ext cx="8929800" cy="3881400"/>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t/>
            </a:r>
            <a:endParaRPr sz="1200">
              <a:solidFill>
                <a:srgbClr val="546E7A"/>
              </a:solidFill>
              <a:latin typeface="Roboto"/>
              <a:ea typeface="Roboto"/>
              <a:cs typeface="Roboto"/>
              <a:sym typeface="Roboto"/>
            </a:endParaRPr>
          </a:p>
        </p:txBody>
      </p:sp>
      <p:pic>
        <p:nvPicPr>
          <p:cNvPr id="266" name="Shape 266"/>
          <p:cNvPicPr preferRelativeResize="0"/>
          <p:nvPr/>
        </p:nvPicPr>
        <p:blipFill>
          <a:blip r:embed="rId4">
            <a:alphaModFix/>
          </a:blip>
          <a:stretch>
            <a:fillRect/>
          </a:stretch>
        </p:blipFill>
        <p:spPr>
          <a:xfrm>
            <a:off x="163750" y="1260275"/>
            <a:ext cx="2601400" cy="3686650"/>
          </a:xfrm>
          <a:prstGeom prst="rect">
            <a:avLst/>
          </a:prstGeom>
          <a:noFill/>
          <a:ln>
            <a:noFill/>
          </a:ln>
        </p:spPr>
      </p:pic>
      <p:sp>
        <p:nvSpPr>
          <p:cNvPr id="267" name="Shape 267"/>
          <p:cNvSpPr txBox="1"/>
          <p:nvPr/>
        </p:nvSpPr>
        <p:spPr>
          <a:xfrm>
            <a:off x="3267150" y="1316725"/>
            <a:ext cx="5530200" cy="35634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Clr>
                <a:schemeClr val="dk1"/>
              </a:buClr>
              <a:buSzPct val="91666"/>
              <a:buFont typeface="Arial"/>
              <a:buNone/>
            </a:pPr>
            <a:r>
              <a:rPr lang="en" sz="1200">
                <a:solidFill>
                  <a:srgbClr val="546E7A"/>
                </a:solidFill>
                <a:highlight>
                  <a:srgbClr val="FFFFFF"/>
                </a:highlight>
                <a:latin typeface="Roboto"/>
                <a:ea typeface="Roboto"/>
                <a:cs typeface="Roboto"/>
                <a:sym typeface="Roboto"/>
              </a:rPr>
              <a:t>A component has a lifecycle managed by Angular itself.</a:t>
            </a:r>
          </a:p>
          <a:p>
            <a:pPr lvl="0" rtl="0">
              <a:lnSpc>
                <a:spcPct val="175000"/>
              </a:lnSpc>
              <a:spcBef>
                <a:spcPts val="0"/>
              </a:spcBef>
              <a:spcAft>
                <a:spcPts val="1800"/>
              </a:spcAft>
              <a:buClr>
                <a:schemeClr val="dk1"/>
              </a:buClr>
              <a:buSzPct val="91666"/>
              <a:buFont typeface="Arial"/>
              <a:buNone/>
            </a:pPr>
            <a:r>
              <a:rPr lang="en" sz="1200">
                <a:solidFill>
                  <a:srgbClr val="546E7A"/>
                </a:solidFill>
                <a:highlight>
                  <a:srgbClr val="FFFFFF"/>
                </a:highlight>
                <a:latin typeface="Roboto"/>
                <a:ea typeface="Roboto"/>
                <a:cs typeface="Roboto"/>
                <a:sym typeface="Roboto"/>
              </a:rPr>
              <a:t>Angular creates it, renders it, creates and renders its children, checks it when its data-bound properties change, and destroys it before removing it from the DOM.</a:t>
            </a:r>
          </a:p>
          <a:p>
            <a:pPr lvl="0" rtl="0">
              <a:lnSpc>
                <a:spcPct val="175000"/>
              </a:lnSpc>
              <a:spcBef>
                <a:spcPts val="0"/>
              </a:spcBef>
              <a:spcAft>
                <a:spcPts val="1800"/>
              </a:spcAft>
              <a:buClr>
                <a:schemeClr val="dk1"/>
              </a:buClr>
              <a:buSzPct val="91666"/>
              <a:buFont typeface="Arial"/>
              <a:buNone/>
            </a:pPr>
            <a:r>
              <a:rPr lang="en" sz="1200">
                <a:solidFill>
                  <a:srgbClr val="546E7A"/>
                </a:solidFill>
                <a:highlight>
                  <a:srgbClr val="FFFFFF"/>
                </a:highlight>
                <a:latin typeface="Roboto"/>
                <a:ea typeface="Roboto"/>
                <a:cs typeface="Roboto"/>
                <a:sym typeface="Roboto"/>
              </a:rPr>
              <a:t>Angular offers </a:t>
            </a:r>
            <a:r>
              <a:rPr b="1" lang="en" sz="1200">
                <a:solidFill>
                  <a:srgbClr val="546E7A"/>
                </a:solidFill>
                <a:highlight>
                  <a:srgbClr val="FFFFFF"/>
                </a:highlight>
                <a:latin typeface="Roboto"/>
                <a:ea typeface="Roboto"/>
                <a:cs typeface="Roboto"/>
                <a:sym typeface="Roboto"/>
              </a:rPr>
              <a:t>lifecycle hooks</a:t>
            </a:r>
            <a:r>
              <a:rPr lang="en" sz="1200">
                <a:solidFill>
                  <a:srgbClr val="546E7A"/>
                </a:solidFill>
                <a:highlight>
                  <a:srgbClr val="FFFFFF"/>
                </a:highlight>
                <a:latin typeface="Roboto"/>
                <a:ea typeface="Roboto"/>
                <a:cs typeface="Roboto"/>
                <a:sym typeface="Roboto"/>
              </a:rPr>
              <a:t> that provide visibility into these key life moments and the ability to act when they occur.</a:t>
            </a:r>
          </a:p>
          <a:p>
            <a:pPr lvl="0" rtl="0">
              <a:lnSpc>
                <a:spcPct val="175000"/>
              </a:lnSpc>
              <a:spcBef>
                <a:spcPts val="0"/>
              </a:spcBef>
              <a:spcAft>
                <a:spcPts val="1800"/>
              </a:spcAft>
              <a:buClr>
                <a:schemeClr val="dk1"/>
              </a:buClr>
              <a:buSzPct val="91666"/>
              <a:buFont typeface="Arial"/>
              <a:buNone/>
            </a:pPr>
            <a:r>
              <a:rPr lang="en" sz="1200">
                <a:solidFill>
                  <a:srgbClr val="546E7A"/>
                </a:solidFill>
                <a:highlight>
                  <a:srgbClr val="FFFFFF"/>
                </a:highlight>
                <a:latin typeface="Roboto"/>
                <a:ea typeface="Roboto"/>
                <a:cs typeface="Roboto"/>
                <a:sym typeface="Roboto"/>
              </a:rPr>
              <a:t>A directive has the same set of lifecycle hooks, minus the hooks that are specific to component content and views. </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u="sng">
                <a:solidFill>
                  <a:srgbClr val="FFFFFF"/>
                </a:solidFill>
                <a:hlinkClick r:id="rId3"/>
              </a:rPr>
              <a:t>Component  Lifecycle</a:t>
            </a:r>
          </a:p>
        </p:txBody>
      </p:sp>
      <p:pic>
        <p:nvPicPr>
          <p:cNvPr id="273" name="Shape 273"/>
          <p:cNvPicPr preferRelativeResize="0"/>
          <p:nvPr/>
        </p:nvPicPr>
        <p:blipFill>
          <a:blip r:embed="rId4">
            <a:alphaModFix/>
          </a:blip>
          <a:stretch>
            <a:fillRect/>
          </a:stretch>
        </p:blipFill>
        <p:spPr>
          <a:xfrm>
            <a:off x="457200" y="0"/>
            <a:ext cx="1032924" cy="1089550"/>
          </a:xfrm>
          <a:prstGeom prst="rect">
            <a:avLst/>
          </a:prstGeom>
          <a:noFill/>
          <a:ln>
            <a:noFill/>
          </a:ln>
        </p:spPr>
      </p:pic>
      <p:sp>
        <p:nvSpPr>
          <p:cNvPr id="274" name="Shape 274"/>
          <p:cNvSpPr txBox="1"/>
          <p:nvPr/>
        </p:nvSpPr>
        <p:spPr>
          <a:xfrm>
            <a:off x="111125" y="1190625"/>
            <a:ext cx="8929800" cy="3952800"/>
          </a:xfrm>
          <a:prstGeom prst="rect">
            <a:avLst/>
          </a:prstGeom>
          <a:noFill/>
          <a:ln>
            <a:noFill/>
          </a:ln>
        </p:spPr>
        <p:txBody>
          <a:bodyPr anchorCtr="0" anchor="t" bIns="91425" lIns="91425" rIns="91425" tIns="91425">
            <a:noAutofit/>
          </a:bodyPr>
          <a:lstStyle/>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ngOnChanges </a:t>
            </a:r>
            <a:r>
              <a:rPr lang="en" sz="1200">
                <a:solidFill>
                  <a:srgbClr val="546E7A"/>
                </a:solidFill>
                <a:highlight>
                  <a:srgbClr val="FFFFFF"/>
                </a:highlight>
                <a:latin typeface="Roboto"/>
                <a:ea typeface="Roboto"/>
                <a:cs typeface="Roboto"/>
                <a:sym typeface="Roboto"/>
              </a:rPr>
              <a:t>- Respond when Angular (re)sets data-bound input properties. The method receives a SimpleChanges object of current and previous property values. Called before ngOnInit and whenever one or more data-bound input properties change.</a:t>
            </a: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ngOnInit -  </a:t>
            </a:r>
            <a:r>
              <a:rPr lang="en" sz="1200">
                <a:solidFill>
                  <a:srgbClr val="546E7A"/>
                </a:solidFill>
                <a:highlight>
                  <a:srgbClr val="FFFFFF"/>
                </a:highlight>
                <a:latin typeface="Roboto"/>
                <a:ea typeface="Roboto"/>
                <a:cs typeface="Roboto"/>
                <a:sym typeface="Roboto"/>
              </a:rPr>
              <a:t>Initialize the directive/component after Angular first displays the data-bound properties and sets the directive / component's input properties. Called </a:t>
            </a:r>
            <a:r>
              <a:rPr i="1" lang="en" sz="1200">
                <a:solidFill>
                  <a:srgbClr val="546E7A"/>
                </a:solidFill>
                <a:highlight>
                  <a:srgbClr val="FFFFFF"/>
                </a:highlight>
                <a:latin typeface="Roboto"/>
                <a:ea typeface="Roboto"/>
                <a:cs typeface="Roboto"/>
                <a:sym typeface="Roboto"/>
              </a:rPr>
              <a:t>once</a:t>
            </a:r>
            <a:r>
              <a:rPr lang="en" sz="1200">
                <a:solidFill>
                  <a:srgbClr val="546E7A"/>
                </a:solidFill>
                <a:highlight>
                  <a:srgbClr val="FFFFFF"/>
                </a:highlight>
                <a:latin typeface="Roboto"/>
                <a:ea typeface="Roboto"/>
                <a:cs typeface="Roboto"/>
                <a:sym typeface="Roboto"/>
              </a:rPr>
              <a:t>, after the </a:t>
            </a:r>
            <a:r>
              <a:rPr i="1" lang="en" sz="1200">
                <a:solidFill>
                  <a:srgbClr val="546E7A"/>
                </a:solidFill>
                <a:highlight>
                  <a:srgbClr val="FFFFFF"/>
                </a:highlight>
                <a:latin typeface="Roboto"/>
                <a:ea typeface="Roboto"/>
                <a:cs typeface="Roboto"/>
                <a:sym typeface="Roboto"/>
              </a:rPr>
              <a:t>first</a:t>
            </a:r>
            <a:r>
              <a:rPr lang="en" sz="1200">
                <a:solidFill>
                  <a:srgbClr val="546E7A"/>
                </a:solidFill>
                <a:highlight>
                  <a:srgbClr val="FFFFFF"/>
                </a:highlight>
                <a:latin typeface="Roboto"/>
                <a:ea typeface="Roboto"/>
                <a:cs typeface="Roboto"/>
                <a:sym typeface="Roboto"/>
              </a:rPr>
              <a:t> ngOnChanges.</a:t>
            </a: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ngDoCheck - </a:t>
            </a:r>
            <a:r>
              <a:rPr lang="en" sz="1200">
                <a:solidFill>
                  <a:srgbClr val="546E7A"/>
                </a:solidFill>
                <a:highlight>
                  <a:srgbClr val="FFFFFF"/>
                </a:highlight>
                <a:latin typeface="Roboto"/>
                <a:ea typeface="Roboto"/>
                <a:cs typeface="Roboto"/>
                <a:sym typeface="Roboto"/>
              </a:rPr>
              <a:t>Detect and act upon changes that Angular can't or won't detect on its own. Called during every change detection run, immediately after ngOnChanges and ngOnInit.</a:t>
            </a:r>
          </a:p>
          <a:p>
            <a:pPr lv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ngAfterContentInit - </a:t>
            </a:r>
            <a:r>
              <a:rPr lang="en" sz="1200">
                <a:solidFill>
                  <a:srgbClr val="546E7A"/>
                </a:solidFill>
                <a:highlight>
                  <a:srgbClr val="FFFFFF"/>
                </a:highlight>
                <a:latin typeface="Roboto"/>
                <a:ea typeface="Roboto"/>
                <a:cs typeface="Roboto"/>
                <a:sym typeface="Roboto"/>
              </a:rPr>
              <a:t>Respond after Angular projects external content into the component's view. Called </a:t>
            </a:r>
            <a:r>
              <a:rPr i="1" lang="en" sz="1200">
                <a:solidFill>
                  <a:srgbClr val="546E7A"/>
                </a:solidFill>
                <a:highlight>
                  <a:srgbClr val="FFFFFF"/>
                </a:highlight>
                <a:latin typeface="Roboto"/>
                <a:ea typeface="Roboto"/>
                <a:cs typeface="Roboto"/>
                <a:sym typeface="Roboto"/>
              </a:rPr>
              <a:t>once</a:t>
            </a:r>
            <a:r>
              <a:rPr lang="en" sz="1200">
                <a:solidFill>
                  <a:srgbClr val="546E7A"/>
                </a:solidFill>
                <a:highlight>
                  <a:srgbClr val="FFFFFF"/>
                </a:highlight>
                <a:latin typeface="Roboto"/>
                <a:ea typeface="Roboto"/>
                <a:cs typeface="Roboto"/>
                <a:sym typeface="Roboto"/>
              </a:rPr>
              <a:t> after the first NgDoCheck.  </a:t>
            </a:r>
            <a:r>
              <a:rPr i="1" lang="en" sz="1200">
                <a:solidFill>
                  <a:srgbClr val="546E7A"/>
                </a:solidFill>
                <a:highlight>
                  <a:srgbClr val="FFFFFF"/>
                </a:highlight>
                <a:latin typeface="Roboto"/>
                <a:ea typeface="Roboto"/>
                <a:cs typeface="Roboto"/>
                <a:sym typeface="Roboto"/>
              </a:rPr>
              <a:t>A component-only hook</a:t>
            </a:r>
            <a:r>
              <a:rPr lang="en" sz="1200">
                <a:solidFill>
                  <a:srgbClr val="546E7A"/>
                </a:solidFill>
                <a:highlight>
                  <a:srgbClr val="FFFFFF"/>
                </a:highlight>
                <a:latin typeface="Roboto"/>
                <a:ea typeface="Roboto"/>
                <a:cs typeface="Roboto"/>
                <a:sym typeface="Roboto"/>
              </a:rPr>
              <a:t>.</a:t>
            </a: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ngAfterContentChecked </a:t>
            </a:r>
            <a:r>
              <a:rPr lang="en" sz="1200">
                <a:solidFill>
                  <a:srgbClr val="546E7A"/>
                </a:solidFill>
                <a:highlight>
                  <a:srgbClr val="FFFFFF"/>
                </a:highlight>
                <a:latin typeface="Roboto"/>
                <a:ea typeface="Roboto"/>
                <a:cs typeface="Roboto"/>
                <a:sym typeface="Roboto"/>
              </a:rPr>
              <a:t>- Respond after Angular checks the content projected into the component. Called after the ngAfterContentInit and every subsequent NgDoCheck. </a:t>
            </a:r>
            <a:r>
              <a:rPr i="1" lang="en" sz="1200">
                <a:solidFill>
                  <a:srgbClr val="546E7A"/>
                </a:solidFill>
                <a:highlight>
                  <a:srgbClr val="FFFFFF"/>
                </a:highlight>
                <a:latin typeface="Roboto"/>
                <a:ea typeface="Roboto"/>
                <a:cs typeface="Roboto"/>
                <a:sym typeface="Roboto"/>
              </a:rPr>
              <a:t>A component-only hook</a:t>
            </a:r>
            <a:r>
              <a:rPr lang="en" sz="1200">
                <a:solidFill>
                  <a:srgbClr val="546E7A"/>
                </a:solidFill>
                <a:highlight>
                  <a:srgbClr val="FFFFFF"/>
                </a:highlight>
                <a:latin typeface="Roboto"/>
                <a:ea typeface="Roboto"/>
                <a:cs typeface="Roboto"/>
                <a:sym typeface="Roboto"/>
              </a:rPr>
              <a:t>.</a:t>
            </a:r>
          </a:p>
          <a:p>
            <a:pPr lv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ngAfterViewInit </a:t>
            </a:r>
            <a:r>
              <a:rPr lang="en" sz="1200">
                <a:solidFill>
                  <a:srgbClr val="546E7A"/>
                </a:solidFill>
                <a:highlight>
                  <a:srgbClr val="FFFFFF"/>
                </a:highlight>
                <a:latin typeface="Roboto"/>
                <a:ea typeface="Roboto"/>
                <a:cs typeface="Roboto"/>
                <a:sym typeface="Roboto"/>
              </a:rPr>
              <a:t>- Respond after Angular initializes the component's views and child views. Called </a:t>
            </a:r>
            <a:r>
              <a:rPr i="1" lang="en" sz="1200">
                <a:solidFill>
                  <a:srgbClr val="546E7A"/>
                </a:solidFill>
                <a:highlight>
                  <a:srgbClr val="FFFFFF"/>
                </a:highlight>
                <a:latin typeface="Roboto"/>
                <a:ea typeface="Roboto"/>
                <a:cs typeface="Roboto"/>
                <a:sym typeface="Roboto"/>
              </a:rPr>
              <a:t>once</a:t>
            </a:r>
            <a:r>
              <a:rPr lang="en" sz="1200">
                <a:solidFill>
                  <a:srgbClr val="546E7A"/>
                </a:solidFill>
                <a:highlight>
                  <a:srgbClr val="FFFFFF"/>
                </a:highlight>
                <a:latin typeface="Roboto"/>
                <a:ea typeface="Roboto"/>
                <a:cs typeface="Roboto"/>
                <a:sym typeface="Roboto"/>
              </a:rPr>
              <a:t> after the first ngAfterContentChecked. </a:t>
            </a:r>
            <a:r>
              <a:rPr i="1" lang="en" sz="1200">
                <a:solidFill>
                  <a:srgbClr val="546E7A"/>
                </a:solidFill>
                <a:highlight>
                  <a:srgbClr val="FFFFFF"/>
                </a:highlight>
                <a:latin typeface="Roboto"/>
                <a:ea typeface="Roboto"/>
                <a:cs typeface="Roboto"/>
                <a:sym typeface="Roboto"/>
              </a:rPr>
              <a:t>A component-only hook</a:t>
            </a:r>
            <a:r>
              <a:rPr lang="en" sz="1200">
                <a:solidFill>
                  <a:srgbClr val="546E7A"/>
                </a:solidFill>
                <a:highlight>
                  <a:srgbClr val="FFFFFF"/>
                </a:highlight>
                <a:latin typeface="Roboto"/>
                <a:ea typeface="Roboto"/>
                <a:cs typeface="Roboto"/>
                <a:sym typeface="Roboto"/>
              </a:rPr>
              <a:t>.</a:t>
            </a:r>
          </a:p>
          <a:p>
            <a:pPr lv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a:spcBef>
                <a:spcPts val="0"/>
              </a:spcBef>
              <a:buClr>
                <a:srgbClr val="000000"/>
              </a:buClr>
              <a:buSzPct val="91666"/>
              <a:buFont typeface="Arial"/>
              <a:buNone/>
            </a:pPr>
            <a:r>
              <a:rPr lang="en" sz="1200">
                <a:solidFill>
                  <a:srgbClr val="D81B60"/>
                </a:solidFill>
                <a:highlight>
                  <a:srgbClr val="FFFFFF"/>
                </a:highlight>
                <a:latin typeface="Roboto"/>
                <a:ea typeface="Roboto"/>
                <a:cs typeface="Roboto"/>
                <a:sym typeface="Roboto"/>
              </a:rPr>
              <a:t>ngAfterViewChecked </a:t>
            </a:r>
            <a:r>
              <a:rPr lang="en" sz="1200">
                <a:solidFill>
                  <a:srgbClr val="546E7A"/>
                </a:solidFill>
                <a:highlight>
                  <a:srgbClr val="FFFFFF"/>
                </a:highlight>
                <a:latin typeface="Roboto"/>
                <a:ea typeface="Roboto"/>
                <a:cs typeface="Roboto"/>
                <a:sym typeface="Roboto"/>
              </a:rPr>
              <a:t>- Respond after Angular checks the component's views and child views. Called after the ngAfterViewInit and every subsequent ngAfterContentChecked.</a:t>
            </a:r>
            <a:r>
              <a:rPr i="1" lang="en" sz="1200">
                <a:solidFill>
                  <a:srgbClr val="546E7A"/>
                </a:solidFill>
                <a:highlight>
                  <a:srgbClr val="FFFFFF"/>
                </a:highlight>
                <a:latin typeface="Roboto"/>
                <a:ea typeface="Roboto"/>
                <a:cs typeface="Roboto"/>
                <a:sym typeface="Roboto"/>
              </a:rPr>
              <a:t>A component-only hook</a:t>
            </a:r>
            <a:r>
              <a:rPr lang="en" sz="1200">
                <a:solidFill>
                  <a:srgbClr val="546E7A"/>
                </a:solidFill>
                <a:highlight>
                  <a:srgbClr val="FFFFFF"/>
                </a:highlight>
                <a:latin typeface="Roboto"/>
                <a:ea typeface="Roboto"/>
                <a:cs typeface="Roboto"/>
                <a:sym typeface="Roboto"/>
              </a:rPr>
              <a:t>.</a:t>
            </a: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Pipes</a:t>
            </a:r>
          </a:p>
        </p:txBody>
      </p:sp>
      <p:pic>
        <p:nvPicPr>
          <p:cNvPr id="280" name="Shape 280"/>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81" name="Shape 281"/>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sp>
        <p:nvSpPr>
          <p:cNvPr id="282" name="Shape 282"/>
          <p:cNvSpPr txBox="1"/>
          <p:nvPr/>
        </p:nvSpPr>
        <p:spPr>
          <a:xfrm>
            <a:off x="4584025" y="1287525"/>
            <a:ext cx="4456800" cy="37770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SzPct val="110000"/>
              <a:buFont typeface="Arial"/>
              <a:buNone/>
            </a:pP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Pipe</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PipeTransform</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'@angular/core'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 Usage:</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   value | exponentialStrength:exponent</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 Example:</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    *   formats to: 1024</a:t>
            </a:r>
            <a:br>
              <a:rPr lang="en" sz="1000">
                <a:solidFill>
                  <a:srgbClr val="00796B"/>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@Pipe</a:t>
            </a:r>
            <a:r>
              <a:rPr lang="en" sz="1000">
                <a:solidFill>
                  <a:srgbClr val="455A64"/>
                </a:solidFill>
                <a:highlight>
                  <a:srgbClr val="FFFFFF"/>
                </a:highlight>
                <a:latin typeface="Verdana"/>
                <a:ea typeface="Verdana"/>
                <a:cs typeface="Verdana"/>
                <a:sym typeface="Verdana"/>
              </a:rPr>
              <a:t>({name: </a:t>
            </a:r>
            <a:r>
              <a:rPr lang="en" sz="1000">
                <a:solidFill>
                  <a:srgbClr val="00796B"/>
                </a:solidFill>
                <a:highlight>
                  <a:srgbClr val="FFFFFF"/>
                </a:highlight>
                <a:latin typeface="Verdana"/>
                <a:ea typeface="Verdana"/>
                <a:cs typeface="Verdana"/>
                <a:sym typeface="Verdana"/>
              </a:rPr>
              <a:t>'exponentialStrength'</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ExponentialStrengthPipe</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implements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PipeTransform</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transform(value: number, exponent: </a:t>
            </a:r>
            <a:r>
              <a:rPr lang="en" sz="1000">
                <a:solidFill>
                  <a:srgbClr val="D81B60"/>
                </a:solidFill>
                <a:highlight>
                  <a:srgbClr val="FFFFFF"/>
                </a:highlight>
                <a:latin typeface="Verdana"/>
                <a:ea typeface="Verdana"/>
                <a:cs typeface="Verdana"/>
                <a:sym typeface="Verdana"/>
              </a:rPr>
              <a:t>string</a:t>
            </a:r>
            <a:r>
              <a:rPr lang="en" sz="1000">
                <a:solidFill>
                  <a:srgbClr val="455A64"/>
                </a:solidFill>
                <a:highlight>
                  <a:srgbClr val="FFFFFF"/>
                </a:highlight>
                <a:latin typeface="Verdana"/>
                <a:ea typeface="Verdana"/>
                <a:cs typeface="Verdana"/>
                <a:sym typeface="Verdana"/>
              </a:rPr>
              <a:t>): number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let</a:t>
            </a:r>
            <a:r>
              <a:rPr lang="en" sz="1000">
                <a:solidFill>
                  <a:srgbClr val="455A64"/>
                </a:solidFill>
                <a:highlight>
                  <a:srgbClr val="FFFFFF"/>
                </a:highlight>
                <a:latin typeface="Verdana"/>
                <a:ea typeface="Verdana"/>
                <a:cs typeface="Verdana"/>
                <a:sym typeface="Verdana"/>
              </a:rPr>
              <a:t> exp = parseFloat(exponent);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return</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Math</a:t>
            </a:r>
            <a:r>
              <a:rPr lang="en" sz="1000">
                <a:solidFill>
                  <a:srgbClr val="455A64"/>
                </a:solidFill>
                <a:highlight>
                  <a:srgbClr val="FFFFFF"/>
                </a:highlight>
                <a:latin typeface="Verdana"/>
                <a:ea typeface="Verdana"/>
                <a:cs typeface="Verdana"/>
                <a:sym typeface="Verdana"/>
              </a:rPr>
              <a:t>.pow(value, isNaN(exp) ? </a:t>
            </a:r>
            <a:r>
              <a:rPr lang="en" sz="1000">
                <a:solidFill>
                  <a:srgbClr val="00796B"/>
                </a:solidFill>
                <a:highlight>
                  <a:srgbClr val="FFFFFF"/>
                </a:highlight>
                <a:latin typeface="Verdana"/>
                <a:ea typeface="Verdana"/>
                <a:cs typeface="Verdana"/>
                <a:sym typeface="Verdana"/>
              </a:rPr>
              <a:t>1</a:t>
            </a:r>
            <a:r>
              <a:rPr lang="en" sz="1000">
                <a:solidFill>
                  <a:srgbClr val="455A64"/>
                </a:solidFill>
                <a:highlight>
                  <a:srgbClr val="FFFFFF"/>
                </a:highlight>
                <a:latin typeface="Verdana"/>
                <a:ea typeface="Verdana"/>
                <a:cs typeface="Verdana"/>
                <a:sym typeface="Verdana"/>
              </a:rPr>
              <a:t> : exp);</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p>
          <a:p>
            <a:pPr lvl="0">
              <a:spcBef>
                <a:spcPts val="0"/>
              </a:spcBef>
              <a:buNone/>
            </a:pPr>
            <a:r>
              <a:t/>
            </a:r>
            <a:endParaRPr/>
          </a:p>
        </p:txBody>
      </p:sp>
      <p:sp>
        <p:nvSpPr>
          <p:cNvPr id="283" name="Shape 283"/>
          <p:cNvSpPr txBox="1"/>
          <p:nvPr/>
        </p:nvSpPr>
        <p:spPr>
          <a:xfrm>
            <a:off x="111125" y="1287525"/>
            <a:ext cx="4214700" cy="36585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sz="1200">
                <a:solidFill>
                  <a:srgbClr val="546E7A"/>
                </a:solidFill>
                <a:highlight>
                  <a:srgbClr val="FFFFFF"/>
                </a:highlight>
                <a:latin typeface="Roboto"/>
                <a:ea typeface="Roboto"/>
                <a:cs typeface="Roboto"/>
                <a:sym typeface="Roboto"/>
              </a:rPr>
              <a:t>Pipes are data transformers within a template.</a:t>
            </a:r>
          </a:p>
          <a:p>
            <a:pPr lvl="0">
              <a:spcBef>
                <a:spcPts val="0"/>
              </a:spcBef>
              <a:buNone/>
            </a:pPr>
            <a:r>
              <a:rPr lang="en" sz="1200">
                <a:solidFill>
                  <a:srgbClr val="546E7A"/>
                </a:solidFill>
                <a:highlight>
                  <a:srgbClr val="FFFFFF"/>
                </a:highlight>
                <a:latin typeface="Roboto"/>
                <a:ea typeface="Roboto"/>
                <a:cs typeface="Roboto"/>
                <a:sym typeface="Roboto"/>
              </a:rPr>
              <a:t>The pipe class implements the </a:t>
            </a:r>
            <a:r>
              <a:rPr lang="en" sz="1200">
                <a:solidFill>
                  <a:srgbClr val="00796B"/>
                </a:solidFill>
                <a:latin typeface="Roboto"/>
                <a:ea typeface="Roboto"/>
                <a:cs typeface="Roboto"/>
                <a:sym typeface="Roboto"/>
              </a:rPr>
              <a:t>PipeTransform</a:t>
            </a:r>
            <a:r>
              <a:rPr lang="en" sz="1200">
                <a:solidFill>
                  <a:srgbClr val="546E7A"/>
                </a:solidFill>
                <a:highlight>
                  <a:srgbClr val="FFFFFF"/>
                </a:highlight>
                <a:latin typeface="Roboto"/>
                <a:ea typeface="Roboto"/>
                <a:cs typeface="Roboto"/>
                <a:sym typeface="Roboto"/>
              </a:rPr>
              <a:t> interface's </a:t>
            </a:r>
            <a:r>
              <a:rPr lang="en" sz="1200">
                <a:solidFill>
                  <a:srgbClr val="00796B"/>
                </a:solidFill>
                <a:latin typeface="Roboto"/>
                <a:ea typeface="Roboto"/>
                <a:cs typeface="Roboto"/>
                <a:sym typeface="Roboto"/>
              </a:rPr>
              <a:t>transform</a:t>
            </a:r>
            <a:r>
              <a:rPr lang="en" sz="1200">
                <a:solidFill>
                  <a:srgbClr val="546E7A"/>
                </a:solidFill>
                <a:highlight>
                  <a:srgbClr val="FFFFFF"/>
                </a:highlight>
                <a:latin typeface="Roboto"/>
                <a:ea typeface="Roboto"/>
                <a:cs typeface="Roboto"/>
                <a:sym typeface="Roboto"/>
              </a:rPr>
              <a:t> method that accepts an input value followed by optional parameters and returns the transformed value.</a:t>
            </a:r>
          </a:p>
          <a:p>
            <a:pPr lvl="0">
              <a:spcBef>
                <a:spcPts val="0"/>
              </a:spcBef>
              <a:buNone/>
            </a:pPr>
            <a:r>
              <a:t/>
            </a:r>
            <a:endParaRPr sz="1200">
              <a:solidFill>
                <a:srgbClr val="546E7A"/>
              </a:solidFill>
              <a:highlight>
                <a:srgbClr val="FFFFFF"/>
              </a:highlight>
              <a:latin typeface="Roboto"/>
              <a:ea typeface="Roboto"/>
              <a:cs typeface="Roboto"/>
              <a:sym typeface="Roboto"/>
            </a:endParaRPr>
          </a:p>
          <a:p>
            <a:pPr lvl="0">
              <a:spcBef>
                <a:spcPts val="0"/>
              </a:spcBef>
              <a:buNone/>
            </a:pPr>
            <a:r>
              <a:rPr lang="en" sz="1200">
                <a:solidFill>
                  <a:srgbClr val="546E7A"/>
                </a:solidFill>
                <a:highlight>
                  <a:srgbClr val="FFFFFF"/>
                </a:highlight>
                <a:latin typeface="Roboto"/>
                <a:ea typeface="Roboto"/>
                <a:cs typeface="Roboto"/>
                <a:sym typeface="Roboto"/>
              </a:rPr>
              <a:t>The </a:t>
            </a:r>
            <a:r>
              <a:rPr lang="en" sz="1100">
                <a:solidFill>
                  <a:srgbClr val="00796B"/>
                </a:solidFill>
                <a:latin typeface="Verdana"/>
                <a:ea typeface="Verdana"/>
                <a:cs typeface="Verdana"/>
                <a:sym typeface="Verdana"/>
              </a:rPr>
              <a:t>@Pipe</a:t>
            </a:r>
            <a:r>
              <a:rPr lang="en" sz="1200">
                <a:solidFill>
                  <a:srgbClr val="546E7A"/>
                </a:solidFill>
                <a:highlight>
                  <a:srgbClr val="FFFFFF"/>
                </a:highlight>
                <a:latin typeface="Roboto"/>
                <a:ea typeface="Roboto"/>
                <a:cs typeface="Roboto"/>
                <a:sym typeface="Roboto"/>
              </a:rPr>
              <a:t> decorator allows us to define the pipe name that we'll use within template expressions.</a:t>
            </a:r>
          </a:p>
          <a:p>
            <a:pPr lvl="0">
              <a:spcBef>
                <a:spcPts val="0"/>
              </a:spcBef>
              <a:buNone/>
            </a:pPr>
            <a:r>
              <a:t/>
            </a:r>
            <a:endParaRPr sz="1200">
              <a:solidFill>
                <a:srgbClr val="546E7A"/>
              </a:solidFill>
              <a:highlight>
                <a:srgbClr val="FFFFFF"/>
              </a:highlight>
              <a:latin typeface="Roboto"/>
              <a:ea typeface="Roboto"/>
              <a:cs typeface="Roboto"/>
              <a:sym typeface="Roboto"/>
            </a:endParaRPr>
          </a:p>
          <a:p>
            <a:pPr lvl="0">
              <a:spcBef>
                <a:spcPts val="0"/>
              </a:spcBef>
              <a:buNone/>
            </a:pPr>
            <a:r>
              <a:rPr lang="en" sz="1200">
                <a:solidFill>
                  <a:srgbClr val="546E7A"/>
                </a:solidFill>
                <a:highlight>
                  <a:srgbClr val="FFFFFF"/>
                </a:highlight>
                <a:latin typeface="Roboto"/>
                <a:ea typeface="Roboto"/>
                <a:cs typeface="Roboto"/>
                <a:sym typeface="Roboto"/>
              </a:rPr>
              <a:t> It must be a valid JavaScript identifier. Our pipe's name is </a:t>
            </a:r>
            <a:r>
              <a:rPr lang="en" sz="1100">
                <a:solidFill>
                  <a:srgbClr val="00796B"/>
                </a:solidFill>
                <a:latin typeface="Verdana"/>
                <a:ea typeface="Verdana"/>
                <a:cs typeface="Verdana"/>
                <a:sym typeface="Verdana"/>
              </a:rPr>
              <a:t>exponentialStrength</a:t>
            </a:r>
            <a:r>
              <a:rPr lang="en" sz="1200">
                <a:solidFill>
                  <a:srgbClr val="546E7A"/>
                </a:solidFill>
                <a:highlight>
                  <a:srgbClr val="FFFFFF"/>
                </a:highlight>
                <a:latin typeface="Roboto"/>
                <a:ea typeface="Roboto"/>
                <a:cs typeface="Roboto"/>
                <a:sym typeface="Roboto"/>
              </a:rPr>
              <a:t>.</a:t>
            </a:r>
          </a:p>
          <a:p>
            <a:pPr lvl="0">
              <a:spcBef>
                <a:spcPts val="0"/>
              </a:spcBef>
              <a:buNone/>
            </a:pPr>
            <a:r>
              <a:t/>
            </a:r>
            <a:endParaRPr sz="1200">
              <a:solidFill>
                <a:srgbClr val="546E7A"/>
              </a:solidFill>
              <a:highlight>
                <a:srgbClr val="FFFFFF"/>
              </a:highlight>
              <a:latin typeface="Roboto"/>
              <a:ea typeface="Roboto"/>
              <a:cs typeface="Roboto"/>
              <a:sym typeface="Roboto"/>
            </a:endParaRPr>
          </a:p>
          <a:p>
            <a:pPr lvl="0">
              <a:spcBef>
                <a:spcPts val="0"/>
              </a:spcBef>
              <a:buNone/>
            </a:pPr>
            <a:r>
              <a:t/>
            </a:r>
            <a:endParaRPr sz="1200">
              <a:solidFill>
                <a:srgbClr val="546E7A"/>
              </a:solidFill>
              <a:highlight>
                <a:srgbClr val="FFFFFF"/>
              </a:highlight>
              <a:latin typeface="Roboto"/>
              <a:ea typeface="Roboto"/>
              <a:cs typeface="Roboto"/>
              <a:sym typeface="Roboto"/>
            </a:endParaRPr>
          </a:p>
          <a:p>
            <a:pPr lvl="0" rtl="0">
              <a:lnSpc>
                <a:spcPct val="171428"/>
              </a:lnSpc>
              <a:spcBef>
                <a:spcPts val="0"/>
              </a:spcBef>
              <a:buNone/>
            </a:pPr>
            <a:r>
              <a:rPr lang="en" sz="1000">
                <a:solidFill>
                  <a:srgbClr val="00796B"/>
                </a:solidFill>
                <a:highlight>
                  <a:srgbClr val="FFFFFF"/>
                </a:highlight>
                <a:latin typeface="Verdana"/>
                <a:ea typeface="Verdana"/>
                <a:cs typeface="Verdana"/>
                <a:sym typeface="Verdana"/>
              </a:rPr>
              <a:t>@Pipe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name: </a:t>
            </a:r>
            <a:r>
              <a:rPr lang="en" sz="1000">
                <a:solidFill>
                  <a:srgbClr val="00796B"/>
                </a:solidFill>
                <a:highlight>
                  <a:srgbClr val="FFFFFF"/>
                </a:highlight>
                <a:latin typeface="Verdana"/>
                <a:ea typeface="Verdana"/>
                <a:cs typeface="Verdana"/>
                <a:sym typeface="Verdana"/>
              </a:rPr>
              <a:t>'flyingHeroesImpure'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pure: </a:t>
            </a:r>
            <a:r>
              <a:rPr lang="en" sz="1000">
                <a:solidFill>
                  <a:srgbClr val="D81B60"/>
                </a:solidFill>
                <a:highlight>
                  <a:srgbClr val="FFFFFF"/>
                </a:highlight>
                <a:latin typeface="Verdana"/>
                <a:ea typeface="Verdana"/>
                <a:cs typeface="Verdana"/>
                <a:sym typeface="Verdana"/>
              </a:rPr>
              <a:t>false</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p>
          <a:p>
            <a:pPr lvl="0" rtl="0">
              <a:lnSpc>
                <a:spcPct val="171428"/>
              </a:lnSpc>
              <a:spcBef>
                <a:spcPts val="0"/>
              </a:spcBef>
              <a:buClr>
                <a:schemeClr val="dk1"/>
              </a:buClr>
              <a:buFont typeface="Arial"/>
              <a:buNone/>
            </a:pPr>
            <a:r>
              <a:t/>
            </a:r>
            <a:endParaRPr sz="1000">
              <a:solidFill>
                <a:srgbClr val="00796B"/>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Http Client</a:t>
            </a:r>
          </a:p>
        </p:txBody>
      </p:sp>
      <p:pic>
        <p:nvPicPr>
          <p:cNvPr id="289" name="Shape 289"/>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90" name="Shape 290"/>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lnSpc>
                <a:spcPct val="171428"/>
              </a:lnSpc>
              <a:spcBef>
                <a:spcPts val="0"/>
              </a:spcBef>
              <a:buClr>
                <a:schemeClr val="dk1"/>
              </a:buClr>
              <a:buSzPct val="91666"/>
              <a:buFont typeface="Arial"/>
              <a:buNone/>
            </a:pPr>
            <a:r>
              <a:rPr lang="en" sz="1200">
                <a:solidFill>
                  <a:srgbClr val="1976D2"/>
                </a:solidFill>
                <a:highlight>
                  <a:srgbClr val="FFFFFF"/>
                </a:highlight>
                <a:latin typeface="Roboto"/>
                <a:ea typeface="Roboto"/>
                <a:cs typeface="Roboto"/>
                <a:sym typeface="Roboto"/>
                <a:hlinkClick r:id="rId4"/>
              </a:rPr>
              <a:t>HTTP</a:t>
            </a:r>
            <a:r>
              <a:rPr lang="en" sz="1200">
                <a:solidFill>
                  <a:srgbClr val="546E7A"/>
                </a:solidFill>
                <a:highlight>
                  <a:srgbClr val="FFFFFF"/>
                </a:highlight>
                <a:latin typeface="Roboto"/>
                <a:ea typeface="Roboto"/>
                <a:cs typeface="Roboto"/>
                <a:sym typeface="Roboto"/>
              </a:rPr>
              <a:t> is the primary protocol for browser/server communication. Wrapper around XMLHttpRequest exported as two modules</a:t>
            </a:r>
            <a:r>
              <a:rPr lang="en" sz="1200">
                <a:solidFill>
                  <a:srgbClr val="D81B60"/>
                </a:solidFill>
                <a:highlight>
                  <a:srgbClr val="FFFFFF"/>
                </a:highlight>
                <a:latin typeface="Roboto"/>
                <a:ea typeface="Roboto"/>
                <a:cs typeface="Roboto"/>
                <a:sym typeface="Roboto"/>
              </a:rPr>
              <a:t> HttpModule</a:t>
            </a:r>
            <a:r>
              <a:rPr lang="en" sz="1200">
                <a:solidFill>
                  <a:srgbClr val="455A64"/>
                </a:solidFill>
                <a:highlight>
                  <a:srgbClr val="FFFFFF"/>
                </a:highlight>
                <a:latin typeface="Roboto"/>
                <a:ea typeface="Roboto"/>
                <a:cs typeface="Roboto"/>
                <a:sym typeface="Roboto"/>
              </a:rPr>
              <a:t>, </a:t>
            </a:r>
            <a:r>
              <a:rPr lang="en" sz="1200">
                <a:solidFill>
                  <a:srgbClr val="D81B60"/>
                </a:solidFill>
                <a:highlight>
                  <a:srgbClr val="FFFFFF"/>
                </a:highlight>
                <a:latin typeface="Roboto"/>
                <a:ea typeface="Roboto"/>
                <a:cs typeface="Roboto"/>
                <a:sym typeface="Roboto"/>
              </a:rPr>
              <a:t>JsonpModule</a:t>
            </a:r>
            <a:r>
              <a:rPr lang="en" sz="1200">
                <a:solidFill>
                  <a:srgbClr val="546E7A"/>
                </a:solidFill>
                <a:highlight>
                  <a:srgbClr val="FFFFFF"/>
                </a:highlight>
                <a:latin typeface="Roboto"/>
                <a:ea typeface="Roboto"/>
                <a:cs typeface="Roboto"/>
                <a:sym typeface="Roboto"/>
              </a:rPr>
              <a:t>.</a:t>
            </a:r>
          </a:p>
          <a:p>
            <a:pPr lvl="0" rtl="0">
              <a:lnSpc>
                <a:spcPct val="171428"/>
              </a:lnSpc>
              <a:spcBef>
                <a:spcPts val="0"/>
              </a:spcBef>
              <a:buClr>
                <a:schemeClr val="dk1"/>
              </a:buClr>
              <a:buFont typeface="Arial"/>
              <a:buNone/>
            </a:pPr>
            <a:r>
              <a:t/>
            </a:r>
            <a:endParaRPr sz="1200">
              <a:solidFill>
                <a:srgbClr val="546E7A"/>
              </a:solidFill>
              <a:highlight>
                <a:srgbClr val="FFFFFF"/>
              </a:highlight>
              <a:latin typeface="Roboto"/>
              <a:ea typeface="Roboto"/>
              <a:cs typeface="Roboto"/>
              <a:sym typeface="Roboto"/>
            </a:endParaRP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addHero (name: </a:t>
            </a:r>
            <a:r>
              <a:rPr lang="en" sz="1000">
                <a:solidFill>
                  <a:srgbClr val="D81B60"/>
                </a:solidFill>
                <a:highlight>
                  <a:srgbClr val="FFFFFF"/>
                </a:highlight>
                <a:latin typeface="Verdana"/>
                <a:ea typeface="Verdana"/>
                <a:cs typeface="Verdana"/>
                <a:sym typeface="Verdana"/>
              </a:rPr>
              <a:t>string</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Promise</a:t>
            </a:r>
            <a:r>
              <a:rPr lang="en" sz="1000">
                <a:solidFill>
                  <a:srgbClr val="455A64"/>
                </a:solidFill>
                <a:highlight>
                  <a:srgbClr val="FFFFFF"/>
                </a:highlight>
                <a:latin typeface="Verdana"/>
                <a:ea typeface="Verdana"/>
                <a:cs typeface="Verdana"/>
                <a:sym typeface="Verdana"/>
              </a:rPr>
              <a:t>&lt;</a:t>
            </a:r>
            <a:r>
              <a:rPr lang="en" sz="1000">
                <a:solidFill>
                  <a:srgbClr val="D81B60"/>
                </a:solidFill>
                <a:highlight>
                  <a:srgbClr val="FFFFFF"/>
                </a:highlight>
                <a:latin typeface="Verdana"/>
                <a:ea typeface="Verdana"/>
                <a:cs typeface="Verdana"/>
                <a:sym typeface="Verdana"/>
              </a:rPr>
              <a:t>Hero</a:t>
            </a:r>
            <a:r>
              <a:rPr lang="en" sz="1000">
                <a:solidFill>
                  <a:srgbClr val="455A64"/>
                </a:solidFill>
                <a:highlight>
                  <a:srgbClr val="FFFFFF"/>
                </a:highlight>
                <a:latin typeface="Verdana"/>
                <a:ea typeface="Verdana"/>
                <a:cs typeface="Verdana"/>
                <a:sym typeface="Verdana"/>
              </a:rPr>
              <a:t>&gt;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let</a:t>
            </a:r>
            <a:r>
              <a:rPr lang="en" sz="1000">
                <a:solidFill>
                  <a:srgbClr val="455A64"/>
                </a:solidFill>
                <a:highlight>
                  <a:srgbClr val="FFFFFF"/>
                </a:highlight>
                <a:latin typeface="Verdana"/>
                <a:ea typeface="Verdana"/>
                <a:cs typeface="Verdana"/>
                <a:sym typeface="Verdana"/>
              </a:rPr>
              <a:t> headers = </a:t>
            </a:r>
            <a:r>
              <a:rPr lang="en" sz="1000">
                <a:solidFill>
                  <a:srgbClr val="D81B60"/>
                </a:solidFill>
                <a:highlight>
                  <a:srgbClr val="FFFFFF"/>
                </a:highlight>
                <a:latin typeface="Verdana"/>
                <a:ea typeface="Verdana"/>
                <a:cs typeface="Verdana"/>
                <a:sym typeface="Verdana"/>
              </a:rPr>
              <a:t>new</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Headers</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'Content-Type'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'application/json'</a:t>
            </a:r>
            <a:r>
              <a:rPr lang="en" sz="1000">
                <a:solidFill>
                  <a:srgbClr val="455A64"/>
                </a:solidFill>
                <a:highlight>
                  <a:srgbClr val="FFFFFF"/>
                </a:highlight>
                <a:latin typeface="Verdana"/>
                <a:ea typeface="Verdana"/>
                <a:cs typeface="Verdana"/>
                <a:sym typeface="Verdana"/>
              </a:rPr>
              <a:t> });</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let</a:t>
            </a:r>
            <a:r>
              <a:rPr lang="en" sz="1000">
                <a:solidFill>
                  <a:srgbClr val="455A64"/>
                </a:solidFill>
                <a:highlight>
                  <a:srgbClr val="FFFFFF"/>
                </a:highlight>
                <a:latin typeface="Verdana"/>
                <a:ea typeface="Verdana"/>
                <a:cs typeface="Verdana"/>
                <a:sym typeface="Verdana"/>
              </a:rPr>
              <a:t> options = </a:t>
            </a:r>
            <a:r>
              <a:rPr lang="en" sz="1000">
                <a:solidFill>
                  <a:srgbClr val="D81B60"/>
                </a:solidFill>
                <a:highlight>
                  <a:srgbClr val="FFFFFF"/>
                </a:highlight>
                <a:latin typeface="Verdana"/>
                <a:ea typeface="Verdana"/>
                <a:cs typeface="Verdana"/>
                <a:sym typeface="Verdana"/>
              </a:rPr>
              <a:t>new</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RequestOptions</a:t>
            </a:r>
            <a:r>
              <a:rPr lang="en" sz="1000">
                <a:solidFill>
                  <a:srgbClr val="455A64"/>
                </a:solidFill>
                <a:highlight>
                  <a:srgbClr val="FFFFFF"/>
                </a:highlight>
                <a:latin typeface="Verdana"/>
                <a:ea typeface="Verdana"/>
                <a:cs typeface="Verdana"/>
                <a:sym typeface="Verdana"/>
              </a:rPr>
              <a:t>({ headers: headers });</a:t>
            </a: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return</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.http.post(</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.heroesUrl, { name }, options)</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.toPromise()</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then</a:t>
            </a:r>
            <a:r>
              <a:rPr lang="en" sz="1000">
                <a:solidFill>
                  <a:srgbClr val="455A64"/>
                </a:solidFill>
                <a:highlight>
                  <a:srgbClr val="FFFFFF"/>
                </a:highlight>
                <a:latin typeface="Verdana"/>
                <a:ea typeface="Verdana"/>
                <a:cs typeface="Verdana"/>
                <a:sym typeface="Verdana"/>
              </a:rPr>
              <a:t>(</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.extractData)</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catch</a:t>
            </a:r>
            <a:r>
              <a:rPr lang="en" sz="1000">
                <a:solidFill>
                  <a:srgbClr val="455A64"/>
                </a:solidFill>
                <a:highlight>
                  <a:srgbClr val="FFFFFF"/>
                </a:highlight>
                <a:latin typeface="Verdana"/>
                <a:ea typeface="Verdana"/>
                <a:cs typeface="Verdana"/>
                <a:sym typeface="Verdana"/>
              </a:rPr>
              <a:t>(</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.handleError);</a:t>
            </a:r>
          </a:p>
          <a:p>
            <a:pPr lvl="0" rtl="0">
              <a:lnSpc>
                <a:spcPct val="211764"/>
              </a:lnSpc>
              <a:spcBef>
                <a:spcPts val="0"/>
              </a:spcBef>
              <a:buNone/>
            </a:pPr>
            <a:r>
              <a:rPr lang="en" sz="1000">
                <a:solidFill>
                  <a:srgbClr val="455A64"/>
                </a:solidFill>
                <a:highlight>
                  <a:srgbClr val="FFFFFF"/>
                </a:highlight>
                <a:latin typeface="Verdana"/>
                <a:ea typeface="Verdana"/>
                <a:cs typeface="Verdana"/>
                <a:sym typeface="Verdana"/>
              </a:rPr>
              <a:t>}</a:t>
            </a: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939175" y="161825"/>
            <a:ext cx="6108600" cy="765900"/>
          </a:xfrm>
          <a:prstGeom prst="rect">
            <a:avLst/>
          </a:prstGeom>
        </p:spPr>
        <p:txBody>
          <a:bodyPr anchorCtr="0" anchor="ctr" bIns="91425" lIns="91425" rIns="91425" tIns="91425">
            <a:noAutofit/>
          </a:bodyPr>
          <a:lstStyle/>
          <a:p>
            <a:pPr lvl="0" rtl="0">
              <a:spcBef>
                <a:spcPts val="0"/>
              </a:spcBef>
              <a:buNone/>
            </a:pPr>
            <a:r>
              <a:rPr b="0" lang="en" sz="2000"/>
              <a:t>Forms - @angular/forms</a:t>
            </a:r>
          </a:p>
        </p:txBody>
      </p:sp>
      <p:pic>
        <p:nvPicPr>
          <p:cNvPr id="296" name="Shape 296"/>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297" name="Shape 297"/>
          <p:cNvSpPr txBox="1"/>
          <p:nvPr/>
        </p:nvSpPr>
        <p:spPr>
          <a:xfrm>
            <a:off x="111125" y="1190625"/>
            <a:ext cx="8929800" cy="3952800"/>
          </a:xfrm>
          <a:prstGeom prst="rect">
            <a:avLst/>
          </a:prstGeom>
          <a:noFill/>
          <a:ln>
            <a:noFill/>
          </a:ln>
        </p:spPr>
        <p:txBody>
          <a:bodyPr anchorCtr="0" anchor="t" bIns="91425" lIns="91425" rIns="91425" tIns="91425">
            <a:noAutofit/>
          </a:bodyPr>
          <a:lstStyle/>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211764"/>
              </a:lnSpc>
              <a:spcBef>
                <a:spcPts val="0"/>
              </a:spcBef>
              <a:buNone/>
            </a:pPr>
            <a:r>
              <a:t/>
            </a:r>
            <a:endParaRPr sz="1000">
              <a:solidFill>
                <a:srgbClr val="455A64"/>
              </a:solidFill>
              <a:highlight>
                <a:srgbClr val="FFFFFF"/>
              </a:highlight>
              <a:latin typeface="Verdana"/>
              <a:ea typeface="Verdana"/>
              <a:cs typeface="Verdana"/>
              <a:sym typeface="Verdana"/>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200">
              <a:solidFill>
                <a:srgbClr val="546E7A"/>
              </a:solidFill>
              <a:highlight>
                <a:srgbClr val="FFFFFF"/>
              </a:highlight>
              <a:latin typeface="Roboto"/>
              <a:ea typeface="Roboto"/>
              <a:cs typeface="Roboto"/>
              <a:sym typeface="Roboto"/>
            </a:endParaRPr>
          </a:p>
          <a:p>
            <a:pPr lvl="0" rtl="0">
              <a:spcBef>
                <a:spcPts val="0"/>
              </a:spcBef>
              <a:buClr>
                <a:srgbClr val="000000"/>
              </a:buClr>
              <a:buFont typeface="Arial"/>
              <a:buNone/>
            </a:pPr>
            <a:r>
              <a:t/>
            </a:r>
            <a:endParaRPr sz="1050">
              <a:solidFill>
                <a:srgbClr val="546E7A"/>
              </a:solidFill>
              <a:highlight>
                <a:srgbClr val="FFFFFF"/>
              </a:highlight>
              <a:latin typeface="Roboto"/>
              <a:ea typeface="Roboto"/>
              <a:cs typeface="Roboto"/>
              <a:sym typeface="Roboto"/>
            </a:endParaRPr>
          </a:p>
        </p:txBody>
      </p:sp>
      <p:pic>
        <p:nvPicPr>
          <p:cNvPr id="298" name="Shape 298"/>
          <p:cNvPicPr preferRelativeResize="0"/>
          <p:nvPr/>
        </p:nvPicPr>
        <p:blipFill>
          <a:blip r:embed="rId4">
            <a:alphaModFix/>
          </a:blip>
          <a:stretch>
            <a:fillRect/>
          </a:stretch>
        </p:blipFill>
        <p:spPr>
          <a:xfrm>
            <a:off x="546687" y="1190625"/>
            <a:ext cx="8058663" cy="3952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The big picture</a:t>
            </a:r>
          </a:p>
        </p:txBody>
      </p:sp>
      <p:pic>
        <p:nvPicPr>
          <p:cNvPr descr="overview2.png" id="97" name="Shape 97"/>
          <p:cNvPicPr preferRelativeResize="0"/>
          <p:nvPr/>
        </p:nvPicPr>
        <p:blipFill>
          <a:blip r:embed="rId3">
            <a:alphaModFix/>
          </a:blip>
          <a:stretch>
            <a:fillRect/>
          </a:stretch>
        </p:blipFill>
        <p:spPr>
          <a:xfrm>
            <a:off x="457200" y="1131900"/>
            <a:ext cx="7981950" cy="4057650"/>
          </a:xfrm>
          <a:prstGeom prst="rect">
            <a:avLst/>
          </a:prstGeom>
          <a:noFill/>
          <a:ln>
            <a:noFill/>
          </a:ln>
        </p:spPr>
      </p:pic>
      <p:pic>
        <p:nvPicPr>
          <p:cNvPr id="98" name="Shape 98"/>
          <p:cNvPicPr preferRelativeResize="0"/>
          <p:nvPr/>
        </p:nvPicPr>
        <p:blipFill>
          <a:blip r:embed="rId4">
            <a:alphaModFix/>
          </a:blip>
          <a:stretch>
            <a:fillRect/>
          </a:stretch>
        </p:blipFill>
        <p:spPr>
          <a:xfrm>
            <a:off x="457200" y="0"/>
            <a:ext cx="1032924" cy="108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b="0" lang="en" sz="2000">
                <a:solidFill>
                  <a:srgbClr val="FFFFFF"/>
                </a:solidFill>
              </a:rPr>
              <a:t>Dependency Injection</a:t>
            </a:r>
          </a:p>
        </p:txBody>
      </p:sp>
      <p:pic>
        <p:nvPicPr>
          <p:cNvPr id="104" name="Shape 104"/>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05" name="Shape 105"/>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None/>
            </a:pPr>
            <a:r>
              <a:rPr lang="en" sz="1200">
                <a:solidFill>
                  <a:srgbClr val="546E7A"/>
                </a:solidFill>
                <a:highlight>
                  <a:srgbClr val="FFFFFF"/>
                </a:highlight>
                <a:latin typeface="Roboto"/>
                <a:ea typeface="Roboto"/>
                <a:cs typeface="Roboto"/>
                <a:sym typeface="Roboto"/>
              </a:rPr>
              <a:t> </a:t>
            </a:r>
            <a:r>
              <a:rPr lang="en" sz="1200">
                <a:solidFill>
                  <a:srgbClr val="00796B"/>
                </a:solidFill>
                <a:highlight>
                  <a:srgbClr val="FFFFFF"/>
                </a:highlight>
                <a:latin typeface="Roboto"/>
                <a:ea typeface="Roboto"/>
                <a:cs typeface="Roboto"/>
                <a:sym typeface="Roboto"/>
              </a:rPr>
              <a:t>Angular DI</a:t>
            </a:r>
            <a:r>
              <a:rPr lang="en" sz="1200">
                <a:solidFill>
                  <a:srgbClr val="546E7A"/>
                </a:solidFill>
                <a:highlight>
                  <a:srgbClr val="FFFFFF"/>
                </a:highlight>
                <a:latin typeface="Roboto"/>
                <a:ea typeface="Roboto"/>
                <a:cs typeface="Roboto"/>
                <a:sym typeface="Roboto"/>
              </a:rPr>
              <a:t> is an hierarchical injection system, which means that nested injectors can create their own service instances.</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Reflect-metadata </a:t>
            </a:r>
            <a:r>
              <a:rPr lang="en" sz="1200">
                <a:solidFill>
                  <a:srgbClr val="546E7A"/>
                </a:solidFill>
                <a:highlight>
                  <a:srgbClr val="FFFFFF"/>
                </a:highlight>
                <a:latin typeface="Roboto"/>
                <a:ea typeface="Roboto"/>
                <a:cs typeface="Roboto"/>
                <a:sym typeface="Roboto"/>
              </a:rPr>
              <a:t>- library to get metadata definitions from </a:t>
            </a:r>
            <a:r>
              <a:rPr lang="en" sz="1200">
                <a:solidFill>
                  <a:srgbClr val="546E7A"/>
                </a:solidFill>
                <a:highlight>
                  <a:srgbClr val="FFFFFF"/>
                </a:highlight>
                <a:latin typeface="Verdana"/>
                <a:ea typeface="Verdana"/>
                <a:cs typeface="Verdana"/>
                <a:sym typeface="Verdana"/>
              </a:rPr>
              <a:t>a </a:t>
            </a:r>
            <a:r>
              <a:rPr lang="en" sz="1200">
                <a:solidFill>
                  <a:srgbClr val="546E7A"/>
                </a:solidFill>
                <a:highlight>
                  <a:srgbClr val="FFFFFF"/>
                </a:highlight>
                <a:latin typeface="Roboto"/>
                <a:ea typeface="Roboto"/>
                <a:cs typeface="Roboto"/>
                <a:sym typeface="Roboto"/>
              </a:rPr>
              <a:t>class declaration, method, accessor, property.</a:t>
            </a:r>
            <a:r>
              <a:rPr lang="en" sz="1200">
                <a:solidFill>
                  <a:srgbClr val="546E7A"/>
                </a:solidFill>
                <a:highlight>
                  <a:srgbClr val="FFFFFF"/>
                </a:highlight>
                <a:latin typeface="Roboto"/>
                <a:ea typeface="Roboto"/>
                <a:cs typeface="Roboto"/>
                <a:sym typeface="Roboto"/>
              </a:rPr>
              <a:t> Stage 1 proposal for </a:t>
            </a:r>
            <a:r>
              <a:rPr lang="en" sz="1200" u="sng">
                <a:solidFill>
                  <a:schemeClr val="hlink"/>
                </a:solidFill>
                <a:highlight>
                  <a:srgbClr val="FFFFFF"/>
                </a:highlight>
                <a:latin typeface="Roboto"/>
                <a:ea typeface="Roboto"/>
                <a:cs typeface="Roboto"/>
                <a:sym typeface="Roboto"/>
                <a:hlinkClick r:id="rId4"/>
              </a:rPr>
              <a:t>javascript decorators</a:t>
            </a:r>
            <a:r>
              <a:rPr lang="en" sz="1200">
                <a:solidFill>
                  <a:srgbClr val="546E7A"/>
                </a:solidFill>
                <a:highlight>
                  <a:srgbClr val="FFFFFF"/>
                </a:highlight>
                <a:latin typeface="Roboto"/>
                <a:ea typeface="Roboto"/>
                <a:cs typeface="Roboto"/>
                <a:sym typeface="Roboto"/>
              </a:rPr>
              <a:t>.</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Decorators  </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5"/>
              </a:rPr>
              <a:t>@Component</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6"/>
              </a:rPr>
              <a:t>@Directive</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7"/>
              </a:rPr>
              <a:t>@NgModule</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8"/>
              </a:rPr>
              <a:t>@Pipe</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9"/>
              </a:rPr>
              <a:t>@Input</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0"/>
              </a:rPr>
              <a:t>@Output</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1"/>
              </a:rPr>
              <a:t>@Self</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2"/>
              </a:rPr>
              <a:t>@Inject</a:t>
            </a:r>
            <a:r>
              <a:rPr lang="en" sz="1000">
                <a:solidFill>
                  <a:srgbClr val="00796B"/>
                </a:solidFill>
                <a:highlight>
                  <a:srgbClr val="FFFFFF"/>
                </a:highlight>
                <a:latin typeface="Verdana"/>
                <a:ea typeface="Verdana"/>
                <a:cs typeface="Verdana"/>
                <a:sym typeface="Verdana"/>
              </a:rPr>
              <a:t>, </a:t>
            </a:r>
            <a:r>
              <a:rPr lang="en" sz="1200" u="sng">
                <a:solidFill>
                  <a:schemeClr val="hlink"/>
                </a:solidFill>
                <a:highlight>
                  <a:srgbClr val="FFFFFF"/>
                </a:highlight>
                <a:latin typeface="Roboto"/>
                <a:ea typeface="Roboto"/>
                <a:cs typeface="Roboto"/>
                <a:sym typeface="Roboto"/>
                <a:hlinkClick r:id="rId13"/>
              </a:rPr>
              <a:t>@SkipSelf</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4"/>
              </a:rPr>
              <a:t>@Host</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5"/>
              </a:rPr>
              <a:t>@Optional</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6"/>
              </a:rPr>
              <a:t>@ContentChildren</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7"/>
              </a:rPr>
              <a:t>@ViewChild</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8"/>
              </a:rPr>
              <a:t>@HostBinding</a:t>
            </a:r>
            <a:r>
              <a:rPr lang="en" sz="1200">
                <a:solidFill>
                  <a:srgbClr val="546E7A"/>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19"/>
              </a:rPr>
              <a:t>@HostListener</a:t>
            </a:r>
            <a:r>
              <a:rPr lang="en" sz="1200">
                <a:solidFill>
                  <a:srgbClr val="546E7A"/>
                </a:solidFill>
                <a:highlight>
                  <a:srgbClr val="FFFFFF"/>
                </a:highlight>
                <a:latin typeface="Roboto"/>
                <a:ea typeface="Roboto"/>
                <a:cs typeface="Roboto"/>
                <a:sym typeface="Roboto"/>
              </a:rPr>
              <a:t> are used by di system in order to provide nice api</a:t>
            </a:r>
            <a:r>
              <a:rPr lang="en" sz="1200">
                <a:solidFill>
                  <a:srgbClr val="546E7A"/>
                </a:solidFill>
                <a:highlight>
                  <a:srgbClr val="FFFFFF"/>
                </a:highlight>
                <a:latin typeface="Roboto"/>
                <a:ea typeface="Roboto"/>
                <a:cs typeface="Roboto"/>
                <a:sym typeface="Roboto"/>
              </a:rPr>
              <a:t>.</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latin typeface="Verdana"/>
                <a:ea typeface="Verdana"/>
                <a:cs typeface="Verdana"/>
                <a:sym typeface="Verdana"/>
              </a:rPr>
              <a:t>@Injectable()</a:t>
            </a:r>
            <a:r>
              <a:rPr lang="en" sz="1200">
                <a:solidFill>
                  <a:srgbClr val="455A64"/>
                </a:solidFill>
                <a:latin typeface="Roboto"/>
                <a:ea typeface="Roboto"/>
                <a:cs typeface="Roboto"/>
                <a:sym typeface="Roboto"/>
              </a:rPr>
              <a:t>  </a:t>
            </a:r>
            <a:r>
              <a:rPr lang="en" sz="1200">
                <a:solidFill>
                  <a:srgbClr val="546E7A"/>
                </a:solidFill>
                <a:latin typeface="Roboto"/>
                <a:ea typeface="Roboto"/>
                <a:cs typeface="Roboto"/>
                <a:sym typeface="Roboto"/>
              </a:rPr>
              <a:t>- marks a class as available to an injector for instantiation,  use them on services.</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providers</a:t>
            </a:r>
            <a:r>
              <a:rPr lang="en" sz="1200">
                <a:solidFill>
                  <a:srgbClr val="546E7A"/>
                </a:solidFill>
                <a:highlight>
                  <a:srgbClr val="FFFFFF"/>
                </a:highlight>
                <a:latin typeface="Roboto"/>
                <a:ea typeface="Roboto"/>
                <a:cs typeface="Roboto"/>
                <a:sym typeface="Roboto"/>
              </a:rPr>
              <a:t> - creators of </a:t>
            </a:r>
            <a:r>
              <a:rPr lang="en" sz="1200">
                <a:solidFill>
                  <a:srgbClr val="1976D2"/>
                </a:solidFill>
                <a:highlight>
                  <a:srgbClr val="FFFFFF"/>
                </a:highlight>
                <a:latin typeface="Roboto"/>
                <a:ea typeface="Roboto"/>
                <a:cs typeface="Roboto"/>
                <a:sym typeface="Roboto"/>
                <a:hlinkClick r:id="rId20"/>
              </a:rPr>
              <a:t>services</a:t>
            </a:r>
            <a:r>
              <a:rPr lang="en" sz="1200">
                <a:solidFill>
                  <a:srgbClr val="546E7A"/>
                </a:solidFill>
                <a:highlight>
                  <a:srgbClr val="FFFFFF"/>
                </a:highlight>
                <a:latin typeface="Roboto"/>
                <a:ea typeface="Roboto"/>
                <a:cs typeface="Roboto"/>
                <a:sym typeface="Roboto"/>
              </a:rPr>
              <a:t> ,  provide service name in providers list in order that Injector creates an new instance of that service on that object in di tree</a:t>
            </a:r>
            <a:r>
              <a:rPr lang="en" sz="1200">
                <a:solidFill>
                  <a:srgbClr val="546E7A"/>
                </a:solidFill>
                <a:highlight>
                  <a:srgbClr val="FFFFFF"/>
                </a:highlight>
                <a:latin typeface="Roboto"/>
                <a:ea typeface="Roboto"/>
                <a:cs typeface="Roboto"/>
                <a:sym typeface="Roboto"/>
              </a:rPr>
              <a:t>.</a:t>
            </a: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b="0" lang="en" sz="2000">
                <a:solidFill>
                  <a:srgbClr val="FFFFFF"/>
                </a:solidFill>
              </a:rPr>
              <a:t>Dependency Injection</a:t>
            </a:r>
          </a:p>
        </p:txBody>
      </p:sp>
      <p:pic>
        <p:nvPicPr>
          <p:cNvPr id="111" name="Shape 111"/>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12" name="Shape 112"/>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a:solidFill>
                  <a:srgbClr val="455A64"/>
                </a:solidFill>
                <a:highlight>
                  <a:srgbClr val="FFFFFF"/>
                </a:highlight>
                <a:latin typeface="Roboto"/>
                <a:ea typeface="Roboto"/>
                <a:cs typeface="Roboto"/>
                <a:sym typeface="Roboto"/>
              </a:rPr>
              <a:t>4 Ways of defining providers</a:t>
            </a:r>
          </a:p>
          <a:p>
            <a:pPr lvl="0" rtl="0">
              <a:lnSpc>
                <a:spcPct val="171428"/>
              </a:lnSpc>
              <a:spcBef>
                <a:spcPts val="0"/>
              </a:spcBef>
              <a:buNone/>
            </a:pPr>
            <a:r>
              <a:rPr lang="en" sz="1000">
                <a:solidFill>
                  <a:srgbClr val="455A64"/>
                </a:solidFill>
                <a:highlight>
                  <a:srgbClr val="FFFFFF"/>
                </a:highlight>
                <a:latin typeface="Verdana"/>
                <a:ea typeface="Verdana"/>
                <a:cs typeface="Verdana"/>
                <a:sym typeface="Verdana"/>
              </a:rPr>
              <a:t>providers: [</a:t>
            </a:r>
          </a:p>
          <a:p>
            <a:pPr lvl="0" rtl="0">
              <a:lnSpc>
                <a:spcPct val="171428"/>
              </a:lnSpc>
              <a:spcBef>
                <a:spcPts val="0"/>
              </a:spcBef>
              <a:buNone/>
            </a:pPr>
            <a:r>
              <a:rPr lang="en" sz="1000">
                <a:solidFill>
                  <a:srgbClr val="455A64"/>
                </a:solidFill>
                <a:highlight>
                  <a:srgbClr val="FFFFFF"/>
                </a:highlight>
                <a:latin typeface="Verdana"/>
                <a:ea typeface="Verdana"/>
                <a:cs typeface="Verdana"/>
                <a:sym typeface="Verdana"/>
              </a:rPr>
              <a:t>  { provide: </a:t>
            </a:r>
            <a:r>
              <a:rPr lang="en" sz="1000">
                <a:solidFill>
                  <a:srgbClr val="D81B60"/>
                </a:solidFill>
                <a:highlight>
                  <a:srgbClr val="FFFFFF"/>
                </a:highlight>
                <a:latin typeface="Verdana"/>
                <a:ea typeface="Verdana"/>
                <a:cs typeface="Verdana"/>
                <a:sym typeface="Verdana"/>
              </a:rPr>
              <a:t>“local”</a:t>
            </a:r>
            <a:r>
              <a:rPr lang="en" sz="1000">
                <a:solidFill>
                  <a:srgbClr val="455A64"/>
                </a:solidFill>
                <a:highlight>
                  <a:srgbClr val="FFFFFF"/>
                </a:highlight>
                <a:latin typeface="Verdana"/>
                <a:ea typeface="Verdana"/>
                <a:cs typeface="Verdana"/>
                <a:sym typeface="Verdana"/>
              </a:rPr>
              <a:t>, multi: </a:t>
            </a:r>
            <a:r>
              <a:rPr lang="en" sz="1000">
                <a:solidFill>
                  <a:srgbClr val="D81B60"/>
                </a:solidFill>
                <a:highlight>
                  <a:srgbClr val="FFFFFF"/>
                </a:highlight>
                <a:latin typeface="Verdana"/>
                <a:ea typeface="Verdana"/>
                <a:cs typeface="Verdana"/>
                <a:sym typeface="Verdana"/>
              </a:rPr>
              <a:t>true</a:t>
            </a:r>
            <a:r>
              <a:rPr lang="en" sz="1000">
                <a:solidFill>
                  <a:srgbClr val="455A64"/>
                </a:solidFill>
                <a:highlight>
                  <a:srgbClr val="FFFFFF"/>
                </a:highlight>
                <a:latin typeface="Verdana"/>
                <a:ea typeface="Verdana"/>
                <a:cs typeface="Verdana"/>
                <a:sym typeface="Verdana"/>
              </a:rPr>
              <a:t>, useValue: </a:t>
            </a:r>
            <a:r>
              <a:rPr lang="en" sz="1000">
                <a:solidFill>
                  <a:srgbClr val="D81B60"/>
                </a:solidFill>
                <a:highlight>
                  <a:srgbClr val="FFFFFF"/>
                </a:highlight>
                <a:latin typeface="Verdana"/>
                <a:ea typeface="Verdana"/>
                <a:cs typeface="Verdana"/>
                <a:sym typeface="Verdana"/>
              </a:rPr>
              <a:t>“hr”</a:t>
            </a:r>
            <a:r>
              <a:rPr lang="en" sz="1000">
                <a:solidFill>
                  <a:srgbClr val="455A64"/>
                </a:solidFill>
                <a:highlight>
                  <a:srgbClr val="FFFFFF"/>
                </a:highlight>
                <a:latin typeface="Verdana"/>
                <a:ea typeface="Verdana"/>
                <a:cs typeface="Verdana"/>
                <a:sym typeface="Verdana"/>
              </a:rPr>
              <a:t>}, </a:t>
            </a:r>
          </a:p>
          <a:p>
            <a:pPr lvl="0" rtl="0">
              <a:lnSpc>
                <a:spcPct val="171428"/>
              </a:lnSpc>
              <a:spcBef>
                <a:spcPts val="0"/>
              </a:spcBef>
              <a:buNone/>
            </a:pPr>
            <a:r>
              <a:rPr lang="en" sz="1000">
                <a:solidFill>
                  <a:srgbClr val="455A64"/>
                </a:solidFill>
                <a:highlight>
                  <a:srgbClr val="FFFFFF"/>
                </a:highlight>
                <a:latin typeface="Verdana"/>
                <a:ea typeface="Verdana"/>
                <a:cs typeface="Verdana"/>
                <a:sym typeface="Verdana"/>
              </a:rPr>
              <a:t>  { provide: </a:t>
            </a:r>
            <a:r>
              <a:rPr lang="en" sz="1000">
                <a:solidFill>
                  <a:srgbClr val="D81B60"/>
                </a:solidFill>
                <a:highlight>
                  <a:srgbClr val="FFFFFF"/>
                </a:highlight>
                <a:latin typeface="Verdana"/>
                <a:ea typeface="Verdana"/>
                <a:cs typeface="Verdana"/>
                <a:sym typeface="Verdana"/>
              </a:rPr>
              <a:t>“local”</a:t>
            </a:r>
            <a:r>
              <a:rPr lang="en" sz="1000">
                <a:solidFill>
                  <a:srgbClr val="455A64"/>
                </a:solidFill>
                <a:highlight>
                  <a:srgbClr val="FFFFFF"/>
                </a:highlight>
                <a:latin typeface="Verdana"/>
                <a:ea typeface="Verdana"/>
                <a:cs typeface="Verdana"/>
                <a:sym typeface="Verdana"/>
              </a:rPr>
              <a:t>, multi: </a:t>
            </a:r>
            <a:r>
              <a:rPr lang="en" sz="1000">
                <a:solidFill>
                  <a:srgbClr val="D81B60"/>
                </a:solidFill>
                <a:highlight>
                  <a:srgbClr val="FFFFFF"/>
                </a:highlight>
                <a:latin typeface="Verdana"/>
                <a:ea typeface="Verdana"/>
                <a:cs typeface="Verdana"/>
                <a:sym typeface="Verdana"/>
              </a:rPr>
              <a:t>true</a:t>
            </a:r>
            <a:r>
              <a:rPr lang="en" sz="1000">
                <a:solidFill>
                  <a:srgbClr val="455A64"/>
                </a:solidFill>
                <a:highlight>
                  <a:srgbClr val="FFFFFF"/>
                </a:highlight>
                <a:latin typeface="Verdana"/>
                <a:ea typeface="Verdana"/>
                <a:cs typeface="Verdana"/>
                <a:sym typeface="Verdana"/>
              </a:rPr>
              <a:t>, useValue: </a:t>
            </a:r>
            <a:r>
              <a:rPr lang="en" sz="1000">
                <a:solidFill>
                  <a:srgbClr val="D81B60"/>
                </a:solidFill>
                <a:highlight>
                  <a:srgbClr val="FFFFFF"/>
                </a:highlight>
                <a:latin typeface="Verdana"/>
                <a:ea typeface="Verdana"/>
                <a:cs typeface="Verdana"/>
                <a:sym typeface="Verdana"/>
              </a:rPr>
              <a:t>“de”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 provide: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 useClass: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 },</a:t>
            </a:r>
          </a:p>
          <a:p>
            <a:pPr lvl="0" rtl="0">
              <a:lnSpc>
                <a:spcPct val="171428"/>
              </a:lnSpc>
              <a:spcBef>
                <a:spcPts val="0"/>
              </a:spcBef>
              <a:buNone/>
            </a:pPr>
            <a:r>
              <a:rPr lang="en" sz="1000">
                <a:solidFill>
                  <a:srgbClr val="455A64"/>
                </a:solidFill>
                <a:highlight>
                  <a:srgbClr val="FFFFFF"/>
                </a:highlight>
                <a:latin typeface="Verdana"/>
                <a:ea typeface="Verdana"/>
                <a:cs typeface="Verdana"/>
                <a:sym typeface="Verdana"/>
              </a:rPr>
              <a:t>  { provide: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 useValue: </a:t>
            </a:r>
            <a:r>
              <a:rPr lang="en" sz="1000">
                <a:solidFill>
                  <a:srgbClr val="D81B60"/>
                </a:solidFill>
                <a:highlight>
                  <a:srgbClr val="FFFFFF"/>
                </a:highlight>
                <a:latin typeface="Verdana"/>
                <a:ea typeface="Verdana"/>
                <a:cs typeface="Verdana"/>
                <a:sym typeface="Verdana"/>
              </a:rPr>
              <a:t>new UserService</a:t>
            </a:r>
            <a:r>
              <a:rPr lang="en" sz="1000">
                <a:solidFill>
                  <a:srgbClr val="455A64"/>
                </a:solidFill>
                <a:highlight>
                  <a:srgbClr val="FFFFFF"/>
                </a:highlight>
                <a:latin typeface="Verdana"/>
                <a:ea typeface="Verdana"/>
                <a:cs typeface="Verdana"/>
                <a:sym typeface="Verdana"/>
              </a:rPr>
              <a:t>() },</a:t>
            </a:r>
          </a:p>
          <a:p>
            <a:pPr lvl="0" rtl="0">
              <a:lnSpc>
                <a:spcPct val="171428"/>
              </a:lnSpc>
              <a:spcBef>
                <a:spcPts val="0"/>
              </a:spcBef>
              <a:buNone/>
            </a:pPr>
            <a:r>
              <a:rPr lang="en" sz="1000">
                <a:solidFill>
                  <a:srgbClr val="455A64"/>
                </a:solidFill>
                <a:highlight>
                  <a:srgbClr val="FFFFFF"/>
                </a:highlight>
                <a:latin typeface="Verdana"/>
                <a:ea typeface="Verdana"/>
                <a:cs typeface="Verdana"/>
                <a:sym typeface="Verdana"/>
              </a:rPr>
              <a:t>  { </a:t>
            </a:r>
          </a:p>
          <a:p>
            <a:pPr indent="0" lvl="0" marL="0" rtl="0">
              <a:lnSpc>
                <a:spcPct val="171428"/>
              </a:lnSpc>
              <a:spcBef>
                <a:spcPts val="0"/>
              </a:spcBef>
              <a:buNone/>
            </a:pPr>
            <a:r>
              <a:rPr lang="en" sz="1000">
                <a:solidFill>
                  <a:srgbClr val="455A64"/>
                </a:solidFill>
                <a:highlight>
                  <a:srgbClr val="FFFFFF"/>
                </a:highlight>
                <a:latin typeface="Verdana"/>
                <a:ea typeface="Verdana"/>
                <a:cs typeface="Verdana"/>
                <a:sym typeface="Verdana"/>
              </a:rPr>
              <a:t>     provide: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 </a:t>
            </a:r>
          </a:p>
          <a:p>
            <a:pPr indent="0" lvl="0" marL="0" rtl="0">
              <a:lnSpc>
                <a:spcPct val="171428"/>
              </a:lnSpc>
              <a:spcBef>
                <a:spcPts val="0"/>
              </a:spcBef>
              <a:buNone/>
            </a:pPr>
            <a:r>
              <a:rPr lang="en" sz="1000">
                <a:solidFill>
                  <a:srgbClr val="455A64"/>
                </a:solidFill>
                <a:highlight>
                  <a:srgbClr val="FFFFFF"/>
                </a:highlight>
                <a:latin typeface="Verdana"/>
                <a:ea typeface="Verdana"/>
                <a:cs typeface="Verdana"/>
                <a:sym typeface="Verdana"/>
              </a:rPr>
              <a:t>     useFactory: (a: ServiceA, b: ServiceB) =&gt; new UserService(a, b), </a:t>
            </a:r>
          </a:p>
          <a:p>
            <a:pPr indent="0" lvl="0" marL="0" rtl="0">
              <a:lnSpc>
                <a:spcPct val="171428"/>
              </a:lnSpc>
              <a:spcBef>
                <a:spcPts val="0"/>
              </a:spcBef>
              <a:buNone/>
            </a:pPr>
            <a:r>
              <a:rPr lang="en" sz="1000">
                <a:solidFill>
                  <a:srgbClr val="455A64"/>
                </a:solidFill>
                <a:highlight>
                  <a:srgbClr val="FFFFFF"/>
                </a:highlight>
                <a:latin typeface="Verdana"/>
                <a:ea typeface="Verdana"/>
                <a:cs typeface="Verdana"/>
                <a:sym typeface="Verdana"/>
              </a:rPr>
              <a:t>     deps: [ServiceA, ServiceB] </a:t>
            </a:r>
          </a:p>
          <a:p>
            <a:pPr indent="-69850" lvl="0" marL="0" rtl="0">
              <a:lnSpc>
                <a:spcPct val="171428"/>
              </a:lnSpc>
              <a:spcBef>
                <a:spcPts val="0"/>
              </a:spcBef>
              <a:buClr>
                <a:schemeClr val="dk1"/>
              </a:buClr>
              <a:buSzPct val="110000"/>
              <a:buFont typeface="Arial"/>
              <a:buNone/>
            </a:pP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p>
          <a:p>
            <a:pPr lvl="0" rtl="0">
              <a:lnSpc>
                <a:spcPct val="175000"/>
              </a:lnSpc>
              <a:spcBef>
                <a:spcPts val="0"/>
              </a:spcBef>
              <a:spcAft>
                <a:spcPts val="3600"/>
              </a:spcAft>
              <a:buNone/>
            </a:pPr>
            <a:r>
              <a:t/>
            </a:r>
            <a:endParaRPr sz="1000">
              <a:solidFill>
                <a:srgbClr val="455A64"/>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b="0" lang="en" sz="2000">
                <a:solidFill>
                  <a:srgbClr val="FFFFFF"/>
                </a:solidFill>
              </a:rPr>
              <a:t>Dependency Injection</a:t>
            </a:r>
          </a:p>
        </p:txBody>
      </p:sp>
      <p:pic>
        <p:nvPicPr>
          <p:cNvPr id="118" name="Shape 118"/>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19" name="Shape 119"/>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5000"/>
              </a:lnSpc>
              <a:spcBef>
                <a:spcPts val="0"/>
              </a:spcBef>
              <a:spcAft>
                <a:spcPts val="3600"/>
              </a:spcAft>
              <a:buNone/>
            </a:pPr>
            <a:r>
              <a:rPr lang="en" sz="1200">
                <a:solidFill>
                  <a:srgbClr val="00796B"/>
                </a:solidFill>
                <a:highlight>
                  <a:srgbClr val="FFFFFF"/>
                </a:highlight>
                <a:latin typeface="Roboto"/>
                <a:ea typeface="Roboto"/>
                <a:cs typeface="Roboto"/>
                <a:sym typeface="Roboto"/>
              </a:rPr>
              <a:t>@Component(</a:t>
            </a:r>
            <a:r>
              <a:rPr lang="en" sz="1200">
                <a:solidFill>
                  <a:srgbClr val="546E7A"/>
                </a:solidFill>
                <a:highlight>
                  <a:srgbClr val="FFFFFF"/>
                </a:highlight>
                <a:latin typeface="Roboto"/>
                <a:ea typeface="Roboto"/>
                <a:cs typeface="Roboto"/>
                <a:sym typeface="Roboto"/>
              </a:rPr>
              <a:t>{   providers: [ { provide: </a:t>
            </a:r>
            <a:r>
              <a:rPr lang="en" sz="1200">
                <a:solidFill>
                  <a:srgbClr val="D81B60"/>
                </a:solidFill>
                <a:highlight>
                  <a:srgbClr val="FFFFFF"/>
                </a:highlight>
                <a:latin typeface="Roboto"/>
                <a:ea typeface="Roboto"/>
                <a:cs typeface="Roboto"/>
                <a:sym typeface="Roboto"/>
              </a:rPr>
              <a:t>“value”</a:t>
            </a:r>
            <a:r>
              <a:rPr lang="en" sz="1200">
                <a:solidFill>
                  <a:srgbClr val="546E7A"/>
                </a:solidFill>
                <a:highlight>
                  <a:srgbClr val="FFFFFF"/>
                </a:highlight>
                <a:latin typeface="Roboto"/>
                <a:ea typeface="Roboto"/>
                <a:cs typeface="Roboto"/>
                <a:sym typeface="Roboto"/>
              </a:rPr>
              <a:t>,  useValue: </a:t>
            </a:r>
            <a:r>
              <a:rPr lang="en" sz="1200">
                <a:solidFill>
                  <a:srgbClr val="D81B60"/>
                </a:solidFill>
                <a:highlight>
                  <a:srgbClr val="FFFFFF"/>
                </a:highlight>
                <a:latin typeface="Roboto"/>
                <a:ea typeface="Roboto"/>
                <a:cs typeface="Roboto"/>
                <a:sym typeface="Roboto"/>
              </a:rPr>
              <a:t>“Igor” </a:t>
            </a:r>
            <a:r>
              <a:rPr lang="en" sz="1200">
                <a:solidFill>
                  <a:srgbClr val="546E7A"/>
                </a:solidFill>
                <a:highlight>
                  <a:srgbClr val="FFFFFF"/>
                </a:highlight>
                <a:latin typeface="Roboto"/>
                <a:ea typeface="Roboto"/>
                <a:cs typeface="Roboto"/>
                <a:sym typeface="Roboto"/>
              </a:rPr>
              <a:t>} ]  }</a:t>
            </a:r>
            <a:r>
              <a:rPr lang="en" sz="1200">
                <a:solidFill>
                  <a:srgbClr val="00796B"/>
                </a:solidFill>
                <a:highlight>
                  <a:srgbClr val="FFFFFF"/>
                </a:highlight>
                <a:latin typeface="Roboto"/>
                <a:ea typeface="Roboto"/>
                <a:cs typeface="Roboto"/>
                <a:sym typeface="Roboto"/>
              </a:rPr>
              <a:t>)</a:t>
            </a:r>
            <a:br>
              <a:rPr lang="en" sz="1200">
                <a:solidFill>
                  <a:srgbClr val="546E7A"/>
                </a:solidFill>
                <a:highlight>
                  <a:srgbClr val="FFFFFF"/>
                </a:highlight>
                <a:latin typeface="Roboto"/>
                <a:ea typeface="Roboto"/>
                <a:cs typeface="Roboto"/>
                <a:sym typeface="Roboto"/>
              </a:rPr>
            </a:br>
            <a:r>
              <a:rPr lang="en" sz="1200">
                <a:solidFill>
                  <a:srgbClr val="546E7A"/>
                </a:solidFill>
                <a:highlight>
                  <a:srgbClr val="FFFFFF"/>
                </a:highlight>
                <a:latin typeface="Roboto"/>
                <a:ea typeface="Roboto"/>
                <a:cs typeface="Roboto"/>
                <a:sym typeface="Roboto"/>
              </a:rPr>
              <a:t>c</a:t>
            </a:r>
            <a:r>
              <a:rPr lang="en" sz="1200">
                <a:solidFill>
                  <a:srgbClr val="546E7A"/>
                </a:solidFill>
                <a:highlight>
                  <a:srgbClr val="FFFFFF"/>
                </a:highlight>
                <a:latin typeface="Roboto"/>
                <a:ea typeface="Roboto"/>
                <a:cs typeface="Roboto"/>
                <a:sym typeface="Roboto"/>
              </a:rPr>
              <a:t>lass MyService {</a:t>
            </a:r>
            <a:br>
              <a:rPr lang="en" sz="1200">
                <a:solidFill>
                  <a:srgbClr val="546E7A"/>
                </a:solidFill>
                <a:highlight>
                  <a:srgbClr val="FFFFFF"/>
                </a:highlight>
                <a:latin typeface="Roboto"/>
                <a:ea typeface="Roboto"/>
                <a:cs typeface="Roboto"/>
                <a:sym typeface="Roboto"/>
              </a:rPr>
            </a:br>
            <a:r>
              <a:rPr lang="en" sz="1200">
                <a:solidFill>
                  <a:srgbClr val="546E7A"/>
                </a:solidFill>
                <a:highlight>
                  <a:srgbClr val="FFFFFF"/>
                </a:highlight>
                <a:latin typeface="Roboto"/>
                <a:ea typeface="Roboto"/>
                <a:cs typeface="Roboto"/>
                <a:sym typeface="Roboto"/>
              </a:rPr>
              <a:t>   </a:t>
            </a:r>
            <a:r>
              <a:rPr lang="en" sz="1000">
                <a:solidFill>
                  <a:srgbClr val="A9B7C6"/>
                </a:solidFill>
                <a:latin typeface="Verdana"/>
                <a:ea typeface="Verdana"/>
                <a:cs typeface="Verdana"/>
                <a:sym typeface="Verdana"/>
              </a:rPr>
              <a:t> // This does not work :(</a:t>
            </a:r>
            <a:br>
              <a:rPr lang="en" sz="1000">
                <a:solidFill>
                  <a:srgbClr val="A9B7C6"/>
                </a:solidFill>
                <a:latin typeface="Verdana"/>
                <a:ea typeface="Verdana"/>
                <a:cs typeface="Verdana"/>
                <a:sym typeface="Verdana"/>
              </a:rPr>
            </a:br>
            <a:r>
              <a:rPr lang="en" sz="1200">
                <a:solidFill>
                  <a:srgbClr val="546E7A"/>
                </a:solidFill>
                <a:highlight>
                  <a:srgbClr val="FFFFFF"/>
                </a:highlight>
                <a:latin typeface="Roboto"/>
                <a:ea typeface="Roboto"/>
                <a:cs typeface="Roboto"/>
                <a:sym typeface="Roboto"/>
              </a:rPr>
              <a:t>   </a:t>
            </a:r>
            <a:r>
              <a:rPr lang="en" sz="1200">
                <a:solidFill>
                  <a:srgbClr val="00796B"/>
                </a:solidFill>
                <a:highlight>
                  <a:srgbClr val="FFFFFF"/>
                </a:highlight>
                <a:latin typeface="Roboto"/>
                <a:ea typeface="Roboto"/>
                <a:cs typeface="Roboto"/>
                <a:sym typeface="Roboto"/>
              </a:rPr>
              <a:t>@Inject(</a:t>
            </a:r>
            <a:r>
              <a:rPr lang="en" sz="1200">
                <a:solidFill>
                  <a:srgbClr val="D81B60"/>
                </a:solidFill>
                <a:highlight>
                  <a:srgbClr val="FFFFFF"/>
                </a:highlight>
                <a:latin typeface="Roboto"/>
                <a:ea typeface="Roboto"/>
                <a:cs typeface="Roboto"/>
                <a:sym typeface="Roboto"/>
              </a:rPr>
              <a:t>ServiceA</a:t>
            </a:r>
            <a:r>
              <a:rPr lang="en" sz="1200">
                <a:solidFill>
                  <a:srgbClr val="00796B"/>
                </a:solidFill>
                <a:highlight>
                  <a:srgbClr val="FFFFFF"/>
                </a:highlight>
                <a:latin typeface="Roboto"/>
                <a:ea typeface="Roboto"/>
                <a:cs typeface="Roboto"/>
                <a:sym typeface="Roboto"/>
              </a:rPr>
              <a:t>)</a:t>
            </a:r>
            <a:r>
              <a:rPr lang="en" sz="1200">
                <a:solidFill>
                  <a:srgbClr val="546E7A"/>
                </a:solidFill>
                <a:highlight>
                  <a:srgbClr val="FFFFFF"/>
                </a:highlight>
                <a:latin typeface="Roboto"/>
                <a:ea typeface="Roboto"/>
                <a:cs typeface="Roboto"/>
                <a:sym typeface="Roboto"/>
              </a:rPr>
              <a:t> serviceA: </a:t>
            </a:r>
            <a:r>
              <a:rPr lang="en" sz="1200">
                <a:solidFill>
                  <a:srgbClr val="D81B60"/>
                </a:solidFill>
                <a:highlight>
                  <a:srgbClr val="FFFFFF"/>
                </a:highlight>
                <a:latin typeface="Roboto"/>
                <a:ea typeface="Roboto"/>
                <a:cs typeface="Roboto"/>
                <a:sym typeface="Roboto"/>
              </a:rPr>
              <a:t>ServiceA</a:t>
            </a:r>
            <a:r>
              <a:rPr lang="en" sz="1200">
                <a:solidFill>
                  <a:srgbClr val="546E7A"/>
                </a:solidFill>
                <a:highlight>
                  <a:srgbClr val="FFFFFF"/>
                </a:highlight>
                <a:latin typeface="Roboto"/>
                <a:ea typeface="Roboto"/>
                <a:cs typeface="Roboto"/>
                <a:sym typeface="Roboto"/>
              </a:rPr>
              <a:t>;</a:t>
            </a:r>
            <a:br>
              <a:rPr lang="en" sz="1200">
                <a:solidFill>
                  <a:srgbClr val="546E7A"/>
                </a:solidFill>
                <a:highlight>
                  <a:srgbClr val="FFFFFF"/>
                </a:highlight>
                <a:latin typeface="Roboto"/>
                <a:ea typeface="Roboto"/>
                <a:cs typeface="Roboto"/>
                <a:sym typeface="Roboto"/>
              </a:rPr>
            </a:br>
            <a:r>
              <a:rPr lang="en" sz="1200">
                <a:solidFill>
                  <a:srgbClr val="546E7A"/>
                </a:solidFill>
                <a:highlight>
                  <a:srgbClr val="FFFFFF"/>
                </a:highlight>
                <a:latin typeface="Roboto"/>
                <a:ea typeface="Roboto"/>
                <a:cs typeface="Roboto"/>
                <a:sym typeface="Roboto"/>
              </a:rPr>
              <a:t>    </a:t>
            </a:r>
            <a:r>
              <a:rPr lang="en" sz="1000">
                <a:solidFill>
                  <a:srgbClr val="455A64"/>
                </a:solidFill>
                <a:highlight>
                  <a:srgbClr val="FFFFFF"/>
                </a:highlight>
                <a:latin typeface="Verdana"/>
                <a:ea typeface="Verdana"/>
                <a:cs typeface="Verdana"/>
                <a:sym typeface="Verdana"/>
              </a:rPr>
              <a:t>constructor(</a:t>
            </a:r>
            <a:r>
              <a:rPr lang="en" sz="1000">
                <a:solidFill>
                  <a:srgbClr val="CC7832"/>
                </a:solidFill>
                <a:highlight>
                  <a:srgbClr val="FFFFFF"/>
                </a:highlight>
                <a:latin typeface="Verdana"/>
                <a:ea typeface="Verdana"/>
                <a:cs typeface="Verdana"/>
                <a:sym typeface="Verdana"/>
              </a:rPr>
              <a:t>private</a:t>
            </a:r>
            <a:r>
              <a:rPr lang="en" sz="1000">
                <a:solidFill>
                  <a:srgbClr val="455A64"/>
                </a:solidFill>
                <a:highlight>
                  <a:srgbClr val="FFFFFF"/>
                </a:highlight>
                <a:latin typeface="Verdana"/>
                <a:ea typeface="Verdana"/>
                <a:cs typeface="Verdana"/>
                <a:sym typeface="Verdana"/>
              </a:rPr>
              <a:t> logger: </a:t>
            </a:r>
            <a:r>
              <a:rPr lang="en" sz="1000">
                <a:solidFill>
                  <a:srgbClr val="D81B60"/>
                </a:solidFill>
                <a:highlight>
                  <a:srgbClr val="FFFFFF"/>
                </a:highlight>
                <a:latin typeface="Verdana"/>
                <a:ea typeface="Verdana"/>
                <a:cs typeface="Verdana"/>
                <a:sym typeface="Verdana"/>
              </a:rPr>
              <a:t>Logger, </a:t>
            </a:r>
            <a:r>
              <a:rPr lang="en" sz="1000">
                <a:solidFill>
                  <a:srgbClr val="00796B"/>
                </a:solidFill>
                <a:highlight>
                  <a:srgbClr val="FFFFFF"/>
                </a:highlight>
                <a:latin typeface="Verdana"/>
                <a:ea typeface="Verdana"/>
                <a:cs typeface="Verdana"/>
                <a:sym typeface="Verdana"/>
              </a:rPr>
              <a:t>@Optional</a:t>
            </a:r>
            <a:r>
              <a:rPr lang="en" sz="1000">
                <a:solidFill>
                  <a:srgbClr val="455A64"/>
                </a:solidFill>
                <a:highlight>
                  <a:srgbClr val="FFFFFF"/>
                </a:highlight>
                <a:latin typeface="Verdana"/>
                <a:ea typeface="Verdana"/>
                <a:cs typeface="Verdana"/>
                <a:sym typeface="Verdana"/>
              </a:rPr>
              <a:t>() userService: </a:t>
            </a:r>
            <a:r>
              <a:rPr lang="en" sz="1000">
                <a:solidFill>
                  <a:srgbClr val="D81B60"/>
                </a:solidFill>
                <a:highlight>
                  <a:srgbClr val="FFFFFF"/>
                </a:highlight>
                <a:latin typeface="Verdana"/>
                <a:ea typeface="Verdana"/>
                <a:cs typeface="Verdana"/>
                <a:sym typeface="Verdana"/>
              </a:rPr>
              <a:t>UserService</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@Inject(</a:t>
            </a:r>
            <a:r>
              <a:rPr lang="en" sz="1000">
                <a:solidFill>
                  <a:srgbClr val="D81B60"/>
                </a:solidFill>
                <a:highlight>
                  <a:srgbClr val="FFFFFF"/>
                </a:highlight>
                <a:latin typeface="Verdana"/>
                <a:ea typeface="Verdana"/>
                <a:cs typeface="Verdana"/>
                <a:sym typeface="Verdana"/>
              </a:rPr>
              <a:t>“value”</a:t>
            </a:r>
            <a:r>
              <a:rPr lang="en" sz="1000">
                <a:solidFill>
                  <a:srgbClr val="00796B"/>
                </a:solidFill>
                <a:highlight>
                  <a:srgbClr val="FFFFFF"/>
                </a:highlight>
                <a:latin typeface="Verdana"/>
                <a:ea typeface="Verdana"/>
                <a:cs typeface="Verdana"/>
                <a:sym typeface="Verdana"/>
              </a:rPr>
              <a:t>)</a:t>
            </a:r>
            <a:r>
              <a:rPr lang="en" sz="1000">
                <a:solidFill>
                  <a:srgbClr val="455A64"/>
                </a:solidFill>
                <a:highlight>
                  <a:srgbClr val="FFFFFF"/>
                </a:highlight>
                <a:latin typeface="Verdana"/>
                <a:ea typeface="Verdana"/>
                <a:cs typeface="Verdana"/>
                <a:sym typeface="Verdana"/>
              </a:rPr>
              <a:t> myname: string)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this</a:t>
            </a:r>
            <a:r>
              <a:rPr lang="en" sz="1000">
                <a:solidFill>
                  <a:srgbClr val="546E7A"/>
                </a:solidFill>
                <a:highlight>
                  <a:srgbClr val="FFFFFF"/>
                </a:highlight>
                <a:latin typeface="Verdana"/>
                <a:ea typeface="Verdana"/>
                <a:cs typeface="Verdana"/>
                <a:sym typeface="Verdana"/>
              </a:rPr>
              <a:t>.</a:t>
            </a:r>
            <a:r>
              <a:rPr lang="en" sz="1000">
                <a:solidFill>
                  <a:srgbClr val="455A64"/>
                </a:solidFill>
                <a:highlight>
                  <a:srgbClr val="FFFFFF"/>
                </a:highlight>
                <a:latin typeface="Verdana"/>
                <a:ea typeface="Verdana"/>
                <a:cs typeface="Verdana"/>
                <a:sym typeface="Verdana"/>
              </a:rPr>
              <a:t>logger.</a:t>
            </a:r>
            <a:r>
              <a:rPr lang="en" sz="1000">
                <a:solidFill>
                  <a:srgbClr val="CC7832"/>
                </a:solidFill>
                <a:highlight>
                  <a:srgbClr val="FFFFFF"/>
                </a:highlight>
                <a:latin typeface="Verdana"/>
                <a:ea typeface="Verdana"/>
                <a:cs typeface="Verdana"/>
                <a:sym typeface="Verdana"/>
              </a:rPr>
              <a:t>log</a:t>
            </a:r>
            <a:r>
              <a:rPr lang="en" sz="1000">
                <a:solidFill>
                  <a:srgbClr val="455A64"/>
                </a:solidFill>
                <a:highlight>
                  <a:srgbClr val="FFFFFF"/>
                </a:highlight>
                <a:latin typeface="Verdana"/>
                <a:ea typeface="Verdana"/>
                <a:cs typeface="Verdana"/>
                <a:sym typeface="Verdana"/>
              </a:rPr>
              <a:t>(myname);</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ngOnInit()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this</a:t>
            </a:r>
            <a:r>
              <a:rPr lang="en" sz="1000">
                <a:solidFill>
                  <a:srgbClr val="455A64"/>
                </a:solidFill>
                <a:highlight>
                  <a:srgbClr val="FFFFFF"/>
                </a:highlight>
                <a:latin typeface="Verdana"/>
                <a:ea typeface="Verdana"/>
                <a:cs typeface="Verdana"/>
                <a:sym typeface="Verdana"/>
              </a:rPr>
              <a:t>.</a:t>
            </a:r>
            <a:r>
              <a:rPr lang="en" sz="1000">
                <a:solidFill>
                  <a:srgbClr val="455A64"/>
                </a:solidFill>
                <a:latin typeface="Verdana"/>
                <a:ea typeface="Verdana"/>
                <a:cs typeface="Verdana"/>
                <a:sym typeface="Verdana"/>
              </a:rPr>
              <a:t>logger</a:t>
            </a:r>
            <a:r>
              <a:rPr lang="en" sz="1200">
                <a:solidFill>
                  <a:srgbClr val="546E7A"/>
                </a:solidFill>
                <a:latin typeface="Roboto"/>
                <a:ea typeface="Roboto"/>
                <a:cs typeface="Roboto"/>
                <a:sym typeface="Roboto"/>
              </a:rPr>
              <a:t>.</a:t>
            </a:r>
            <a:r>
              <a:rPr lang="en" sz="1200">
                <a:solidFill>
                  <a:srgbClr val="CC7832"/>
                </a:solidFill>
                <a:latin typeface="Roboto"/>
                <a:ea typeface="Roboto"/>
                <a:cs typeface="Roboto"/>
                <a:sym typeface="Roboto"/>
              </a:rPr>
              <a:t>log</a:t>
            </a:r>
            <a:r>
              <a:rPr lang="en" sz="1200">
                <a:solidFill>
                  <a:srgbClr val="546E7A"/>
                </a:solidFill>
                <a:latin typeface="Roboto"/>
                <a:ea typeface="Roboto"/>
                <a:cs typeface="Roboto"/>
                <a:sym typeface="Roboto"/>
              </a:rPr>
              <a:t>(“log me”)</a:t>
            </a:r>
            <a:r>
              <a:rPr lang="en" sz="1200">
                <a:solidFill>
                  <a:srgbClr val="CC7832"/>
                </a:solidFill>
                <a:latin typeface="Roboto"/>
                <a:ea typeface="Roboto"/>
                <a:cs typeface="Roboto"/>
                <a:sym typeface="Roboto"/>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@NgModule</a:t>
            </a:r>
          </a:p>
        </p:txBody>
      </p:sp>
      <p:pic>
        <p:nvPicPr>
          <p:cNvPr id="125" name="Shape 125"/>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26" name="Shape 126"/>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5000"/>
              </a:lnSpc>
              <a:spcBef>
                <a:spcPts val="0"/>
              </a:spcBef>
              <a:spcAft>
                <a:spcPts val="1800"/>
              </a:spcAft>
              <a:buClr>
                <a:schemeClr val="dk1"/>
              </a:buClr>
              <a:buSzPct val="100000"/>
              <a:buFont typeface="Arial"/>
              <a:buNone/>
            </a:pPr>
            <a:r>
              <a:rPr lang="en" sz="1100" u="sng">
                <a:solidFill>
                  <a:schemeClr val="hlink"/>
                </a:solidFill>
                <a:latin typeface="Verdana"/>
                <a:ea typeface="Verdana"/>
                <a:cs typeface="Verdana"/>
                <a:sym typeface="Verdana"/>
                <a:hlinkClick r:id="rId4"/>
              </a:rPr>
              <a:t>NgModule</a:t>
            </a:r>
            <a:r>
              <a:rPr lang="en" sz="1200">
                <a:solidFill>
                  <a:srgbClr val="546E7A"/>
                </a:solidFill>
                <a:highlight>
                  <a:srgbClr val="FFFFFF"/>
                </a:highlight>
                <a:latin typeface="Roboto"/>
                <a:ea typeface="Roboto"/>
                <a:cs typeface="Roboto"/>
                <a:sym typeface="Roboto"/>
              </a:rPr>
              <a:t> is a decorator function that takes a single metadata object whose properties describe the module. The most important properties are:</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declarations</a:t>
            </a:r>
            <a:r>
              <a:rPr lang="en" sz="1200">
                <a:solidFill>
                  <a:srgbClr val="546E7A"/>
                </a:solidFill>
                <a:highlight>
                  <a:srgbClr val="FFFFFF"/>
                </a:highlight>
                <a:latin typeface="Roboto"/>
                <a:ea typeface="Roboto"/>
                <a:cs typeface="Roboto"/>
                <a:sym typeface="Roboto"/>
              </a:rPr>
              <a:t> - the </a:t>
            </a:r>
            <a:r>
              <a:rPr i="1" lang="en" sz="1200">
                <a:solidFill>
                  <a:srgbClr val="546E7A"/>
                </a:solidFill>
                <a:highlight>
                  <a:srgbClr val="FFFFFF"/>
                </a:highlight>
                <a:latin typeface="Roboto"/>
                <a:ea typeface="Roboto"/>
                <a:cs typeface="Roboto"/>
                <a:sym typeface="Roboto"/>
              </a:rPr>
              <a:t>view classes</a:t>
            </a:r>
            <a:r>
              <a:rPr lang="en" sz="1200">
                <a:solidFill>
                  <a:srgbClr val="546E7A"/>
                </a:solidFill>
                <a:highlight>
                  <a:srgbClr val="FFFFFF"/>
                </a:highlight>
                <a:latin typeface="Roboto"/>
                <a:ea typeface="Roboto"/>
                <a:cs typeface="Roboto"/>
                <a:sym typeface="Roboto"/>
              </a:rPr>
              <a:t> that belong to this module: </a:t>
            </a:r>
            <a:r>
              <a:rPr lang="en" sz="1200">
                <a:solidFill>
                  <a:srgbClr val="1976D2"/>
                </a:solidFill>
                <a:highlight>
                  <a:srgbClr val="FFFFFF"/>
                </a:highlight>
                <a:latin typeface="Roboto"/>
                <a:ea typeface="Roboto"/>
                <a:cs typeface="Roboto"/>
                <a:sym typeface="Roboto"/>
                <a:hlinkClick r:id="rId5"/>
              </a:rPr>
              <a:t>components</a:t>
            </a:r>
            <a:r>
              <a:rPr lang="en" sz="1200">
                <a:solidFill>
                  <a:srgbClr val="546E7A"/>
                </a:solidFill>
                <a:highlight>
                  <a:srgbClr val="FFFFFF"/>
                </a:highlight>
                <a:latin typeface="Roboto"/>
                <a:ea typeface="Roboto"/>
                <a:cs typeface="Roboto"/>
                <a:sym typeface="Roboto"/>
              </a:rPr>
              <a:t>, </a:t>
            </a:r>
            <a:r>
              <a:rPr lang="en" sz="1200">
                <a:solidFill>
                  <a:srgbClr val="1976D2"/>
                </a:solidFill>
                <a:highlight>
                  <a:srgbClr val="FFFFFF"/>
                </a:highlight>
                <a:latin typeface="Roboto"/>
                <a:ea typeface="Roboto"/>
                <a:cs typeface="Roboto"/>
                <a:sym typeface="Roboto"/>
                <a:hlinkClick r:id="rId6"/>
              </a:rPr>
              <a:t>directives</a:t>
            </a:r>
            <a:r>
              <a:rPr lang="en" sz="1200">
                <a:solidFill>
                  <a:srgbClr val="546E7A"/>
                </a:solidFill>
                <a:highlight>
                  <a:srgbClr val="FFFFFF"/>
                </a:highlight>
                <a:latin typeface="Roboto"/>
                <a:ea typeface="Roboto"/>
                <a:cs typeface="Roboto"/>
                <a:sym typeface="Roboto"/>
              </a:rPr>
              <a:t>, and </a:t>
            </a:r>
            <a:r>
              <a:rPr lang="en" sz="1200">
                <a:solidFill>
                  <a:srgbClr val="1976D2"/>
                </a:solidFill>
                <a:highlight>
                  <a:srgbClr val="FFFFFF"/>
                </a:highlight>
                <a:latin typeface="Roboto"/>
                <a:ea typeface="Roboto"/>
                <a:cs typeface="Roboto"/>
                <a:sym typeface="Roboto"/>
                <a:hlinkClick r:id="rId7"/>
              </a:rPr>
              <a:t>pipes</a:t>
            </a:r>
            <a:r>
              <a:rPr lang="en" sz="1200">
                <a:solidFill>
                  <a:srgbClr val="546E7A"/>
                </a:solidFill>
                <a:highlight>
                  <a:srgbClr val="FFFFFF"/>
                </a:highlight>
                <a:latin typeface="Roboto"/>
                <a:ea typeface="Roboto"/>
                <a:cs typeface="Roboto"/>
                <a:sym typeface="Roboto"/>
              </a:rPr>
              <a:t>.</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exports</a:t>
            </a:r>
            <a:r>
              <a:rPr lang="en" sz="1200">
                <a:solidFill>
                  <a:srgbClr val="546E7A"/>
                </a:solidFill>
                <a:highlight>
                  <a:srgbClr val="FFFFFF"/>
                </a:highlight>
                <a:latin typeface="Roboto"/>
                <a:ea typeface="Roboto"/>
                <a:cs typeface="Roboto"/>
                <a:sym typeface="Roboto"/>
              </a:rPr>
              <a:t> - the subset of declarations that should be visible and usable in the component </a:t>
            </a:r>
            <a:r>
              <a:rPr lang="en" sz="1200">
                <a:solidFill>
                  <a:srgbClr val="1976D2"/>
                </a:solidFill>
                <a:highlight>
                  <a:srgbClr val="FFFFFF"/>
                </a:highlight>
                <a:latin typeface="Roboto"/>
                <a:ea typeface="Roboto"/>
                <a:cs typeface="Roboto"/>
                <a:sym typeface="Roboto"/>
                <a:hlinkClick r:id="rId8"/>
              </a:rPr>
              <a:t>templates</a:t>
            </a:r>
            <a:r>
              <a:rPr lang="en" sz="1200">
                <a:solidFill>
                  <a:srgbClr val="546E7A"/>
                </a:solidFill>
                <a:highlight>
                  <a:srgbClr val="FFFFFF"/>
                </a:highlight>
                <a:latin typeface="Roboto"/>
                <a:ea typeface="Roboto"/>
                <a:cs typeface="Roboto"/>
                <a:sym typeface="Roboto"/>
              </a:rPr>
              <a:t> of other modules.</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imports</a:t>
            </a:r>
            <a:r>
              <a:rPr lang="en" sz="1200">
                <a:solidFill>
                  <a:srgbClr val="546E7A"/>
                </a:solidFill>
                <a:highlight>
                  <a:srgbClr val="FFFFFF"/>
                </a:highlight>
                <a:latin typeface="Roboto"/>
                <a:ea typeface="Roboto"/>
                <a:cs typeface="Roboto"/>
                <a:sym typeface="Roboto"/>
              </a:rPr>
              <a:t> - other modules whose exported classes are needed by component templates declared in </a:t>
            </a:r>
            <a:r>
              <a:rPr i="1" lang="en" sz="1200">
                <a:solidFill>
                  <a:srgbClr val="546E7A"/>
                </a:solidFill>
                <a:highlight>
                  <a:srgbClr val="FFFFFF"/>
                </a:highlight>
                <a:latin typeface="Roboto"/>
                <a:ea typeface="Roboto"/>
                <a:cs typeface="Roboto"/>
                <a:sym typeface="Roboto"/>
              </a:rPr>
              <a:t>this</a:t>
            </a:r>
            <a:r>
              <a:rPr lang="en" sz="1200">
                <a:solidFill>
                  <a:srgbClr val="546E7A"/>
                </a:solidFill>
                <a:highlight>
                  <a:srgbClr val="FFFFFF"/>
                </a:highlight>
                <a:latin typeface="Roboto"/>
                <a:ea typeface="Roboto"/>
                <a:cs typeface="Roboto"/>
                <a:sym typeface="Roboto"/>
              </a:rPr>
              <a:t> module.</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providers</a:t>
            </a:r>
            <a:r>
              <a:rPr lang="en" sz="1200">
                <a:solidFill>
                  <a:srgbClr val="546E7A"/>
                </a:solidFill>
                <a:highlight>
                  <a:srgbClr val="FFFFFF"/>
                </a:highlight>
                <a:latin typeface="Roboto"/>
                <a:ea typeface="Roboto"/>
                <a:cs typeface="Roboto"/>
                <a:sym typeface="Roboto"/>
              </a:rPr>
              <a:t> - creators of </a:t>
            </a:r>
            <a:r>
              <a:rPr lang="en" sz="1200">
                <a:solidFill>
                  <a:srgbClr val="1976D2"/>
                </a:solidFill>
                <a:highlight>
                  <a:srgbClr val="FFFFFF"/>
                </a:highlight>
                <a:latin typeface="Roboto"/>
                <a:ea typeface="Roboto"/>
                <a:cs typeface="Roboto"/>
                <a:sym typeface="Roboto"/>
                <a:hlinkClick r:id="rId9"/>
              </a:rPr>
              <a:t>services</a:t>
            </a:r>
            <a:r>
              <a:rPr lang="en" sz="1200">
                <a:solidFill>
                  <a:srgbClr val="546E7A"/>
                </a:solidFill>
                <a:highlight>
                  <a:srgbClr val="FFFFFF"/>
                </a:highlight>
                <a:latin typeface="Roboto"/>
                <a:ea typeface="Roboto"/>
                <a:cs typeface="Roboto"/>
                <a:sym typeface="Roboto"/>
              </a:rPr>
              <a:t> that this module contributes to the global collection of services; they become accessible in all parts of the app.</a:t>
            </a:r>
          </a:p>
          <a:p>
            <a:pPr indent="-304800" lvl="0" marL="457200" rtl="0">
              <a:lnSpc>
                <a:spcPct val="175000"/>
              </a:lnSpc>
              <a:spcBef>
                <a:spcPts val="0"/>
              </a:spcBef>
              <a:spcAft>
                <a:spcPts val="3600"/>
              </a:spcAft>
              <a:buClr>
                <a:srgbClr val="546E7A"/>
              </a:buClr>
              <a:buSzPct val="109090"/>
              <a:buFont typeface="Roboto"/>
            </a:pPr>
            <a:r>
              <a:rPr lang="en" sz="1100">
                <a:solidFill>
                  <a:srgbClr val="546E7A"/>
                </a:solidFill>
                <a:latin typeface="Verdana"/>
                <a:ea typeface="Verdana"/>
                <a:cs typeface="Verdana"/>
                <a:sym typeface="Verdana"/>
              </a:rPr>
              <a:t>eg.</a:t>
            </a:r>
            <a:r>
              <a:rPr lang="en" sz="1100">
                <a:solidFill>
                  <a:srgbClr val="00796B"/>
                </a:solidFill>
                <a:latin typeface="Verdana"/>
                <a:ea typeface="Verdana"/>
                <a:cs typeface="Verdana"/>
                <a:sym typeface="Verdana"/>
              </a:rPr>
              <a:t> FormsModule</a:t>
            </a:r>
            <a:r>
              <a:rPr lang="en" sz="1200">
                <a:solidFill>
                  <a:srgbClr val="546E7A"/>
                </a:solidFill>
                <a:highlight>
                  <a:srgbClr val="FFFFFF"/>
                </a:highlight>
                <a:latin typeface="Roboto"/>
                <a:ea typeface="Roboto"/>
                <a:cs typeface="Roboto"/>
                <a:sym typeface="Roboto"/>
              </a:rPr>
              <a:t>, </a:t>
            </a:r>
            <a:r>
              <a:rPr lang="en" sz="1100">
                <a:solidFill>
                  <a:srgbClr val="00796B"/>
                </a:solidFill>
                <a:latin typeface="Verdana"/>
                <a:ea typeface="Verdana"/>
                <a:cs typeface="Verdana"/>
                <a:sym typeface="Verdana"/>
              </a:rPr>
              <a:t>HttpModule</a:t>
            </a:r>
            <a:r>
              <a:rPr lang="en" sz="1200">
                <a:solidFill>
                  <a:srgbClr val="546E7A"/>
                </a:solidFill>
                <a:highlight>
                  <a:srgbClr val="FFFFFF"/>
                </a:highlight>
                <a:latin typeface="Roboto"/>
                <a:ea typeface="Roboto"/>
                <a:cs typeface="Roboto"/>
                <a:sym typeface="Roboto"/>
              </a:rPr>
              <a:t>, </a:t>
            </a:r>
            <a:r>
              <a:rPr lang="en" sz="1100">
                <a:solidFill>
                  <a:srgbClr val="00796B"/>
                </a:solidFill>
                <a:latin typeface="Verdana"/>
                <a:ea typeface="Verdana"/>
                <a:cs typeface="Verdana"/>
                <a:sym typeface="Verdana"/>
              </a:rPr>
              <a:t>RouterModule</a:t>
            </a:r>
          </a:p>
          <a:p>
            <a:pPr indent="-304800" lvl="0" marL="457200" rtl="0">
              <a:lnSpc>
                <a:spcPct val="175000"/>
              </a:lnSpc>
              <a:spcBef>
                <a:spcPts val="0"/>
              </a:spcBef>
              <a:spcAft>
                <a:spcPts val="3600"/>
              </a:spcAft>
              <a:buClr>
                <a:srgbClr val="546E7A"/>
              </a:buClr>
              <a:buSzPct val="109090"/>
              <a:buFont typeface="Roboto"/>
            </a:pPr>
            <a:r>
              <a:rPr lang="en" sz="1100">
                <a:solidFill>
                  <a:srgbClr val="00796B"/>
                </a:solidFill>
                <a:highlight>
                  <a:srgbClr val="FFFFFF"/>
                </a:highlight>
                <a:latin typeface="Verdana"/>
                <a:ea typeface="Verdana"/>
                <a:cs typeface="Verdana"/>
                <a:sym typeface="Verdana"/>
              </a:rPr>
              <a:t>bootstrap</a:t>
            </a:r>
            <a:r>
              <a:rPr lang="en" sz="1200">
                <a:solidFill>
                  <a:srgbClr val="546E7A"/>
                </a:solidFill>
                <a:highlight>
                  <a:srgbClr val="FFFFFF"/>
                </a:highlight>
                <a:latin typeface="Roboto"/>
                <a:ea typeface="Roboto"/>
                <a:cs typeface="Roboto"/>
                <a:sym typeface="Roboto"/>
              </a:rPr>
              <a:t> - the main application view, called the </a:t>
            </a:r>
            <a:r>
              <a:rPr i="1" lang="en" sz="1200">
                <a:solidFill>
                  <a:srgbClr val="546E7A"/>
                </a:solidFill>
                <a:highlight>
                  <a:srgbClr val="FFFFFF"/>
                </a:highlight>
                <a:latin typeface="Roboto"/>
                <a:ea typeface="Roboto"/>
                <a:cs typeface="Roboto"/>
                <a:sym typeface="Roboto"/>
              </a:rPr>
              <a:t>root component</a:t>
            </a:r>
            <a:r>
              <a:rPr lang="en" sz="1200">
                <a:solidFill>
                  <a:srgbClr val="546E7A"/>
                </a:solidFill>
                <a:highlight>
                  <a:srgbClr val="FFFFFF"/>
                </a:highlight>
                <a:latin typeface="Roboto"/>
                <a:ea typeface="Roboto"/>
                <a:cs typeface="Roboto"/>
                <a:sym typeface="Roboto"/>
              </a:rPr>
              <a:t>, that hosts all other app views.</a:t>
            </a: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@NgModule</a:t>
            </a:r>
          </a:p>
        </p:txBody>
      </p:sp>
      <p:pic>
        <p:nvPicPr>
          <p:cNvPr id="132" name="Shape 132"/>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33" name="Shape 133"/>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sz="1200">
                <a:solidFill>
                  <a:srgbClr val="546E7A"/>
                </a:solidFill>
                <a:highlight>
                  <a:srgbClr val="FFFFFF"/>
                </a:highlight>
                <a:latin typeface="Roboto"/>
                <a:ea typeface="Roboto"/>
                <a:cs typeface="Roboto"/>
                <a:sym typeface="Roboto"/>
              </a:rPr>
              <a:t>Every angular application requires at least one module root module.</a:t>
            </a:r>
            <a:br>
              <a:rPr lang="en" sz="1200">
                <a:solidFill>
                  <a:srgbClr val="546E7A"/>
                </a:solidFill>
                <a:highlight>
                  <a:srgbClr val="FFFFFF"/>
                </a:highlight>
                <a:latin typeface="Roboto"/>
                <a:ea typeface="Roboto"/>
                <a:cs typeface="Roboto"/>
                <a:sym typeface="Roboto"/>
              </a:rPr>
            </a:br>
          </a:p>
          <a:p>
            <a:pPr lvl="0" rtl="0">
              <a:lnSpc>
                <a:spcPct val="171428"/>
              </a:lnSpc>
              <a:spcBef>
                <a:spcPts val="0"/>
              </a:spcBef>
              <a:buNone/>
            </a:pPr>
            <a:r>
              <a:rPr lang="en" sz="1000">
                <a:solidFill>
                  <a:srgbClr val="00796B"/>
                </a:solidFill>
                <a:highlight>
                  <a:srgbClr val="FFFFFF"/>
                </a:highlight>
                <a:latin typeface="Verdana"/>
                <a:ea typeface="Verdana"/>
                <a:cs typeface="Verdana"/>
                <a:sym typeface="Verdana"/>
              </a:rPr>
              <a:t>@NgModule</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imports: [ </a:t>
            </a:r>
            <a:r>
              <a:rPr lang="en" sz="1000">
                <a:solidFill>
                  <a:srgbClr val="D81B60"/>
                </a:solidFill>
                <a:highlight>
                  <a:srgbClr val="FFFFFF"/>
                </a:highlight>
                <a:latin typeface="Verdana"/>
                <a:ea typeface="Verdana"/>
                <a:cs typeface="Verdana"/>
                <a:sym typeface="Verdana"/>
              </a:rPr>
              <a:t>BrowserModule</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declarations: [ </a:t>
            </a:r>
            <a:r>
              <a:rPr lang="en" sz="1000">
                <a:solidFill>
                  <a:srgbClr val="D81B60"/>
                </a:solidFill>
                <a:highlight>
                  <a:srgbClr val="FFFFFF"/>
                </a:highlight>
                <a:latin typeface="Verdana"/>
                <a:ea typeface="Verdana"/>
                <a:cs typeface="Verdana"/>
                <a:sym typeface="Verdana"/>
              </a:rPr>
              <a:t>AppComponent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  bootstrap:    [ </a:t>
            </a:r>
            <a:r>
              <a:rPr lang="en" sz="1000">
                <a:solidFill>
                  <a:srgbClr val="D81B60"/>
                </a:solidFill>
                <a:highlight>
                  <a:srgbClr val="FFFFFF"/>
                </a:highlight>
                <a:latin typeface="Verdana"/>
                <a:ea typeface="Verdana"/>
                <a:cs typeface="Verdana"/>
                <a:sym typeface="Verdana"/>
              </a:rPr>
              <a:t>AppComponent</a:t>
            </a:r>
            <a:r>
              <a:rPr lang="en" sz="1000">
                <a:solidFill>
                  <a:srgbClr val="455A64"/>
                </a:solidFill>
                <a:highlight>
                  <a:srgbClr val="FFFFFF"/>
                </a:highlight>
                <a:latin typeface="Verdana"/>
                <a:ea typeface="Verdana"/>
                <a:cs typeface="Verdana"/>
                <a:sym typeface="Verdana"/>
              </a:rPr>
              <a:t> ]</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export</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class</a:t>
            </a:r>
            <a:r>
              <a:rPr lang="en" sz="1000">
                <a:solidFill>
                  <a:srgbClr val="455A64"/>
                </a:solidFill>
                <a:highlight>
                  <a:srgbClr val="FFFFFF"/>
                </a:highlight>
                <a:latin typeface="Verdana"/>
                <a:ea typeface="Verdana"/>
                <a:cs typeface="Verdana"/>
                <a:sym typeface="Verdana"/>
              </a:rPr>
              <a:t> </a:t>
            </a:r>
            <a:r>
              <a:rPr lang="en" sz="1000">
                <a:solidFill>
                  <a:srgbClr val="D81B60"/>
                </a:solidFill>
                <a:highlight>
                  <a:srgbClr val="FFFFFF"/>
                </a:highlight>
                <a:latin typeface="Verdana"/>
                <a:ea typeface="Verdana"/>
                <a:cs typeface="Verdana"/>
                <a:sym typeface="Verdana"/>
              </a:rPr>
              <a:t>AppModule</a:t>
            </a:r>
            <a:r>
              <a:rPr lang="en" sz="1000">
                <a:solidFill>
                  <a:srgbClr val="455A64"/>
                </a:solidFill>
                <a:highlight>
                  <a:srgbClr val="FFFFFF"/>
                </a:highlight>
                <a:latin typeface="Verdana"/>
                <a:ea typeface="Verdana"/>
                <a:cs typeface="Verdana"/>
                <a:sym typeface="Verdana"/>
              </a:rPr>
              <a:t> { }</a:t>
            </a:r>
          </a:p>
          <a:p>
            <a:pPr lvl="0" rtl="0">
              <a:lnSpc>
                <a:spcPct val="133333"/>
              </a:lnSpc>
              <a:spcBef>
                <a:spcPts val="3600"/>
              </a:spcBef>
              <a:spcAft>
                <a:spcPts val="1200"/>
              </a:spcAft>
              <a:buNone/>
            </a:pPr>
            <a:r>
              <a:rPr b="1" lang="en" sz="1200">
                <a:solidFill>
                  <a:srgbClr val="455A64"/>
                </a:solidFill>
                <a:latin typeface="Roboto"/>
                <a:ea typeface="Roboto"/>
                <a:cs typeface="Roboto"/>
                <a:sym typeface="Roboto"/>
              </a:rPr>
              <a:t>Never re-declare classes that belong to another module.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1949225" y="137250"/>
            <a:ext cx="6108600" cy="765900"/>
          </a:xfrm>
          <a:prstGeom prst="rect">
            <a:avLst/>
          </a:prstGeom>
        </p:spPr>
        <p:txBody>
          <a:bodyPr anchorCtr="0" anchor="ctr" bIns="91425" lIns="91425" rIns="91425" tIns="91425">
            <a:noAutofit/>
          </a:bodyPr>
          <a:lstStyle/>
          <a:p>
            <a:pPr lvl="0" marR="76200" rtl="0">
              <a:lnSpc>
                <a:spcPct val="100000"/>
              </a:lnSpc>
              <a:spcBef>
                <a:spcPts val="0"/>
              </a:spcBef>
              <a:buNone/>
            </a:pPr>
            <a:r>
              <a:rPr lang="en" sz="2400">
                <a:solidFill>
                  <a:srgbClr val="FFFFFF"/>
                </a:solidFill>
              </a:rPr>
              <a:t>@NgModule</a:t>
            </a:r>
          </a:p>
        </p:txBody>
      </p:sp>
      <p:pic>
        <p:nvPicPr>
          <p:cNvPr id="139" name="Shape 139"/>
          <p:cNvPicPr preferRelativeResize="0"/>
          <p:nvPr/>
        </p:nvPicPr>
        <p:blipFill>
          <a:blip r:embed="rId3">
            <a:alphaModFix/>
          </a:blip>
          <a:stretch>
            <a:fillRect/>
          </a:stretch>
        </p:blipFill>
        <p:spPr>
          <a:xfrm>
            <a:off x="457200" y="0"/>
            <a:ext cx="1032924" cy="1089550"/>
          </a:xfrm>
          <a:prstGeom prst="rect">
            <a:avLst/>
          </a:prstGeom>
          <a:noFill/>
          <a:ln>
            <a:noFill/>
          </a:ln>
        </p:spPr>
      </p:pic>
      <p:sp>
        <p:nvSpPr>
          <p:cNvPr id="140" name="Shape 140"/>
          <p:cNvSpPr txBox="1"/>
          <p:nvPr/>
        </p:nvSpPr>
        <p:spPr>
          <a:xfrm>
            <a:off x="186500" y="1217175"/>
            <a:ext cx="8804700" cy="3818400"/>
          </a:xfrm>
          <a:prstGeom prst="rect">
            <a:avLst/>
          </a:prstGeom>
          <a:noFill/>
          <a:ln>
            <a:noFill/>
          </a:ln>
        </p:spPr>
        <p:txBody>
          <a:bodyPr anchorCtr="0" anchor="t" bIns="91425" lIns="91425" rIns="91425" tIns="91425">
            <a:noAutofit/>
          </a:bodyPr>
          <a:lstStyle/>
          <a:p>
            <a:pPr lvl="0" rtl="0">
              <a:lnSpc>
                <a:spcPct val="171428"/>
              </a:lnSpc>
              <a:spcBef>
                <a:spcPts val="0"/>
              </a:spcBef>
              <a:buNone/>
            </a:pPr>
            <a:r>
              <a:rPr lang="en" sz="1200">
                <a:solidFill>
                  <a:srgbClr val="546E7A"/>
                </a:solidFill>
                <a:highlight>
                  <a:srgbClr val="FFFFFF"/>
                </a:highlight>
                <a:latin typeface="Roboto"/>
                <a:ea typeface="Roboto"/>
                <a:cs typeface="Roboto"/>
                <a:sym typeface="Roboto"/>
              </a:rPr>
              <a:t>Static</a:t>
            </a:r>
            <a:r>
              <a:rPr lang="en" sz="1200">
                <a:solidFill>
                  <a:srgbClr val="546E7A"/>
                </a:solidFill>
                <a:highlight>
                  <a:srgbClr val="FFFFFF"/>
                </a:highlight>
                <a:latin typeface="Roboto"/>
                <a:ea typeface="Roboto"/>
                <a:cs typeface="Roboto"/>
                <a:sym typeface="Roboto"/>
              </a:rPr>
              <a:t> Bootstraping </a:t>
            </a:r>
            <a:r>
              <a:rPr lang="en" sz="1200">
                <a:solidFill>
                  <a:srgbClr val="546E7A"/>
                </a:solidFill>
                <a:highlight>
                  <a:srgbClr val="FFFFFF"/>
                </a:highlight>
                <a:latin typeface="Roboto"/>
                <a:ea typeface="Roboto"/>
                <a:cs typeface="Roboto"/>
                <a:sym typeface="Roboto"/>
              </a:rPr>
              <a:t>with AOT (Ahead of Time) compiler</a:t>
            </a:r>
            <a:br>
              <a:rPr lang="en" sz="1200">
                <a:solidFill>
                  <a:srgbClr val="546E7A"/>
                </a:solidFill>
                <a:highlight>
                  <a:srgbClr val="FFFFFF"/>
                </a:highlight>
                <a:latin typeface="Roboto"/>
                <a:ea typeface="Roboto"/>
                <a:cs typeface="Roboto"/>
                <a:sym typeface="Roboto"/>
              </a:rPr>
            </a:br>
            <a:r>
              <a:rPr lang="en" sz="1200">
                <a:solidFill>
                  <a:srgbClr val="546E7A"/>
                </a:solidFill>
                <a:highlight>
                  <a:srgbClr val="FFFFFF"/>
                </a:highlight>
                <a:latin typeface="Roboto"/>
                <a:ea typeface="Roboto"/>
                <a:cs typeface="Roboto"/>
                <a:sym typeface="Roboto"/>
              </a:rPr>
              <a:t>In the </a:t>
            </a:r>
            <a:r>
              <a:rPr i="1" lang="en" sz="1200">
                <a:solidFill>
                  <a:srgbClr val="546E7A"/>
                </a:solidFill>
                <a:highlight>
                  <a:srgbClr val="FFFFFF"/>
                </a:highlight>
                <a:latin typeface="Roboto"/>
                <a:ea typeface="Roboto"/>
                <a:cs typeface="Roboto"/>
                <a:sym typeface="Roboto"/>
              </a:rPr>
              <a:t>static</a:t>
            </a:r>
            <a:r>
              <a:rPr lang="en" sz="1200">
                <a:solidFill>
                  <a:srgbClr val="546E7A"/>
                </a:solidFill>
                <a:highlight>
                  <a:srgbClr val="FFFFFF"/>
                </a:highlight>
                <a:latin typeface="Roboto"/>
                <a:ea typeface="Roboto"/>
                <a:cs typeface="Roboto"/>
                <a:sym typeface="Roboto"/>
              </a:rPr>
              <a:t> option, the Angular compiler runs ahead-of-time as part of the build process, producing a collection of class factories in their own files. </a:t>
            </a:r>
            <a:br>
              <a:rPr lang="en" sz="1200">
                <a:solidFill>
                  <a:srgbClr val="546E7A"/>
                </a:solidFill>
                <a:highlight>
                  <a:srgbClr val="FFFFFF"/>
                </a:highlight>
                <a:latin typeface="Roboto"/>
                <a:ea typeface="Roboto"/>
                <a:cs typeface="Roboto"/>
                <a:sym typeface="Roboto"/>
              </a:rPr>
            </a:br>
          </a:p>
          <a:p>
            <a:pPr lvl="0" rtl="0">
              <a:lnSpc>
                <a:spcPct val="171428"/>
              </a:lnSpc>
              <a:spcBef>
                <a:spcPts val="0"/>
              </a:spcBef>
              <a:buNone/>
            </a:pPr>
            <a:r>
              <a:rPr lang="en" sz="1000">
                <a:solidFill>
                  <a:srgbClr val="00796B"/>
                </a:solidFill>
                <a:highlight>
                  <a:srgbClr val="FFFFFF"/>
                </a:highlight>
                <a:latin typeface="Verdana"/>
                <a:ea typeface="Verdana"/>
                <a:cs typeface="Verdana"/>
                <a:sym typeface="Verdana"/>
              </a:rPr>
              <a:t>// The browser platform without a compiler</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platformBrowser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'@angular/platform-browser'</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The app module factory produced by the static offline compiler</a:t>
            </a:r>
            <a:br>
              <a:rPr lang="en" sz="1000">
                <a:solidFill>
                  <a:srgbClr val="455A64"/>
                </a:solidFill>
                <a:highlight>
                  <a:srgbClr val="FFFFFF"/>
                </a:highlight>
                <a:latin typeface="Verdana"/>
                <a:ea typeface="Verdana"/>
                <a:cs typeface="Verdana"/>
                <a:sym typeface="Verdana"/>
              </a:rPr>
            </a:br>
            <a:r>
              <a:rPr lang="en" sz="1000">
                <a:solidFill>
                  <a:srgbClr val="D81B60"/>
                </a:solidFill>
                <a:highlight>
                  <a:srgbClr val="FFFFFF"/>
                </a:highlight>
                <a:latin typeface="Verdana"/>
                <a:ea typeface="Verdana"/>
                <a:cs typeface="Verdana"/>
                <a:sym typeface="Verdana"/>
              </a:rPr>
              <a:t>import</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AppModuleNgFactory</a:t>
            </a:r>
            <a:r>
              <a:rPr lang="en" sz="1000">
                <a:solidFill>
                  <a:srgbClr val="455A64"/>
                </a:solidFill>
                <a:highlight>
                  <a:srgbClr val="FFFFFF"/>
                </a:highlight>
                <a:latin typeface="Verdana"/>
                <a:ea typeface="Verdana"/>
                <a:cs typeface="Verdana"/>
                <a:sym typeface="Verdana"/>
              </a:rPr>
              <a:t> } </a:t>
            </a:r>
            <a:r>
              <a:rPr lang="en" sz="1000">
                <a:solidFill>
                  <a:srgbClr val="D81B60"/>
                </a:solidFill>
                <a:highlight>
                  <a:srgbClr val="FFFFFF"/>
                </a:highlight>
                <a:latin typeface="Verdana"/>
                <a:ea typeface="Verdana"/>
                <a:cs typeface="Verdana"/>
                <a:sym typeface="Verdana"/>
              </a:rPr>
              <a:t>from</a:t>
            </a:r>
            <a:r>
              <a:rPr lang="en" sz="1000">
                <a:solidFill>
                  <a:srgbClr val="455A64"/>
                </a:solidFill>
                <a:highlight>
                  <a:srgbClr val="FFFFFF"/>
                </a:highlight>
                <a:latin typeface="Verdana"/>
                <a:ea typeface="Verdana"/>
                <a:cs typeface="Verdana"/>
                <a:sym typeface="Verdana"/>
              </a:rPr>
              <a:t> </a:t>
            </a:r>
            <a:r>
              <a:rPr lang="en" sz="1000">
                <a:solidFill>
                  <a:srgbClr val="00796B"/>
                </a:solidFill>
                <a:highlight>
                  <a:srgbClr val="FFFFFF"/>
                </a:highlight>
                <a:latin typeface="Verdana"/>
                <a:ea typeface="Verdana"/>
                <a:cs typeface="Verdana"/>
                <a:sym typeface="Verdana"/>
              </a:rPr>
              <a:t>'./app.module.ngfactory'</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r>
              <a:rPr lang="en" sz="1000">
                <a:solidFill>
                  <a:srgbClr val="00796B"/>
                </a:solidFill>
                <a:highlight>
                  <a:srgbClr val="FFFFFF"/>
                </a:highlight>
                <a:latin typeface="Verdana"/>
                <a:ea typeface="Verdana"/>
                <a:cs typeface="Verdana"/>
                <a:sym typeface="Verdana"/>
              </a:rPr>
              <a:t>// Launch with the app module factory.</a:t>
            </a:r>
            <a:br>
              <a:rPr lang="en" sz="1000">
                <a:solidFill>
                  <a:srgbClr val="455A64"/>
                </a:solidFill>
                <a:highlight>
                  <a:srgbClr val="FFFFFF"/>
                </a:highlight>
                <a:latin typeface="Verdana"/>
                <a:ea typeface="Verdana"/>
                <a:cs typeface="Verdana"/>
                <a:sym typeface="Verdana"/>
              </a:rPr>
            </a:br>
            <a:r>
              <a:rPr lang="en" sz="1000">
                <a:solidFill>
                  <a:srgbClr val="455A64"/>
                </a:solidFill>
                <a:highlight>
                  <a:srgbClr val="FFFFFF"/>
                </a:highlight>
                <a:latin typeface="Verdana"/>
                <a:ea typeface="Verdana"/>
                <a:cs typeface="Verdana"/>
                <a:sym typeface="Verdana"/>
              </a:rPr>
              <a:t>platformBrowser().bootstrapModuleFactory(</a:t>
            </a:r>
            <a:r>
              <a:rPr lang="en" sz="1000">
                <a:solidFill>
                  <a:srgbClr val="D81B60"/>
                </a:solidFill>
                <a:highlight>
                  <a:srgbClr val="FFFFFF"/>
                </a:highlight>
                <a:latin typeface="Verdana"/>
                <a:ea typeface="Verdana"/>
                <a:cs typeface="Verdana"/>
                <a:sym typeface="Verdana"/>
              </a:rPr>
              <a:t>AppModuleNgFactory</a:t>
            </a:r>
            <a:r>
              <a:rPr lang="en" sz="1000">
                <a:solidFill>
                  <a:srgbClr val="455A64"/>
                </a:solidFill>
                <a:highlight>
                  <a:srgbClr val="FFFFFF"/>
                </a:highlight>
                <a:latin typeface="Verdana"/>
                <a:ea typeface="Verdana"/>
                <a:cs typeface="Verdana"/>
                <a:sym typeface="Verdana"/>
              </a:rPr>
              <a:t>);</a:t>
            </a:r>
            <a:br>
              <a:rPr lang="en" sz="1000">
                <a:solidFill>
                  <a:srgbClr val="455A64"/>
                </a:solidFill>
                <a:highlight>
                  <a:srgbClr val="FFFFFF"/>
                </a:highlight>
                <a:latin typeface="Verdana"/>
                <a:ea typeface="Verdana"/>
                <a:cs typeface="Verdana"/>
                <a:sym typeface="Verdana"/>
              </a:rPr>
            </a:br>
          </a:p>
          <a:p>
            <a:pPr lvl="0" rtl="0">
              <a:lnSpc>
                <a:spcPct val="171428"/>
              </a:lnSpc>
              <a:spcBef>
                <a:spcPts val="0"/>
              </a:spcBef>
              <a:buNone/>
            </a:pPr>
            <a:r>
              <a:rPr lang="en" sz="1200">
                <a:solidFill>
                  <a:srgbClr val="546E7A"/>
                </a:solidFill>
                <a:highlight>
                  <a:srgbClr val="FFFFFF"/>
                </a:highlight>
                <a:latin typeface="Roboto"/>
                <a:ea typeface="Roboto"/>
                <a:cs typeface="Roboto"/>
                <a:sym typeface="Roboto"/>
              </a:rPr>
              <a:t>Because the entire application was pre-compiled, </a:t>
            </a:r>
            <a:r>
              <a:rPr i="1" lang="en" sz="1200">
                <a:solidFill>
                  <a:srgbClr val="546E7A"/>
                </a:solidFill>
                <a:highlight>
                  <a:srgbClr val="FFFFFF"/>
                </a:highlight>
                <a:latin typeface="Roboto"/>
                <a:ea typeface="Roboto"/>
                <a:cs typeface="Roboto"/>
                <a:sym typeface="Roboto"/>
              </a:rPr>
              <a:t>Angular Compiler</a:t>
            </a:r>
            <a:r>
              <a:rPr lang="en" sz="1200">
                <a:solidFill>
                  <a:srgbClr val="546E7A"/>
                </a:solidFill>
                <a:highlight>
                  <a:srgbClr val="FFFFFF"/>
                </a:highlight>
                <a:latin typeface="Roboto"/>
                <a:ea typeface="Roboto"/>
                <a:cs typeface="Roboto"/>
                <a:sym typeface="Roboto"/>
              </a:rPr>
              <a:t> is not shipped to the browser and angular is not compiling in the browser.</a:t>
            </a:r>
          </a:p>
          <a:p>
            <a:pPr lvl="0" rtl="0">
              <a:lnSpc>
                <a:spcPct val="171428"/>
              </a:lnSpc>
              <a:spcBef>
                <a:spcPts val="0"/>
              </a:spcBef>
              <a:buNone/>
            </a:pPr>
            <a:r>
              <a:t/>
            </a:r>
            <a:endParaRPr sz="1200">
              <a:solidFill>
                <a:srgbClr val="546E7A"/>
              </a:solidFill>
              <a:highlight>
                <a:srgbClr val="FFFFFF"/>
              </a:highlight>
              <a:latin typeface="Roboto"/>
              <a:ea typeface="Roboto"/>
              <a:cs typeface="Roboto"/>
              <a:sym typeface="Roboto"/>
            </a:endParaRPr>
          </a:p>
          <a:p>
            <a:pPr lvl="0" rtl="0">
              <a:lnSpc>
                <a:spcPct val="171428"/>
              </a:lnSpc>
              <a:spcBef>
                <a:spcPts val="0"/>
              </a:spcBef>
              <a:buNone/>
            </a:pPr>
            <a:r>
              <a:t/>
            </a:r>
            <a:endParaRPr sz="1000">
              <a:solidFill>
                <a:srgbClr val="00796B"/>
              </a:solidFill>
              <a:highlight>
                <a:srgbClr val="FFFFFF"/>
              </a:highlight>
              <a:latin typeface="Verdana"/>
              <a:ea typeface="Verdana"/>
              <a:cs typeface="Verdana"/>
              <a:sym typeface="Verdana"/>
            </a:endParaRPr>
          </a:p>
          <a:p>
            <a:pPr lvl="0" rtl="0">
              <a:lnSpc>
                <a:spcPct val="133333"/>
              </a:lnSpc>
              <a:spcBef>
                <a:spcPts val="3600"/>
              </a:spcBef>
              <a:spcAft>
                <a:spcPts val="1200"/>
              </a:spcAft>
              <a:buNone/>
            </a:pPr>
            <a:r>
              <a:t/>
            </a:r>
            <a:endParaRPr b="1" sz="1800">
              <a:solidFill>
                <a:srgbClr val="546E7A"/>
              </a:solidFill>
              <a:highlight>
                <a:srgbClr val="FFFFFF"/>
              </a:highlight>
              <a:latin typeface="Roboto"/>
              <a:ea typeface="Roboto"/>
              <a:cs typeface="Roboto"/>
              <a:sym typeface="Roboto"/>
            </a:endParaRPr>
          </a:p>
          <a:p>
            <a:pPr lvl="0" rtl="0">
              <a:lnSpc>
                <a:spcPct val="171428"/>
              </a:lnSpc>
              <a:spcBef>
                <a:spcPts val="0"/>
              </a:spcBef>
              <a:buNone/>
            </a:pPr>
            <a:r>
              <a:t/>
            </a:r>
            <a:endParaRPr sz="1000">
              <a:solidFill>
                <a:srgbClr val="455A64"/>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100">
              <a:solidFill>
                <a:srgbClr val="546E7A"/>
              </a:solidFill>
              <a:highlight>
                <a:srgbClr val="FFFFFF"/>
              </a:highlight>
              <a:latin typeface="Verdana"/>
              <a:ea typeface="Verdana"/>
              <a:cs typeface="Verdana"/>
              <a:sym typeface="Verdana"/>
            </a:endParaRPr>
          </a:p>
          <a:p>
            <a:pPr lvl="0" rtl="0">
              <a:lnSpc>
                <a:spcPct val="175000"/>
              </a:lnSpc>
              <a:spcBef>
                <a:spcPts val="0"/>
              </a:spcBef>
              <a:spcAft>
                <a:spcPts val="3600"/>
              </a:spcAft>
              <a:buNone/>
            </a:pPr>
            <a:r>
              <a:t/>
            </a:r>
            <a:endParaRPr sz="1200">
              <a:solidFill>
                <a:srgbClr val="546E7A"/>
              </a:solidFill>
              <a:highlight>
                <a:srgbClr val="FFFFFF"/>
              </a:highlight>
              <a:latin typeface="Roboto"/>
              <a:ea typeface="Roboto"/>
              <a:cs typeface="Roboto"/>
              <a:sym typeface="Roboto"/>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