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59" r:id="rId6"/>
    <p:sldId id="283" r:id="rId7"/>
    <p:sldId id="284" r:id="rId8"/>
    <p:sldId id="285" r:id="rId9"/>
    <p:sldId id="286" r:id="rId10"/>
    <p:sldId id="287" r:id="rId11"/>
    <p:sldId id="28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82" autoAdjust="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mop-bucket-mopping-wipe-swipe-3003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3385676"/>
          </a:xfrm>
        </p:spPr>
        <p:txBody>
          <a:bodyPr/>
          <a:lstStyle/>
          <a:p>
            <a:r>
              <a:rPr lang="en-US" dirty="0"/>
              <a:t>Kuhn SSR 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3045"/>
            <a:ext cx="9144000" cy="836797"/>
          </a:xfrm>
        </p:spPr>
        <p:txBody>
          <a:bodyPr/>
          <a:lstStyle/>
          <a:p>
            <a:r>
              <a:rPr lang="en-US" dirty="0"/>
              <a:t>Vincent Shao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82296"/>
            <a:ext cx="6502620" cy="1298448"/>
          </a:xfrm>
        </p:spPr>
        <p:txBody>
          <a:bodyPr/>
          <a:lstStyle/>
          <a:p>
            <a:r>
              <a:rPr lang="en-US" dirty="0"/>
              <a:t>The Nature of Normal Science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Paradigm – represents fundamental work that has been widely accepted and guides future research and 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“An object for further articulation and specification under new or more stringent conditions”</a:t>
            </a:r>
            <a:endParaRPr lang="en-US" dirty="0"/>
          </a:p>
          <a:p>
            <a:r>
              <a:rPr lang="en-US" dirty="0"/>
              <a:t>Main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nature of the more esoteric research that a paradigm permits?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further problems does it leave the united group to resolve?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590065-9CE3-FD51-3091-0A7FC8F54B4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BBEB-EAF2-95BA-E9F3-3C7898E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Mopping-up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C273-2F2D-50E9-8071-BEFA2135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Paradigms encourage mopping-up operations</a:t>
            </a:r>
          </a:p>
          <a:p>
            <a:pPr lvl="1"/>
            <a:r>
              <a:rPr lang="en-US" dirty="0"/>
              <a:t>Actualization of the promise that a paradigm already provides</a:t>
            </a:r>
          </a:p>
          <a:p>
            <a:pPr lvl="1"/>
            <a:r>
              <a:rPr lang="en-US" dirty="0"/>
              <a:t>Experiments to reinforce and articulate the paradigm</a:t>
            </a:r>
          </a:p>
          <a:p>
            <a:r>
              <a:rPr lang="en-US" dirty="0"/>
              <a:t>Results in extensive depth in small portions of science</a:t>
            </a:r>
          </a:p>
          <a:p>
            <a:r>
              <a:rPr lang="en-US" dirty="0"/>
              <a:t>No focus on discovering new sorts of phenomena</a:t>
            </a:r>
          </a:p>
          <a:p>
            <a:r>
              <a:rPr lang="en-US" dirty="0"/>
              <a:t>What does this look like?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5BA3-C168-A19D-152A-E59F6042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415B-9263-B5AD-B414-EB64E490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CCD7-97D5-C82F-6AE4-2037A5D1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58AA7-D704-5DB1-F114-F907B1498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8928" y="1848908"/>
            <a:ext cx="5038736" cy="31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1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ACE9-1E74-0805-4589-66408815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of Normal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C5CB-1912-5754-FBD5-4A93A27C2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Determination of fact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C5100-9908-7819-97D4-B4E48B7D7E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Facts provided by the paradigm</a:t>
            </a:r>
          </a:p>
          <a:p>
            <a:r>
              <a:rPr lang="en-US" dirty="0"/>
              <a:t>Demonstration of facts in nature</a:t>
            </a:r>
          </a:p>
          <a:p>
            <a:r>
              <a:rPr lang="en-US" dirty="0"/>
              <a:t>Empirical work to articulate the paradigm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90E0A-6B21-4306-CD52-1E4D96970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Matching fact with theory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336C1-101C-05AE-0735-50012E8711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Predict factual information with theory</a:t>
            </a:r>
          </a:p>
          <a:p>
            <a:r>
              <a:rPr lang="en-US" dirty="0"/>
              <a:t>Difficulty creating agreement between nature and theory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F7DDB-79C7-10EC-DD26-D04275EB5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Articulation of theory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69DD78-25EE-1EB7-1524-2ECAB58717B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Using theory to articulate the paradigm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098FE8-7F19-13CC-DA97-A9F32AF1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244582-6576-4727-2237-3272B375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67F65C-FA0C-8B17-8D9B-165F10BB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B220-90AF-81E4-2CC1-E1BEFA49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B6EC-EA9B-FC99-BF64-DBF404C7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7983728" cy="3877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Facts by the paradigm</a:t>
            </a:r>
          </a:p>
          <a:p>
            <a:pPr lvl="1"/>
            <a:r>
              <a:rPr lang="en-US" dirty="0"/>
              <a:t>Increasing the accuracy and scope of facts that are proven to be revealing by the paradigm</a:t>
            </a:r>
          </a:p>
          <a:p>
            <a:pPr lvl="1"/>
            <a:r>
              <a:rPr lang="en-US" dirty="0"/>
              <a:t>Use of complex and special tools (i.e. </a:t>
            </a:r>
            <a:r>
              <a:rPr lang="en-US" dirty="0" err="1"/>
              <a:t>synchrotons</a:t>
            </a:r>
            <a:r>
              <a:rPr lang="en-US" dirty="0"/>
              <a:t> and </a:t>
            </a:r>
            <a:r>
              <a:rPr lang="en-US" dirty="0" err="1"/>
              <a:t>radiotelescopes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Examples: boiling points, acidity of solutions, stellar position, gravities</a:t>
            </a:r>
          </a:p>
          <a:p>
            <a:r>
              <a:rPr lang="en-US" dirty="0"/>
              <a:t>Demonstration of facts in nature</a:t>
            </a:r>
          </a:p>
          <a:p>
            <a:pPr lvl="1"/>
            <a:r>
              <a:rPr lang="en-US" dirty="0"/>
              <a:t>Displays the facts provided by the paradigm acting in nature</a:t>
            </a:r>
          </a:p>
          <a:p>
            <a:pPr lvl="1"/>
            <a:r>
              <a:rPr lang="en-US" dirty="0"/>
              <a:t>Atwood’s machine to demonstrate Newton’s second law, Foucault’s apparatus to show the differences in the speed of light</a:t>
            </a:r>
          </a:p>
          <a:p>
            <a:r>
              <a:rPr lang="en-US" dirty="0"/>
              <a:t>Empirical work to articulate paradigm theory</a:t>
            </a:r>
          </a:p>
          <a:p>
            <a:pPr lvl="1"/>
            <a:r>
              <a:rPr lang="en-US" dirty="0"/>
              <a:t>Increasing accuracy and determination of physical constants – Pi, Avogadro’s number, Joule’s coefficient</a:t>
            </a:r>
          </a:p>
          <a:p>
            <a:pPr lvl="1"/>
            <a:r>
              <a:rPr lang="en-US" dirty="0"/>
              <a:t>Qualitative laws of nature – Boyle’s Law, Coulomb’s Law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3A0A-C60C-B49F-2481-3E81064D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761E-3FBD-F622-3B5F-198EBBCD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B2D9-5DB6-0F87-3E5E-050FCAF2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59AA86-BC82-102F-50D9-807DF4D94E4C}"/>
              </a:ext>
            </a:extLst>
          </p:cNvPr>
          <p:cNvSpPr/>
          <p:nvPr/>
        </p:nvSpPr>
        <p:spPr>
          <a:xfrm>
            <a:off x="8703734" y="211513"/>
            <a:ext cx="2323931" cy="1298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71ECB-6A3C-56C0-C695-7D0B05A3210E}"/>
              </a:ext>
            </a:extLst>
          </p:cNvPr>
          <p:cNvSpPr txBox="1"/>
          <p:nvPr/>
        </p:nvSpPr>
        <p:spPr>
          <a:xfrm>
            <a:off x="9162966" y="676071"/>
            <a:ext cx="140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Paradigm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C6E3E1-7F86-6774-82D0-F1F6FF7B6AF7}"/>
              </a:ext>
            </a:extLst>
          </p:cNvPr>
          <p:cNvSpPr/>
          <p:nvPr/>
        </p:nvSpPr>
        <p:spPr>
          <a:xfrm>
            <a:off x="8710168" y="1819656"/>
            <a:ext cx="2323931" cy="1298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Determine Important Facts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18F7D91-919E-BEEF-E6E2-3A658DB5E039}"/>
              </a:ext>
            </a:extLst>
          </p:cNvPr>
          <p:cNvSpPr/>
          <p:nvPr/>
        </p:nvSpPr>
        <p:spPr>
          <a:xfrm>
            <a:off x="9719734" y="1509962"/>
            <a:ext cx="304800" cy="2982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75B591-2899-3525-5ED2-AAAF692F8D2E}"/>
              </a:ext>
            </a:extLst>
          </p:cNvPr>
          <p:cNvSpPr/>
          <p:nvPr/>
        </p:nvSpPr>
        <p:spPr>
          <a:xfrm>
            <a:off x="8710168" y="3429000"/>
            <a:ext cx="2323931" cy="1298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Show Facts in Nature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2D4A66-1F0B-F3D1-1323-C9C9A7D6EC71}"/>
              </a:ext>
            </a:extLst>
          </p:cNvPr>
          <p:cNvSpPr/>
          <p:nvPr/>
        </p:nvSpPr>
        <p:spPr>
          <a:xfrm>
            <a:off x="8703732" y="5025653"/>
            <a:ext cx="2323931" cy="1298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Empirical Work to Expand on Facts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80B3BBE-F627-C2E0-88D5-447949EB7873}"/>
              </a:ext>
            </a:extLst>
          </p:cNvPr>
          <p:cNvSpPr/>
          <p:nvPr/>
        </p:nvSpPr>
        <p:spPr>
          <a:xfrm>
            <a:off x="9728201" y="3118104"/>
            <a:ext cx="304800" cy="2982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29430F8-2474-527E-E155-DF2F570D5177}"/>
              </a:ext>
            </a:extLst>
          </p:cNvPr>
          <p:cNvSpPr/>
          <p:nvPr/>
        </p:nvSpPr>
        <p:spPr>
          <a:xfrm>
            <a:off x="9713298" y="4727448"/>
            <a:ext cx="304800" cy="2982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88D1-AD21-0AC1-2A50-F34DFE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Fact with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C913-7CEB-1EEE-94DB-9CA06AE9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597981"/>
            <a:ext cx="7721261" cy="4565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factual information of nature with theory</a:t>
            </a:r>
          </a:p>
          <a:p>
            <a:pPr lvl="1"/>
            <a:r>
              <a:rPr lang="en-US" dirty="0"/>
              <a:t>Displays a new application of the paradigm or to increase the precision of an application that already exists</a:t>
            </a:r>
          </a:p>
          <a:p>
            <a:pPr lvl="1"/>
            <a:r>
              <a:rPr lang="en-US" dirty="0"/>
              <a:t>Production of radio propagation curves, computation of lens characteristics</a:t>
            </a:r>
          </a:p>
          <a:p>
            <a:r>
              <a:rPr lang="en-US" dirty="0"/>
              <a:t>Attempts to connect nature with accepted theory</a:t>
            </a:r>
          </a:p>
          <a:p>
            <a:pPr lvl="1"/>
            <a:r>
              <a:rPr lang="en-US" dirty="0"/>
              <a:t>Paradigm theory is often vague and difficult to display in nature</a:t>
            </a:r>
          </a:p>
          <a:p>
            <a:pPr lvl="1"/>
            <a:r>
              <a:rPr lang="en-US" dirty="0"/>
              <a:t>Newton’s laws were general and had little real world applications</a:t>
            </a:r>
          </a:p>
          <a:p>
            <a:pPr lvl="1"/>
            <a:r>
              <a:rPr lang="en-US" dirty="0"/>
              <a:t>Multiple attempts to create a connection</a:t>
            </a:r>
          </a:p>
          <a:p>
            <a:pPr lvl="1"/>
            <a:r>
              <a:rPr lang="en-US" dirty="0"/>
              <a:t>Predictions with only theory were often inaccurate due to generalizations or assumptions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0C10-2CCE-73CB-87EF-A7A5A2A4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44DC-E86C-18B9-8A73-A5F1E394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6F95-AFC2-357F-C23E-07464F70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Newton's Law of Universal Gravitational an Kepler's Law of Planetary Motion  – erikajanesite">
            <a:extLst>
              <a:ext uri="{FF2B5EF4-FFF2-40B4-BE49-F238E27FC236}">
                <a16:creationId xmlns:a16="http://schemas.microsoft.com/office/drawing/2014/main" id="{CE2B0F7C-2576-2591-C791-3F3CCFB1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14" y="3095034"/>
            <a:ext cx="3727786" cy="15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36B3-C0BA-B2AA-4854-4078070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of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4110-0E1C-6F6B-735D-CE01B6FD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Clarification by Reformulation</a:t>
            </a:r>
          </a:p>
          <a:p>
            <a:pPr lvl="1"/>
            <a:r>
              <a:rPr lang="en-US" dirty="0"/>
              <a:t>Theories were sometimes reformed in order to be more easily applied to certain situations</a:t>
            </a:r>
          </a:p>
          <a:p>
            <a:pPr lvl="1"/>
            <a:r>
              <a:rPr lang="en-US" dirty="0"/>
              <a:t>Leads to refinement in theory</a:t>
            </a:r>
          </a:p>
          <a:p>
            <a:r>
              <a:rPr lang="en-US" dirty="0"/>
              <a:t>Simultaneously experimental and theoretical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C441-9533-F6AE-1588-96D2B1F0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92CB-20BB-6FDD-26A7-32D01AF4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BA07-3F26-413D-638B-45EF90A6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7AFA-EFB4-2279-F851-1A3D2E26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D3C4B-A4DE-3227-2E09-648A733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“The overwhelming majority of the problems undertaken by even the very best scientists usually fall into one of the three categories above” (34)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8245-582C-550A-D7AA-AE5CA3AC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8B8C-2D2A-7332-0A0D-D2C5AD21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580D-E6B3-EC94-2A5E-244167A3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0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129844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7242048" cy="402336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nature of normal science and paradigms?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/>
          <a:p>
            <a:r>
              <a:rPr lang="en-US" sz="1700" b="1" dirty="0"/>
              <a:t>Paradigms</a:t>
            </a:r>
            <a:r>
              <a:rPr lang="en-US" sz="1700" dirty="0"/>
              <a:t> in </a:t>
            </a:r>
            <a:r>
              <a:rPr lang="en-US" sz="1700" b="1" dirty="0"/>
              <a:t>normal science </a:t>
            </a:r>
            <a:r>
              <a:rPr lang="en-US" sz="1700" dirty="0"/>
              <a:t>– “An object for further articulation and specification under new or more stringent conditions”</a:t>
            </a:r>
          </a:p>
          <a:p>
            <a:pPr lvl="1"/>
            <a:r>
              <a:rPr lang="en-US" sz="1500" b="1" dirty="0"/>
              <a:t>Mopping-up operations </a:t>
            </a:r>
            <a:r>
              <a:rPr lang="en-US" sz="1500" dirty="0"/>
              <a:t>– Attempts to articulate theories that the paradigm already supplies, constitutes most of what normal science 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7242048" cy="402336"/>
          </a:xfrm>
        </p:spPr>
        <p:txBody>
          <a:bodyPr>
            <a:normAutofit/>
          </a:bodyPr>
          <a:lstStyle/>
          <a:p>
            <a:r>
              <a:rPr lang="en-US" dirty="0"/>
              <a:t>Three types of problems in normal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7"/>
            <a:ext cx="7242048" cy="2133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of facts provided by the paradigm</a:t>
            </a:r>
          </a:p>
          <a:p>
            <a:pPr lvl="1"/>
            <a:r>
              <a:rPr lang="en-US" dirty="0"/>
              <a:t>Encourages scientists to repeatedly improve the scope and precision of methods used to determine a previously known fact</a:t>
            </a:r>
          </a:p>
          <a:p>
            <a:r>
              <a:rPr lang="en-US" dirty="0"/>
              <a:t>Matching of facts with theory</a:t>
            </a:r>
          </a:p>
          <a:p>
            <a:pPr lvl="1"/>
            <a:r>
              <a:rPr lang="en-US" dirty="0"/>
              <a:t>Tying the behaviors of nature with existing theories</a:t>
            </a:r>
          </a:p>
          <a:p>
            <a:pPr lvl="1"/>
            <a:r>
              <a:rPr lang="en-US" dirty="0"/>
              <a:t>Predict factual information using theory</a:t>
            </a:r>
          </a:p>
          <a:p>
            <a:r>
              <a:rPr lang="en-US" dirty="0"/>
              <a:t>Articulation of theory</a:t>
            </a:r>
          </a:p>
          <a:p>
            <a:pPr lvl="1"/>
            <a:r>
              <a:rPr lang="en-US" dirty="0"/>
              <a:t>Using theories to demonstrate the truths given by the paradigm</a:t>
            </a:r>
          </a:p>
          <a:p>
            <a:pPr lvl="1"/>
            <a:r>
              <a:rPr lang="en-US" dirty="0"/>
              <a:t>Refinement of theory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SSR Kuhn Chapter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{09C5B52C-0438-42B2-869C-F9693F854DE7}tf11964407_win32</Template>
  <TotalTime>2879</TotalTime>
  <Words>603</Words>
  <Application>Microsoft Office PowerPoint</Application>
  <PresentationFormat>Widescreen</PresentationFormat>
  <Paragraphs>94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Kuhn SSR Chapter 3</vt:lpstr>
      <vt:lpstr>The Nature of Normal Science</vt:lpstr>
      <vt:lpstr>Mopping-up Operations</vt:lpstr>
      <vt:lpstr>The Problems of Normal Science</vt:lpstr>
      <vt:lpstr>Determination of Fact</vt:lpstr>
      <vt:lpstr>Matching Fact with Theory</vt:lpstr>
      <vt:lpstr>Articulation of Theory</vt:lpstr>
      <vt:lpstr>PowerPoint Presentation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Kuhn SSR Chapter 3</dc:title>
  <dc:creator>Yunbo</dc:creator>
  <cp:lastModifiedBy>Shao, Yunbo</cp:lastModifiedBy>
  <cp:revision>10</cp:revision>
  <dcterms:created xsi:type="dcterms:W3CDTF">2023-09-29T04:06:51Z</dcterms:created>
  <dcterms:modified xsi:type="dcterms:W3CDTF">2023-10-01T05:24:13Z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