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4" r:id="rId2"/>
    <p:sldId id="258" r:id="rId3"/>
    <p:sldId id="259" r:id="rId4"/>
    <p:sldId id="260" r:id="rId5"/>
    <p:sldId id="277" r:id="rId6"/>
    <p:sldId id="279" r:id="rId7"/>
    <p:sldId id="280" r:id="rId8"/>
    <p:sldId id="281" r:id="rId9"/>
    <p:sldId id="276" r:id="rId10"/>
    <p:sldId id="282" r:id="rId11"/>
    <p:sldId id="284" r:id="rId12"/>
    <p:sldId id="285" r:id="rId13"/>
    <p:sldId id="286" r:id="rId14"/>
    <p:sldId id="271" r:id="rId15"/>
    <p:sldId id="287" r:id="rId16"/>
    <p:sldId id="288" r:id="rId17"/>
    <p:sldId id="272" r:id="rId18"/>
    <p:sldId id="261" r:id="rId19"/>
    <p:sldId id="262" r:id="rId20"/>
    <p:sldId id="283" r:id="rId21"/>
    <p:sldId id="263" r:id="rId22"/>
    <p:sldId id="289" r:id="rId23"/>
    <p:sldId id="265" r:id="rId24"/>
    <p:sldId id="266" r:id="rId25"/>
    <p:sldId id="275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264" autoAdjust="0"/>
  </p:normalViewPr>
  <p:slideViewPr>
    <p:cSldViewPr snapToGrid="0">
      <p:cViewPr varScale="1">
        <p:scale>
          <a:sx n="69" d="100"/>
          <a:sy n="69" d="100"/>
        </p:scale>
        <p:origin x="11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027FE-87A3-4ED1-9DCF-9ECCAB82EE70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274D8-5141-4A54-ACD7-10A742E3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Securities pay dividends</a:t>
            </a:r>
          </a:p>
          <a:p>
            <a:pPr lvl="1"/>
            <a:r>
              <a:rPr lang="en-US" dirty="0" smtClean="0"/>
              <a:t>Every Second</a:t>
            </a:r>
          </a:p>
          <a:p>
            <a:pPr lvl="2"/>
            <a:r>
              <a:rPr lang="en-US" dirty="0" smtClean="0"/>
              <a:t>A lot of dividends</a:t>
            </a:r>
          </a:p>
          <a:p>
            <a:pPr lvl="3"/>
            <a:r>
              <a:rPr lang="en-US" dirty="0" smtClean="0"/>
              <a:t>You should definitely buy stuff</a:t>
            </a:r>
          </a:p>
          <a:p>
            <a:pPr lvl="4"/>
            <a:r>
              <a:rPr lang="en-US" dirty="0" smtClean="0"/>
              <a:t>You will recoup your cost in minutes</a:t>
            </a:r>
          </a:p>
          <a:p>
            <a:pPr lvl="5"/>
            <a:r>
              <a:rPr lang="en-US" dirty="0" smtClean="0"/>
              <a:t>That’s like a less than hours</a:t>
            </a:r>
          </a:p>
          <a:p>
            <a:pPr lvl="6"/>
            <a:r>
              <a:rPr lang="en-US" dirty="0" smtClean="0"/>
              <a:t>Think about it</a:t>
            </a:r>
          </a:p>
          <a:p>
            <a:pPr lvl="7"/>
            <a:r>
              <a:rPr lang="en-US" dirty="0" smtClean="0"/>
              <a:t>You’ll even have enough money to buy more stuff</a:t>
            </a:r>
          </a:p>
          <a:p>
            <a:pPr lvl="8"/>
            <a:r>
              <a:rPr lang="en-US" dirty="0" smtClean="0"/>
              <a:t>Just try it</a:t>
            </a:r>
          </a:p>
          <a:p>
            <a:pPr lvl="8"/>
            <a:r>
              <a:rPr lang="en-US" dirty="0" err="1" smtClean="0"/>
              <a:t>Protip</a:t>
            </a:r>
            <a:r>
              <a:rPr lang="en-US" dirty="0" smtClean="0"/>
              <a:t>: PowerPoint refuses more levels of bullets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274D8-5141-4A54-ACD7-10A742E36C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0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Securities pay dividends</a:t>
            </a:r>
          </a:p>
          <a:p>
            <a:pPr lvl="1"/>
            <a:r>
              <a:rPr lang="en-US" dirty="0" smtClean="0"/>
              <a:t>Every Second</a:t>
            </a:r>
          </a:p>
          <a:p>
            <a:pPr lvl="2"/>
            <a:r>
              <a:rPr lang="en-US" dirty="0" smtClean="0"/>
              <a:t>A lot of dividends</a:t>
            </a:r>
          </a:p>
          <a:p>
            <a:pPr lvl="3"/>
            <a:r>
              <a:rPr lang="en-US" dirty="0" smtClean="0"/>
              <a:t>You should definitely buy stuff</a:t>
            </a:r>
          </a:p>
          <a:p>
            <a:pPr lvl="4"/>
            <a:r>
              <a:rPr lang="en-US" dirty="0" smtClean="0"/>
              <a:t>You will recoup your cost in minutes</a:t>
            </a:r>
          </a:p>
          <a:p>
            <a:pPr lvl="5"/>
            <a:r>
              <a:rPr lang="en-US" dirty="0" smtClean="0"/>
              <a:t>That’s like a less than hours</a:t>
            </a:r>
          </a:p>
          <a:p>
            <a:pPr lvl="6"/>
            <a:r>
              <a:rPr lang="en-US" dirty="0" smtClean="0"/>
              <a:t>Think about it</a:t>
            </a:r>
          </a:p>
          <a:p>
            <a:pPr lvl="7"/>
            <a:r>
              <a:rPr lang="en-US" dirty="0" smtClean="0"/>
              <a:t>You’ll even have enough money to buy more stuff</a:t>
            </a:r>
          </a:p>
          <a:p>
            <a:pPr lvl="8"/>
            <a:r>
              <a:rPr lang="en-US" dirty="0" smtClean="0"/>
              <a:t>Just try it</a:t>
            </a:r>
          </a:p>
          <a:p>
            <a:pPr lvl="8"/>
            <a:r>
              <a:rPr lang="en-US" dirty="0" err="1" smtClean="0"/>
              <a:t>Protip</a:t>
            </a:r>
            <a:r>
              <a:rPr lang="en-US" dirty="0" smtClean="0"/>
              <a:t>: PowerPoint refuses more levels of bullets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274D8-5141-4A54-ACD7-10A742E36C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1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6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0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5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9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0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F4A3-6CB4-439E-BD12-802E2FA0352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F4A3-6CB4-439E-BD12-802E2FA03525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E4770-910A-4022-80D0-022368BD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65217"/>
            <a:ext cx="9144000" cy="1244745"/>
          </a:xfrm>
        </p:spPr>
        <p:txBody>
          <a:bodyPr/>
          <a:lstStyle/>
          <a:p>
            <a:r>
              <a:rPr lang="en-US" dirty="0" smtClean="0"/>
              <a:t>Hack </a:t>
            </a:r>
            <a:r>
              <a:rPr lang="en-US" sz="8000" b="1" dirty="0" smtClean="0">
                <a:latin typeface="Utsaah" panose="020B0604020202020204" pitchFamily="34" charset="0"/>
                <a:cs typeface="Utsaah" panose="020B0604020202020204" pitchFamily="34" charset="0"/>
              </a:rPr>
              <a:t>Bloomberg</a:t>
            </a:r>
            <a:endParaRPr lang="en-US" b="1" dirty="0">
              <a:latin typeface="Utsaah" panose="020B0604020202020204" pitchFamily="34" charset="0"/>
              <a:cs typeface="Utsaah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*Typo… what we really mean is “Bloomberg </a:t>
            </a:r>
            <a:r>
              <a:rPr lang="en-US" dirty="0" err="1" smtClean="0"/>
              <a:t>Hackathon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0536" y="17332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Code B:</a:t>
            </a:r>
            <a:endParaRPr lang="en-US" sz="7200" b="1" dirty="0">
              <a:latin typeface="Utsaah" panose="020B0604020202020204" pitchFamily="34" charset="0"/>
              <a:cs typeface="Utsaah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3: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12863" y="3477986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64557" y="3494315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743178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1,000 shares of GOOGL $530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768504" y="1567993"/>
            <a:ext cx="2724912" cy="1534436"/>
          </a:xfrm>
          <a:prstGeom prst="wedgeRoundRectCallout">
            <a:avLst>
              <a:gd name="adj1" fmla="val 36500"/>
              <a:gd name="adj2" fmla="val 72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1,000 shares of </a:t>
            </a:r>
            <a:r>
              <a:rPr lang="en-US" sz="2800" dirty="0">
                <a:solidFill>
                  <a:schemeClr val="tx1"/>
                </a:solidFill>
              </a:rPr>
              <a:t>GOOGL </a:t>
            </a:r>
            <a:r>
              <a:rPr lang="en-US" sz="2800" dirty="0" smtClean="0">
                <a:solidFill>
                  <a:schemeClr val="tx1"/>
                </a:solidFill>
              </a:rPr>
              <a:t>$550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6156254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769392" y="1551669"/>
            <a:ext cx="2726871" cy="1539875"/>
          </a:xfrm>
          <a:prstGeom prst="wedgeRoundRectCallout">
            <a:avLst>
              <a:gd name="adj1" fmla="val 793"/>
              <a:gd name="adj2" fmla="val 729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1,000 shares of </a:t>
            </a:r>
            <a:r>
              <a:rPr lang="en-US" sz="2800" dirty="0">
                <a:solidFill>
                  <a:schemeClr val="tx1"/>
                </a:solidFill>
              </a:rPr>
              <a:t>GOOGL </a:t>
            </a:r>
            <a:r>
              <a:rPr lang="en-US" sz="2800" dirty="0" smtClean="0">
                <a:solidFill>
                  <a:schemeClr val="tx1"/>
                </a:solidFill>
              </a:rPr>
              <a:t>$500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3: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12863" y="3477986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64557" y="3494315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743178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chemeClr val="tx1"/>
                </a:solidFill>
              </a:rPr>
              <a:t>Buys 1,000 </a:t>
            </a:r>
            <a:r>
              <a:rPr lang="en-US" sz="2700" dirty="0">
                <a:solidFill>
                  <a:schemeClr val="tx1"/>
                </a:solidFill>
              </a:rPr>
              <a:t>shares of GOOGL $</a:t>
            </a:r>
            <a:r>
              <a:rPr lang="en-US" sz="2700" dirty="0" smtClean="0">
                <a:solidFill>
                  <a:schemeClr val="tx1"/>
                </a:solidFill>
              </a:rPr>
              <a:t>515 from </a:t>
            </a:r>
            <a:r>
              <a:rPr lang="en-US" sz="2700" dirty="0">
                <a:solidFill>
                  <a:schemeClr val="tx1"/>
                </a:solidFill>
              </a:rPr>
              <a:t>Eve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8768504" y="1567993"/>
            <a:ext cx="2724912" cy="1534436"/>
          </a:xfrm>
          <a:prstGeom prst="wedgeRoundRectCallout">
            <a:avLst>
              <a:gd name="adj1" fmla="val 36500"/>
              <a:gd name="adj2" fmla="val 72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 shares are sold </a:t>
            </a:r>
            <a:r>
              <a:rPr 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6156254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769392" y="1551669"/>
            <a:ext cx="2726871" cy="1539875"/>
          </a:xfrm>
          <a:prstGeom prst="wedgeRoundRectCallout">
            <a:avLst>
              <a:gd name="adj1" fmla="val 793"/>
              <a:gd name="adj2" fmla="val 729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smtClean="0">
                <a:solidFill>
                  <a:schemeClr val="tx1"/>
                </a:solidFill>
              </a:rPr>
              <a:t>Sells 1,000 shares of </a:t>
            </a:r>
            <a:r>
              <a:rPr lang="en-US" sz="2700" dirty="0">
                <a:solidFill>
                  <a:schemeClr val="tx1"/>
                </a:solidFill>
              </a:rPr>
              <a:t>GOOGL </a:t>
            </a:r>
            <a:r>
              <a:rPr lang="en-US" sz="2700" dirty="0" smtClean="0">
                <a:solidFill>
                  <a:schemeClr val="tx1"/>
                </a:solidFill>
              </a:rPr>
              <a:t>$515 to Alice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2" name="Explosion 2 11"/>
          <p:cNvSpPr/>
          <p:nvPr/>
        </p:nvSpPr>
        <p:spPr>
          <a:xfrm>
            <a:off x="2748041" y="3527198"/>
            <a:ext cx="3408214" cy="2547031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SORT OF MATCH!!!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4: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12863" y="3477986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64557" y="3494315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743178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300 shares of XOM $104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768504" y="1567993"/>
            <a:ext cx="2724912" cy="1534436"/>
          </a:xfrm>
          <a:prstGeom prst="wedgeRoundRectCallout">
            <a:avLst>
              <a:gd name="adj1" fmla="val 36500"/>
              <a:gd name="adj2" fmla="val 72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150 shares of XOM $104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6156254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769392" y="1551669"/>
            <a:ext cx="2726871" cy="1539875"/>
          </a:xfrm>
          <a:prstGeom prst="wedgeRoundRectCallout">
            <a:avLst>
              <a:gd name="adj1" fmla="val 793"/>
              <a:gd name="adj2" fmla="val 729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150 shares of XOM $100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5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4: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12863" y="3477986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564557" y="3494315"/>
            <a:ext cx="133517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743178" y="1546225"/>
            <a:ext cx="2726871" cy="1817461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Buys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150 shares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 smtClean="0">
                <a:solidFill>
                  <a:schemeClr val="tx1"/>
                </a:solidFill>
              </a:rPr>
              <a:t>XOM $102 from Eve &amp;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150 shares of XOM $104 from Bob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768504" y="1567993"/>
            <a:ext cx="2724912" cy="1534436"/>
          </a:xfrm>
          <a:prstGeom prst="wedgeRoundRectCallout">
            <a:avLst>
              <a:gd name="adj1" fmla="val 36500"/>
              <a:gd name="adj2" fmla="val 72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Sells 150 shares of XOM $</a:t>
            </a:r>
            <a:r>
              <a:rPr lang="en-US" sz="2800" dirty="0" smtClean="0">
                <a:solidFill>
                  <a:schemeClr val="tx1"/>
                </a:solidFill>
              </a:rPr>
              <a:t>104 </a:t>
            </a:r>
            <a:r>
              <a:rPr lang="en-US" sz="2800" dirty="0">
                <a:solidFill>
                  <a:schemeClr val="tx1"/>
                </a:solidFill>
              </a:rPr>
              <a:t>to Alice</a:t>
            </a:r>
          </a:p>
        </p:txBody>
      </p:sp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6156254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769392" y="1551669"/>
            <a:ext cx="2726871" cy="1539875"/>
          </a:xfrm>
          <a:prstGeom prst="wedgeRoundRectCallout">
            <a:avLst>
              <a:gd name="adj1" fmla="val 793"/>
              <a:gd name="adj2" fmla="val 729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Sells 150 shares of XOM $102 to Alice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Explosion 2 11"/>
          <p:cNvSpPr/>
          <p:nvPr/>
        </p:nvSpPr>
        <p:spPr>
          <a:xfrm>
            <a:off x="2748041" y="3527198"/>
            <a:ext cx="3408214" cy="2547031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SORT OF MATCH!!!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Explosion 2 12"/>
          <p:cNvSpPr/>
          <p:nvPr/>
        </p:nvSpPr>
        <p:spPr>
          <a:xfrm>
            <a:off x="7423455" y="3527198"/>
            <a:ext cx="3408214" cy="2547031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SORT OF MATCH!!!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 3:</a:t>
            </a:r>
          </a:p>
          <a:p>
            <a:pPr lvl="1"/>
            <a:r>
              <a:rPr lang="en-US" dirty="0" smtClean="0"/>
              <a:t>Bid: Alice wants to buy 1,000 shares of Google stock for $530</a:t>
            </a:r>
          </a:p>
          <a:p>
            <a:pPr lvl="1"/>
            <a:r>
              <a:rPr lang="en-US" dirty="0" smtClean="0"/>
              <a:t>Ask: Bob wants to sell 1,000 shares of Google for $550</a:t>
            </a:r>
          </a:p>
          <a:p>
            <a:pPr marL="457200" lvl="1" indent="0">
              <a:buNone/>
            </a:pPr>
            <a:r>
              <a:rPr lang="en-US" dirty="0" smtClean="0"/>
              <a:t>	     Eve wants to sell 1,000 shares of Google for $500</a:t>
            </a:r>
          </a:p>
          <a:p>
            <a:pPr lvl="1"/>
            <a:r>
              <a:rPr lang="en-US" dirty="0" smtClean="0"/>
              <a:t>Result: Sort of match! Eve sells 1,000 shares at $515 to </a:t>
            </a:r>
            <a:r>
              <a:rPr lang="en-US" dirty="0"/>
              <a:t>Alice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Example 4:</a:t>
            </a:r>
            <a:endParaRPr lang="en-US" dirty="0"/>
          </a:p>
          <a:p>
            <a:pPr lvl="1"/>
            <a:r>
              <a:rPr lang="en-US" dirty="0" smtClean="0"/>
              <a:t>Bid: Alice wants to buy 300 shares of Exxon stock for $104</a:t>
            </a:r>
          </a:p>
          <a:p>
            <a:pPr lvl="1"/>
            <a:r>
              <a:rPr lang="en-US" dirty="0" smtClean="0"/>
              <a:t>Ask: Bob wants to sell 150 shares for $104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 Eve wants to sell 150 shares for $100</a:t>
            </a:r>
          </a:p>
          <a:p>
            <a:pPr lvl="1"/>
            <a:r>
              <a:rPr lang="en-US" dirty="0" smtClean="0"/>
              <a:t>Result: Sort of match! Eve sells 150 shares at $102 to Alice. Also, Bob sells 150 shares at $104 to Alice.</a:t>
            </a:r>
          </a:p>
        </p:txBody>
      </p:sp>
    </p:spTree>
    <p:extLst>
      <p:ext uri="{BB962C8B-B14F-4D97-AF65-F5344CB8AC3E}">
        <p14:creationId xmlns:p14="http://schemas.microsoft.com/office/powerpoint/2010/main" val="4017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5633726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/>
              <a:t>5</a:t>
            </a:r>
            <a:r>
              <a:rPr lang="en-US" dirty="0" smtClean="0"/>
              <a:t>: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677970" y="1616979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10 shares of AAPL $75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04518" y="1616979"/>
            <a:ext cx="2724912" cy="1534436"/>
          </a:xfrm>
          <a:prstGeom prst="wedgeRoundRectCallout">
            <a:avLst>
              <a:gd name="adj1" fmla="val 45489"/>
              <a:gd name="adj2" fmla="val 754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10 shares of AAPL $100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corp.bloomberg.com\ny-dfs\Users\chong46\BB Hackathon\alice bob ev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476" b="54952"/>
          <a:stretch/>
        </p:blipFill>
        <p:spPr bwMode="auto">
          <a:xfrm>
            <a:off x="5633726" y="3363686"/>
            <a:ext cx="16974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/>
              <a:t>5</a:t>
            </a:r>
            <a:r>
              <a:rPr lang="en-US" dirty="0" smtClean="0"/>
              <a:t>: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677970" y="1616979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Sells 10 shares of AAPL $75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from someone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04518" y="1616979"/>
            <a:ext cx="2724912" cy="1534436"/>
          </a:xfrm>
          <a:prstGeom prst="wedgeRoundRectCallout">
            <a:avLst>
              <a:gd name="adj1" fmla="val 52680"/>
              <a:gd name="adj2" fmla="val 754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Buys 10 shares of AAPL $100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to someone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Explosion 2 6"/>
          <p:cNvSpPr/>
          <p:nvPr/>
        </p:nvSpPr>
        <p:spPr>
          <a:xfrm>
            <a:off x="391490" y="3363686"/>
            <a:ext cx="4534502" cy="3200400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Eve loses $250!!!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2152" y="3701764"/>
            <a:ext cx="43066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dirty="0" smtClean="0"/>
              <a:t>Make sure your BIDs are below your ASKs!!! </a:t>
            </a:r>
          </a:p>
          <a:p>
            <a:pPr lvl="1" algn="ctr"/>
            <a:r>
              <a:rPr lang="en-US" sz="3600" dirty="0" smtClean="0"/>
              <a:t>The market will </a:t>
            </a:r>
            <a:r>
              <a:rPr lang="en-US" sz="3600" dirty="0"/>
              <a:t>NOT </a:t>
            </a:r>
            <a:r>
              <a:rPr lang="en-US" sz="3600" dirty="0" smtClean="0"/>
              <a:t>check for you!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961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 5:</a:t>
            </a:r>
          </a:p>
          <a:p>
            <a:pPr lvl="1"/>
            <a:r>
              <a:rPr lang="en-US" dirty="0" smtClean="0"/>
              <a:t>Eve wants to buy 10 shares of Apple for $100 and sell 10 shares for $75.</a:t>
            </a:r>
          </a:p>
          <a:p>
            <a:pPr lvl="1"/>
            <a:r>
              <a:rPr lang="en-US" dirty="0"/>
              <a:t>Result: </a:t>
            </a:r>
            <a:r>
              <a:rPr lang="en-US" dirty="0" smtClean="0"/>
              <a:t>Someone else buys the shares for $75 and someone sells shares for $100. Eve loses $250.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992824"/>
            <a:ext cx="10383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600" dirty="0"/>
              <a:t>MAKE SURE YOUR BIDS ARE BELOW YOUR ASKS</a:t>
            </a:r>
            <a:r>
              <a:rPr lang="en-US" sz="3600" dirty="0" smtClean="0"/>
              <a:t>!!! </a:t>
            </a:r>
            <a:r>
              <a:rPr lang="en-US" sz="3600" dirty="0"/>
              <a:t>THE MARKET WILL NOT CHECK FOR YOU!</a:t>
            </a:r>
          </a:p>
        </p:txBody>
      </p:sp>
    </p:spTree>
    <p:extLst>
      <p:ext uri="{BB962C8B-B14F-4D97-AF65-F5344CB8AC3E}">
        <p14:creationId xmlns:p14="http://schemas.microsoft.com/office/powerpoint/2010/main" val="12446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More exposition…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exchange will always post (unfair) BIDs and ASKs for all securities</a:t>
            </a:r>
          </a:p>
          <a:p>
            <a:r>
              <a:rPr lang="en-US" dirty="0" smtClean="0"/>
              <a:t>If a BID and ASK price overlap, a trade is made</a:t>
            </a:r>
          </a:p>
          <a:p>
            <a:pPr lvl="1"/>
            <a:r>
              <a:rPr lang="en-US" dirty="0" smtClean="0"/>
              <a:t>If your bid trades, your other bids will be withdrawn if you lack cash for them</a:t>
            </a:r>
          </a:p>
          <a:p>
            <a:r>
              <a:rPr lang="en-US" dirty="0" smtClean="0"/>
              <a:t>You are worth your total cash plus the valuation of all shares you own</a:t>
            </a:r>
          </a:p>
          <a:p>
            <a:pPr lvl="1"/>
            <a:r>
              <a:rPr lang="en-US" dirty="0" smtClean="0"/>
              <a:t>Shares of a security are influenced by trades on the market</a:t>
            </a:r>
          </a:p>
          <a:p>
            <a:pPr lvl="1"/>
            <a:r>
              <a:rPr lang="en-US" dirty="0" smtClean="0"/>
              <a:t>Exchange BID &amp; ASK prices moves as valuation moves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if I buy something way above valuation?       or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 </a:t>
            </a:r>
            <a:r>
              <a:rPr lang="en-US" dirty="0"/>
              <a:t>You just seriously overpaid, </a:t>
            </a:r>
            <a:r>
              <a:rPr lang="en-US" dirty="0" smtClean="0"/>
              <a:t>dude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+ </a:t>
            </a:r>
            <a:r>
              <a:rPr lang="en-US" dirty="0"/>
              <a:t>It’s not all bad, the valuation just majorly </a:t>
            </a:r>
            <a:r>
              <a:rPr lang="en-US" dirty="0" smtClean="0"/>
              <a:t>increased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1107045" y="5573207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7045" y="5257797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Cross 9"/>
          <p:cNvSpPr/>
          <p:nvPr/>
        </p:nvSpPr>
        <p:spPr>
          <a:xfrm>
            <a:off x="8576848" y="4667043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651778" y="4796189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78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 think I will just keep my cash forever!</a:t>
            </a:r>
            <a:endParaRPr lang="en-US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79801" y="1698175"/>
            <a:ext cx="0" cy="47026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57299" y="5976261"/>
            <a:ext cx="91603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186" y="1698175"/>
            <a:ext cx="1240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 </a:t>
            </a:r>
            <a:r>
              <a:rPr lang="en-US" sz="2000" dirty="0" smtClean="0"/>
              <a:t>Worth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82465" y="6047022"/>
            <a:ext cx="80502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Time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796142" y="2155373"/>
            <a:ext cx="8409529" cy="3445329"/>
          </a:xfrm>
          <a:custGeom>
            <a:avLst/>
            <a:gdLst>
              <a:gd name="connsiteX0" fmla="*/ 0 w 8409529"/>
              <a:gd name="connsiteY0" fmla="*/ 3445329 h 3445329"/>
              <a:gd name="connsiteX1" fmla="*/ 97971 w 8409529"/>
              <a:gd name="connsiteY1" fmla="*/ 3429000 h 3445329"/>
              <a:gd name="connsiteX2" fmla="*/ 228600 w 8409529"/>
              <a:gd name="connsiteY2" fmla="*/ 3363686 h 3445329"/>
              <a:gd name="connsiteX3" fmla="*/ 293914 w 8409529"/>
              <a:gd name="connsiteY3" fmla="*/ 3331029 h 3445329"/>
              <a:gd name="connsiteX4" fmla="*/ 342900 w 8409529"/>
              <a:gd name="connsiteY4" fmla="*/ 3314700 h 3445329"/>
              <a:gd name="connsiteX5" fmla="*/ 489857 w 8409529"/>
              <a:gd name="connsiteY5" fmla="*/ 3282043 h 3445329"/>
              <a:gd name="connsiteX6" fmla="*/ 604157 w 8409529"/>
              <a:gd name="connsiteY6" fmla="*/ 3298372 h 3445329"/>
              <a:gd name="connsiteX7" fmla="*/ 702128 w 8409529"/>
              <a:gd name="connsiteY7" fmla="*/ 3265714 h 3445329"/>
              <a:gd name="connsiteX8" fmla="*/ 800100 w 8409529"/>
              <a:gd name="connsiteY8" fmla="*/ 3233057 h 3445329"/>
              <a:gd name="connsiteX9" fmla="*/ 865414 w 8409529"/>
              <a:gd name="connsiteY9" fmla="*/ 3200400 h 3445329"/>
              <a:gd name="connsiteX10" fmla="*/ 979714 w 8409529"/>
              <a:gd name="connsiteY10" fmla="*/ 3151414 h 3445329"/>
              <a:gd name="connsiteX11" fmla="*/ 1028700 w 8409529"/>
              <a:gd name="connsiteY11" fmla="*/ 3118757 h 3445329"/>
              <a:gd name="connsiteX12" fmla="*/ 1094014 w 8409529"/>
              <a:gd name="connsiteY12" fmla="*/ 3069772 h 3445329"/>
              <a:gd name="connsiteX13" fmla="*/ 1143000 w 8409529"/>
              <a:gd name="connsiteY13" fmla="*/ 3053443 h 3445329"/>
              <a:gd name="connsiteX14" fmla="*/ 1191985 w 8409529"/>
              <a:gd name="connsiteY14" fmla="*/ 3020786 h 3445329"/>
              <a:gd name="connsiteX15" fmla="*/ 1322614 w 8409529"/>
              <a:gd name="connsiteY15" fmla="*/ 3004457 h 3445329"/>
              <a:gd name="connsiteX16" fmla="*/ 1387928 w 8409529"/>
              <a:gd name="connsiteY16" fmla="*/ 2988129 h 3445329"/>
              <a:gd name="connsiteX17" fmla="*/ 1551214 w 8409529"/>
              <a:gd name="connsiteY17" fmla="*/ 2955472 h 3445329"/>
              <a:gd name="connsiteX18" fmla="*/ 1681842 w 8409529"/>
              <a:gd name="connsiteY18" fmla="*/ 2988129 h 3445329"/>
              <a:gd name="connsiteX19" fmla="*/ 1779814 w 8409529"/>
              <a:gd name="connsiteY19" fmla="*/ 3020786 h 3445329"/>
              <a:gd name="connsiteX20" fmla="*/ 1877785 w 8409529"/>
              <a:gd name="connsiteY20" fmla="*/ 3086100 h 3445329"/>
              <a:gd name="connsiteX21" fmla="*/ 2024742 w 8409529"/>
              <a:gd name="connsiteY21" fmla="*/ 2971800 h 3445329"/>
              <a:gd name="connsiteX22" fmla="*/ 2057400 w 8409529"/>
              <a:gd name="connsiteY22" fmla="*/ 2922814 h 3445329"/>
              <a:gd name="connsiteX23" fmla="*/ 2122714 w 8409529"/>
              <a:gd name="connsiteY23" fmla="*/ 2808514 h 3445329"/>
              <a:gd name="connsiteX24" fmla="*/ 2139042 w 8409529"/>
              <a:gd name="connsiteY24" fmla="*/ 2759529 h 3445329"/>
              <a:gd name="connsiteX25" fmla="*/ 2269671 w 8409529"/>
              <a:gd name="connsiteY25" fmla="*/ 2661557 h 3445329"/>
              <a:gd name="connsiteX26" fmla="*/ 2367642 w 8409529"/>
              <a:gd name="connsiteY26" fmla="*/ 2726872 h 3445329"/>
              <a:gd name="connsiteX27" fmla="*/ 2465614 w 8409529"/>
              <a:gd name="connsiteY27" fmla="*/ 2775857 h 3445329"/>
              <a:gd name="connsiteX28" fmla="*/ 2628900 w 8409529"/>
              <a:gd name="connsiteY28" fmla="*/ 2726872 h 3445329"/>
              <a:gd name="connsiteX29" fmla="*/ 2726871 w 8409529"/>
              <a:gd name="connsiteY29" fmla="*/ 2694214 h 3445329"/>
              <a:gd name="connsiteX30" fmla="*/ 2857500 w 8409529"/>
              <a:gd name="connsiteY30" fmla="*/ 2661557 h 3445329"/>
              <a:gd name="connsiteX31" fmla="*/ 2955471 w 8409529"/>
              <a:gd name="connsiteY31" fmla="*/ 2579914 h 3445329"/>
              <a:gd name="connsiteX32" fmla="*/ 3004457 w 8409529"/>
              <a:gd name="connsiteY32" fmla="*/ 2547257 h 3445329"/>
              <a:gd name="connsiteX33" fmla="*/ 3053442 w 8409529"/>
              <a:gd name="connsiteY33" fmla="*/ 2465614 h 3445329"/>
              <a:gd name="connsiteX34" fmla="*/ 3184071 w 8409529"/>
              <a:gd name="connsiteY34" fmla="*/ 2351314 h 3445329"/>
              <a:gd name="connsiteX35" fmla="*/ 3298371 w 8409529"/>
              <a:gd name="connsiteY35" fmla="*/ 2318657 h 3445329"/>
              <a:gd name="connsiteX36" fmla="*/ 3347357 w 8409529"/>
              <a:gd name="connsiteY36" fmla="*/ 2302329 h 3445329"/>
              <a:gd name="connsiteX37" fmla="*/ 3477985 w 8409529"/>
              <a:gd name="connsiteY37" fmla="*/ 2269672 h 3445329"/>
              <a:gd name="connsiteX38" fmla="*/ 3543300 w 8409529"/>
              <a:gd name="connsiteY38" fmla="*/ 2237014 h 3445329"/>
              <a:gd name="connsiteX39" fmla="*/ 3722914 w 8409529"/>
              <a:gd name="connsiteY39" fmla="*/ 2204357 h 3445329"/>
              <a:gd name="connsiteX40" fmla="*/ 3804557 w 8409529"/>
              <a:gd name="connsiteY40" fmla="*/ 2171700 h 3445329"/>
              <a:gd name="connsiteX41" fmla="*/ 3869871 w 8409529"/>
              <a:gd name="connsiteY41" fmla="*/ 2139043 h 3445329"/>
              <a:gd name="connsiteX42" fmla="*/ 3935185 w 8409529"/>
              <a:gd name="connsiteY42" fmla="*/ 2122714 h 3445329"/>
              <a:gd name="connsiteX43" fmla="*/ 3984171 w 8409529"/>
              <a:gd name="connsiteY43" fmla="*/ 2090057 h 3445329"/>
              <a:gd name="connsiteX44" fmla="*/ 4049485 w 8409529"/>
              <a:gd name="connsiteY44" fmla="*/ 2073729 h 3445329"/>
              <a:gd name="connsiteX45" fmla="*/ 4180114 w 8409529"/>
              <a:gd name="connsiteY45" fmla="*/ 2041072 h 3445329"/>
              <a:gd name="connsiteX46" fmla="*/ 4278085 w 8409529"/>
              <a:gd name="connsiteY46" fmla="*/ 1926772 h 3445329"/>
              <a:gd name="connsiteX47" fmla="*/ 4343400 w 8409529"/>
              <a:gd name="connsiteY47" fmla="*/ 1828800 h 3445329"/>
              <a:gd name="connsiteX48" fmla="*/ 4359728 w 8409529"/>
              <a:gd name="connsiteY48" fmla="*/ 1779814 h 3445329"/>
              <a:gd name="connsiteX49" fmla="*/ 4474028 w 8409529"/>
              <a:gd name="connsiteY49" fmla="*/ 1681843 h 3445329"/>
              <a:gd name="connsiteX50" fmla="*/ 4702628 w 8409529"/>
              <a:gd name="connsiteY50" fmla="*/ 1730829 h 3445329"/>
              <a:gd name="connsiteX51" fmla="*/ 4816928 w 8409529"/>
              <a:gd name="connsiteY51" fmla="*/ 1747157 h 3445329"/>
              <a:gd name="connsiteX52" fmla="*/ 5241471 w 8409529"/>
              <a:gd name="connsiteY52" fmla="*/ 1747157 h 3445329"/>
              <a:gd name="connsiteX53" fmla="*/ 5339442 w 8409529"/>
              <a:gd name="connsiteY53" fmla="*/ 1714500 h 3445329"/>
              <a:gd name="connsiteX54" fmla="*/ 5388428 w 8409529"/>
              <a:gd name="connsiteY54" fmla="*/ 1698172 h 3445329"/>
              <a:gd name="connsiteX55" fmla="*/ 5502728 w 8409529"/>
              <a:gd name="connsiteY55" fmla="*/ 1616529 h 3445329"/>
              <a:gd name="connsiteX56" fmla="*/ 5551714 w 8409529"/>
              <a:gd name="connsiteY56" fmla="*/ 1583872 h 3445329"/>
              <a:gd name="connsiteX57" fmla="*/ 5600700 w 8409529"/>
              <a:gd name="connsiteY57" fmla="*/ 1534886 h 3445329"/>
              <a:gd name="connsiteX58" fmla="*/ 5698671 w 8409529"/>
              <a:gd name="connsiteY58" fmla="*/ 1469572 h 3445329"/>
              <a:gd name="connsiteX59" fmla="*/ 5731328 w 8409529"/>
              <a:gd name="connsiteY59" fmla="*/ 1436914 h 3445329"/>
              <a:gd name="connsiteX60" fmla="*/ 5829300 w 8409529"/>
              <a:gd name="connsiteY60" fmla="*/ 1371600 h 3445329"/>
              <a:gd name="connsiteX61" fmla="*/ 5894614 w 8409529"/>
              <a:gd name="connsiteY61" fmla="*/ 1338943 h 3445329"/>
              <a:gd name="connsiteX62" fmla="*/ 5992585 w 8409529"/>
              <a:gd name="connsiteY62" fmla="*/ 1273629 h 3445329"/>
              <a:gd name="connsiteX63" fmla="*/ 6041571 w 8409529"/>
              <a:gd name="connsiteY63" fmla="*/ 1240972 h 3445329"/>
              <a:gd name="connsiteX64" fmla="*/ 6139542 w 8409529"/>
              <a:gd name="connsiteY64" fmla="*/ 1208314 h 3445329"/>
              <a:gd name="connsiteX65" fmla="*/ 6335485 w 8409529"/>
              <a:gd name="connsiteY65" fmla="*/ 1159329 h 3445329"/>
              <a:gd name="connsiteX66" fmla="*/ 6466114 w 8409529"/>
              <a:gd name="connsiteY66" fmla="*/ 1126672 h 3445329"/>
              <a:gd name="connsiteX67" fmla="*/ 6531428 w 8409529"/>
              <a:gd name="connsiteY67" fmla="*/ 1110343 h 3445329"/>
              <a:gd name="connsiteX68" fmla="*/ 6678385 w 8409529"/>
              <a:gd name="connsiteY68" fmla="*/ 1061357 h 3445329"/>
              <a:gd name="connsiteX69" fmla="*/ 6792685 w 8409529"/>
              <a:gd name="connsiteY69" fmla="*/ 1012372 h 3445329"/>
              <a:gd name="connsiteX70" fmla="*/ 6858000 w 8409529"/>
              <a:gd name="connsiteY70" fmla="*/ 979714 h 3445329"/>
              <a:gd name="connsiteX71" fmla="*/ 6906985 w 8409529"/>
              <a:gd name="connsiteY71" fmla="*/ 963386 h 3445329"/>
              <a:gd name="connsiteX72" fmla="*/ 7037614 w 8409529"/>
              <a:gd name="connsiteY72" fmla="*/ 898072 h 3445329"/>
              <a:gd name="connsiteX73" fmla="*/ 7119257 w 8409529"/>
              <a:gd name="connsiteY73" fmla="*/ 865414 h 3445329"/>
              <a:gd name="connsiteX74" fmla="*/ 7184571 w 8409529"/>
              <a:gd name="connsiteY74" fmla="*/ 816429 h 3445329"/>
              <a:gd name="connsiteX75" fmla="*/ 7298871 w 8409529"/>
              <a:gd name="connsiteY75" fmla="*/ 767443 h 3445329"/>
              <a:gd name="connsiteX76" fmla="*/ 7347857 w 8409529"/>
              <a:gd name="connsiteY76" fmla="*/ 734786 h 3445329"/>
              <a:gd name="connsiteX77" fmla="*/ 7413171 w 8409529"/>
              <a:gd name="connsiteY77" fmla="*/ 702129 h 3445329"/>
              <a:gd name="connsiteX78" fmla="*/ 7478485 w 8409529"/>
              <a:gd name="connsiteY78" fmla="*/ 653143 h 3445329"/>
              <a:gd name="connsiteX79" fmla="*/ 7641771 w 8409529"/>
              <a:gd name="connsiteY79" fmla="*/ 555172 h 3445329"/>
              <a:gd name="connsiteX80" fmla="*/ 7756071 w 8409529"/>
              <a:gd name="connsiteY80" fmla="*/ 489857 h 3445329"/>
              <a:gd name="connsiteX81" fmla="*/ 7805057 w 8409529"/>
              <a:gd name="connsiteY81" fmla="*/ 457200 h 3445329"/>
              <a:gd name="connsiteX82" fmla="*/ 7870371 w 8409529"/>
              <a:gd name="connsiteY82" fmla="*/ 424543 h 3445329"/>
              <a:gd name="connsiteX83" fmla="*/ 7919357 w 8409529"/>
              <a:gd name="connsiteY83" fmla="*/ 375557 h 3445329"/>
              <a:gd name="connsiteX84" fmla="*/ 7968342 w 8409529"/>
              <a:gd name="connsiteY84" fmla="*/ 342900 h 3445329"/>
              <a:gd name="connsiteX85" fmla="*/ 8001000 w 8409529"/>
              <a:gd name="connsiteY85" fmla="*/ 310243 h 3445329"/>
              <a:gd name="connsiteX86" fmla="*/ 8049985 w 8409529"/>
              <a:gd name="connsiteY86" fmla="*/ 293914 h 3445329"/>
              <a:gd name="connsiteX87" fmla="*/ 8115300 w 8409529"/>
              <a:gd name="connsiteY87" fmla="*/ 228600 h 3445329"/>
              <a:gd name="connsiteX88" fmla="*/ 8180614 w 8409529"/>
              <a:gd name="connsiteY88" fmla="*/ 195943 h 3445329"/>
              <a:gd name="connsiteX89" fmla="*/ 8229600 w 8409529"/>
              <a:gd name="connsiteY89" fmla="*/ 163286 h 3445329"/>
              <a:gd name="connsiteX90" fmla="*/ 8294914 w 8409529"/>
              <a:gd name="connsiteY90" fmla="*/ 130629 h 3445329"/>
              <a:gd name="connsiteX91" fmla="*/ 8343900 w 8409529"/>
              <a:gd name="connsiteY91" fmla="*/ 81643 h 3445329"/>
              <a:gd name="connsiteX92" fmla="*/ 8409214 w 8409529"/>
              <a:gd name="connsiteY92" fmla="*/ 0 h 344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8409529" h="3445329">
                <a:moveTo>
                  <a:pt x="0" y="3445329"/>
                </a:moveTo>
                <a:cubicBezTo>
                  <a:pt x="32657" y="3439886"/>
                  <a:pt x="66792" y="3440135"/>
                  <a:pt x="97971" y="3429000"/>
                </a:cubicBezTo>
                <a:cubicBezTo>
                  <a:pt x="143817" y="3412626"/>
                  <a:pt x="185057" y="3385457"/>
                  <a:pt x="228600" y="3363686"/>
                </a:cubicBezTo>
                <a:cubicBezTo>
                  <a:pt x="250371" y="3352800"/>
                  <a:pt x="270822" y="3338726"/>
                  <a:pt x="293914" y="3331029"/>
                </a:cubicBezTo>
                <a:cubicBezTo>
                  <a:pt x="310243" y="3325586"/>
                  <a:pt x="326350" y="3319428"/>
                  <a:pt x="342900" y="3314700"/>
                </a:cubicBezTo>
                <a:cubicBezTo>
                  <a:pt x="396696" y="3299330"/>
                  <a:pt x="433750" y="3293265"/>
                  <a:pt x="489857" y="3282043"/>
                </a:cubicBezTo>
                <a:cubicBezTo>
                  <a:pt x="527957" y="3287486"/>
                  <a:pt x="565784" y="3301324"/>
                  <a:pt x="604157" y="3298372"/>
                </a:cubicBezTo>
                <a:cubicBezTo>
                  <a:pt x="638479" y="3295732"/>
                  <a:pt x="669471" y="3276600"/>
                  <a:pt x="702128" y="3265714"/>
                </a:cubicBezTo>
                <a:lnTo>
                  <a:pt x="800100" y="3233057"/>
                </a:lnTo>
                <a:cubicBezTo>
                  <a:pt x="821871" y="3222171"/>
                  <a:pt x="843041" y="3209988"/>
                  <a:pt x="865414" y="3200400"/>
                </a:cubicBezTo>
                <a:cubicBezTo>
                  <a:pt x="957015" y="3161143"/>
                  <a:pt x="871396" y="3213311"/>
                  <a:pt x="979714" y="3151414"/>
                </a:cubicBezTo>
                <a:cubicBezTo>
                  <a:pt x="996753" y="3141677"/>
                  <a:pt x="1012731" y="3130163"/>
                  <a:pt x="1028700" y="3118757"/>
                </a:cubicBezTo>
                <a:cubicBezTo>
                  <a:pt x="1050845" y="3102939"/>
                  <a:pt x="1070386" y="3083274"/>
                  <a:pt x="1094014" y="3069772"/>
                </a:cubicBezTo>
                <a:cubicBezTo>
                  <a:pt x="1108958" y="3061233"/>
                  <a:pt x="1127605" y="3061140"/>
                  <a:pt x="1143000" y="3053443"/>
                </a:cubicBezTo>
                <a:cubicBezTo>
                  <a:pt x="1160552" y="3044667"/>
                  <a:pt x="1173052" y="3025950"/>
                  <a:pt x="1191985" y="3020786"/>
                </a:cubicBezTo>
                <a:cubicBezTo>
                  <a:pt x="1234321" y="3009240"/>
                  <a:pt x="1279329" y="3011671"/>
                  <a:pt x="1322614" y="3004457"/>
                </a:cubicBezTo>
                <a:cubicBezTo>
                  <a:pt x="1344750" y="3000768"/>
                  <a:pt x="1365922" y="2992530"/>
                  <a:pt x="1387928" y="2988129"/>
                </a:cubicBezTo>
                <a:cubicBezTo>
                  <a:pt x="1588107" y="2948093"/>
                  <a:pt x="1399506" y="2993398"/>
                  <a:pt x="1551214" y="2955472"/>
                </a:cubicBezTo>
                <a:cubicBezTo>
                  <a:pt x="1699862" y="3005019"/>
                  <a:pt x="1465077" y="2929011"/>
                  <a:pt x="1681842" y="2988129"/>
                </a:cubicBezTo>
                <a:cubicBezTo>
                  <a:pt x="1715053" y="2997187"/>
                  <a:pt x="1751172" y="3001691"/>
                  <a:pt x="1779814" y="3020786"/>
                </a:cubicBezTo>
                <a:lnTo>
                  <a:pt x="1877785" y="3086100"/>
                </a:lnTo>
                <a:cubicBezTo>
                  <a:pt x="1997916" y="3062075"/>
                  <a:pt x="1944032" y="3092864"/>
                  <a:pt x="2024742" y="2971800"/>
                </a:cubicBezTo>
                <a:lnTo>
                  <a:pt x="2057400" y="2922814"/>
                </a:lnTo>
                <a:cubicBezTo>
                  <a:pt x="2094837" y="2810500"/>
                  <a:pt x="2043631" y="2946910"/>
                  <a:pt x="2122714" y="2808514"/>
                </a:cubicBezTo>
                <a:cubicBezTo>
                  <a:pt x="2131253" y="2793570"/>
                  <a:pt x="2129038" y="2773535"/>
                  <a:pt x="2139042" y="2759529"/>
                </a:cubicBezTo>
                <a:cubicBezTo>
                  <a:pt x="2184890" y="2695341"/>
                  <a:pt x="2205814" y="2693485"/>
                  <a:pt x="2269671" y="2661557"/>
                </a:cubicBezTo>
                <a:cubicBezTo>
                  <a:pt x="2355760" y="2690254"/>
                  <a:pt x="2286099" y="2658919"/>
                  <a:pt x="2367642" y="2726872"/>
                </a:cubicBezTo>
                <a:cubicBezTo>
                  <a:pt x="2409846" y="2762042"/>
                  <a:pt x="2416519" y="2759493"/>
                  <a:pt x="2465614" y="2775857"/>
                </a:cubicBezTo>
                <a:cubicBezTo>
                  <a:pt x="2564319" y="2751182"/>
                  <a:pt x="2509646" y="2766623"/>
                  <a:pt x="2628900" y="2726872"/>
                </a:cubicBezTo>
                <a:cubicBezTo>
                  <a:pt x="2628904" y="2726871"/>
                  <a:pt x="2726868" y="2694215"/>
                  <a:pt x="2726871" y="2694214"/>
                </a:cubicBezTo>
                <a:cubicBezTo>
                  <a:pt x="2757928" y="2688003"/>
                  <a:pt x="2824025" y="2678295"/>
                  <a:pt x="2857500" y="2661557"/>
                </a:cubicBezTo>
                <a:cubicBezTo>
                  <a:pt x="2918310" y="2631152"/>
                  <a:pt x="2901303" y="2625054"/>
                  <a:pt x="2955471" y="2579914"/>
                </a:cubicBezTo>
                <a:cubicBezTo>
                  <a:pt x="2970547" y="2567351"/>
                  <a:pt x="2988128" y="2558143"/>
                  <a:pt x="3004457" y="2547257"/>
                </a:cubicBezTo>
                <a:cubicBezTo>
                  <a:pt x="3032811" y="2462192"/>
                  <a:pt x="3002212" y="2529651"/>
                  <a:pt x="3053442" y="2465614"/>
                </a:cubicBezTo>
                <a:cubicBezTo>
                  <a:pt x="3101931" y="2405004"/>
                  <a:pt x="3081655" y="2385451"/>
                  <a:pt x="3184071" y="2351314"/>
                </a:cubicBezTo>
                <a:cubicBezTo>
                  <a:pt x="3301523" y="2312165"/>
                  <a:pt x="3154850" y="2359663"/>
                  <a:pt x="3298371" y="2318657"/>
                </a:cubicBezTo>
                <a:cubicBezTo>
                  <a:pt x="3314921" y="2313929"/>
                  <a:pt x="3330752" y="2306858"/>
                  <a:pt x="3347357" y="2302329"/>
                </a:cubicBezTo>
                <a:cubicBezTo>
                  <a:pt x="3390658" y="2290520"/>
                  <a:pt x="3477985" y="2269672"/>
                  <a:pt x="3477985" y="2269672"/>
                </a:cubicBezTo>
                <a:cubicBezTo>
                  <a:pt x="3499757" y="2258786"/>
                  <a:pt x="3520208" y="2244712"/>
                  <a:pt x="3543300" y="2237014"/>
                </a:cubicBezTo>
                <a:cubicBezTo>
                  <a:pt x="3566116" y="2229409"/>
                  <a:pt x="3706472" y="2207097"/>
                  <a:pt x="3722914" y="2204357"/>
                </a:cubicBezTo>
                <a:cubicBezTo>
                  <a:pt x="3750128" y="2193471"/>
                  <a:pt x="3777773" y="2183604"/>
                  <a:pt x="3804557" y="2171700"/>
                </a:cubicBezTo>
                <a:cubicBezTo>
                  <a:pt x="3826800" y="2161814"/>
                  <a:pt x="3847080" y="2147590"/>
                  <a:pt x="3869871" y="2139043"/>
                </a:cubicBezTo>
                <a:cubicBezTo>
                  <a:pt x="3890884" y="2131163"/>
                  <a:pt x="3913414" y="2128157"/>
                  <a:pt x="3935185" y="2122714"/>
                </a:cubicBezTo>
                <a:cubicBezTo>
                  <a:pt x="3951514" y="2111828"/>
                  <a:pt x="3966133" y="2097787"/>
                  <a:pt x="3984171" y="2090057"/>
                </a:cubicBezTo>
                <a:cubicBezTo>
                  <a:pt x="4004798" y="2081217"/>
                  <a:pt x="4027907" y="2079894"/>
                  <a:pt x="4049485" y="2073729"/>
                </a:cubicBezTo>
                <a:cubicBezTo>
                  <a:pt x="4166646" y="2040255"/>
                  <a:pt x="4014120" y="2074270"/>
                  <a:pt x="4180114" y="2041072"/>
                </a:cubicBezTo>
                <a:cubicBezTo>
                  <a:pt x="4224645" y="1996541"/>
                  <a:pt x="4243174" y="1982631"/>
                  <a:pt x="4278085" y="1926772"/>
                </a:cubicBezTo>
                <a:cubicBezTo>
                  <a:pt x="4343986" y="1821329"/>
                  <a:pt x="4276859" y="1895339"/>
                  <a:pt x="4343400" y="1828800"/>
                </a:cubicBezTo>
                <a:cubicBezTo>
                  <a:pt x="4348843" y="1812471"/>
                  <a:pt x="4350181" y="1794135"/>
                  <a:pt x="4359728" y="1779814"/>
                </a:cubicBezTo>
                <a:cubicBezTo>
                  <a:pt x="4382469" y="1745703"/>
                  <a:pt x="4443850" y="1704477"/>
                  <a:pt x="4474028" y="1681843"/>
                </a:cubicBezTo>
                <a:cubicBezTo>
                  <a:pt x="4553239" y="1701646"/>
                  <a:pt x="4616153" y="1718476"/>
                  <a:pt x="4702628" y="1730829"/>
                </a:cubicBezTo>
                <a:lnTo>
                  <a:pt x="4816928" y="1747157"/>
                </a:lnTo>
                <a:cubicBezTo>
                  <a:pt x="4977380" y="1800642"/>
                  <a:pt x="4902642" y="1782209"/>
                  <a:pt x="5241471" y="1747157"/>
                </a:cubicBezTo>
                <a:cubicBezTo>
                  <a:pt x="5275712" y="1743615"/>
                  <a:pt x="5306785" y="1725386"/>
                  <a:pt x="5339442" y="1714500"/>
                </a:cubicBezTo>
                <a:lnTo>
                  <a:pt x="5388428" y="1698172"/>
                </a:lnTo>
                <a:cubicBezTo>
                  <a:pt x="5503892" y="1621194"/>
                  <a:pt x="5360927" y="1717814"/>
                  <a:pt x="5502728" y="1616529"/>
                </a:cubicBezTo>
                <a:cubicBezTo>
                  <a:pt x="5518697" y="1605123"/>
                  <a:pt x="5536638" y="1596435"/>
                  <a:pt x="5551714" y="1583872"/>
                </a:cubicBezTo>
                <a:cubicBezTo>
                  <a:pt x="5569454" y="1569089"/>
                  <a:pt x="5582472" y="1549063"/>
                  <a:pt x="5600700" y="1534886"/>
                </a:cubicBezTo>
                <a:cubicBezTo>
                  <a:pt x="5631681" y="1510790"/>
                  <a:pt x="5670918" y="1497326"/>
                  <a:pt x="5698671" y="1469572"/>
                </a:cubicBezTo>
                <a:cubicBezTo>
                  <a:pt x="5709557" y="1458686"/>
                  <a:pt x="5719012" y="1446151"/>
                  <a:pt x="5731328" y="1436914"/>
                </a:cubicBezTo>
                <a:cubicBezTo>
                  <a:pt x="5762727" y="1413364"/>
                  <a:pt x="5794195" y="1389153"/>
                  <a:pt x="5829300" y="1371600"/>
                </a:cubicBezTo>
                <a:cubicBezTo>
                  <a:pt x="5851071" y="1360714"/>
                  <a:pt x="5874807" y="1353091"/>
                  <a:pt x="5894614" y="1338943"/>
                </a:cubicBezTo>
                <a:cubicBezTo>
                  <a:pt x="6001637" y="1262498"/>
                  <a:pt x="5887507" y="1308654"/>
                  <a:pt x="5992585" y="1273629"/>
                </a:cubicBezTo>
                <a:cubicBezTo>
                  <a:pt x="6008914" y="1262743"/>
                  <a:pt x="6023638" y="1248942"/>
                  <a:pt x="6041571" y="1240972"/>
                </a:cubicBezTo>
                <a:cubicBezTo>
                  <a:pt x="6073028" y="1226991"/>
                  <a:pt x="6106146" y="1216663"/>
                  <a:pt x="6139542" y="1208314"/>
                </a:cubicBezTo>
                <a:lnTo>
                  <a:pt x="6335485" y="1159329"/>
                </a:lnTo>
                <a:lnTo>
                  <a:pt x="6466114" y="1126672"/>
                </a:lnTo>
                <a:cubicBezTo>
                  <a:pt x="6487885" y="1121229"/>
                  <a:pt x="6510592" y="1118677"/>
                  <a:pt x="6531428" y="1110343"/>
                </a:cubicBezTo>
                <a:cubicBezTo>
                  <a:pt x="6633907" y="1069352"/>
                  <a:pt x="6584635" y="1084795"/>
                  <a:pt x="6678385" y="1061357"/>
                </a:cubicBezTo>
                <a:cubicBezTo>
                  <a:pt x="6777660" y="995174"/>
                  <a:pt x="6672178" y="1057562"/>
                  <a:pt x="6792685" y="1012372"/>
                </a:cubicBezTo>
                <a:cubicBezTo>
                  <a:pt x="6815477" y="1003825"/>
                  <a:pt x="6835627" y="989303"/>
                  <a:pt x="6858000" y="979714"/>
                </a:cubicBezTo>
                <a:cubicBezTo>
                  <a:pt x="6873820" y="972934"/>
                  <a:pt x="6891316" y="970508"/>
                  <a:pt x="6906985" y="963386"/>
                </a:cubicBezTo>
                <a:cubicBezTo>
                  <a:pt x="6951304" y="943241"/>
                  <a:pt x="6993412" y="918473"/>
                  <a:pt x="7037614" y="898072"/>
                </a:cubicBezTo>
                <a:cubicBezTo>
                  <a:pt x="7064227" y="885789"/>
                  <a:pt x="7093635" y="879649"/>
                  <a:pt x="7119257" y="865414"/>
                </a:cubicBezTo>
                <a:cubicBezTo>
                  <a:pt x="7143046" y="852198"/>
                  <a:pt x="7161493" y="830852"/>
                  <a:pt x="7184571" y="816429"/>
                </a:cubicBezTo>
                <a:cubicBezTo>
                  <a:pt x="7320479" y="731487"/>
                  <a:pt x="7187761" y="822998"/>
                  <a:pt x="7298871" y="767443"/>
                </a:cubicBezTo>
                <a:cubicBezTo>
                  <a:pt x="7316424" y="758667"/>
                  <a:pt x="7330818" y="744522"/>
                  <a:pt x="7347857" y="734786"/>
                </a:cubicBezTo>
                <a:cubicBezTo>
                  <a:pt x="7368991" y="722709"/>
                  <a:pt x="7392530" y="715030"/>
                  <a:pt x="7413171" y="702129"/>
                </a:cubicBezTo>
                <a:cubicBezTo>
                  <a:pt x="7436249" y="687705"/>
                  <a:pt x="7456190" y="668749"/>
                  <a:pt x="7478485" y="653143"/>
                </a:cubicBezTo>
                <a:cubicBezTo>
                  <a:pt x="7577002" y="584181"/>
                  <a:pt x="7553574" y="599271"/>
                  <a:pt x="7641771" y="555172"/>
                </a:cubicBezTo>
                <a:cubicBezTo>
                  <a:pt x="7705230" y="491711"/>
                  <a:pt x="7640948" y="547418"/>
                  <a:pt x="7756071" y="489857"/>
                </a:cubicBezTo>
                <a:cubicBezTo>
                  <a:pt x="7773624" y="481081"/>
                  <a:pt x="7788018" y="466936"/>
                  <a:pt x="7805057" y="457200"/>
                </a:cubicBezTo>
                <a:cubicBezTo>
                  <a:pt x="7826191" y="445123"/>
                  <a:pt x="7850564" y="438691"/>
                  <a:pt x="7870371" y="424543"/>
                </a:cubicBezTo>
                <a:cubicBezTo>
                  <a:pt x="7889162" y="411121"/>
                  <a:pt x="7901617" y="390340"/>
                  <a:pt x="7919357" y="375557"/>
                </a:cubicBezTo>
                <a:cubicBezTo>
                  <a:pt x="7934433" y="362994"/>
                  <a:pt x="7953018" y="355159"/>
                  <a:pt x="7968342" y="342900"/>
                </a:cubicBezTo>
                <a:cubicBezTo>
                  <a:pt x="7980363" y="333283"/>
                  <a:pt x="7987799" y="318164"/>
                  <a:pt x="8001000" y="310243"/>
                </a:cubicBezTo>
                <a:cubicBezTo>
                  <a:pt x="8015759" y="301388"/>
                  <a:pt x="8033657" y="299357"/>
                  <a:pt x="8049985" y="293914"/>
                </a:cubicBezTo>
                <a:cubicBezTo>
                  <a:pt x="8071757" y="272143"/>
                  <a:pt x="8090668" y="247074"/>
                  <a:pt x="8115300" y="228600"/>
                </a:cubicBezTo>
                <a:cubicBezTo>
                  <a:pt x="8134773" y="213995"/>
                  <a:pt x="8159480" y="208020"/>
                  <a:pt x="8180614" y="195943"/>
                </a:cubicBezTo>
                <a:cubicBezTo>
                  <a:pt x="8197653" y="186207"/>
                  <a:pt x="8212561" y="173022"/>
                  <a:pt x="8229600" y="163286"/>
                </a:cubicBezTo>
                <a:cubicBezTo>
                  <a:pt x="8250734" y="151209"/>
                  <a:pt x="8275107" y="144777"/>
                  <a:pt x="8294914" y="130629"/>
                </a:cubicBezTo>
                <a:cubicBezTo>
                  <a:pt x="8313705" y="117207"/>
                  <a:pt x="8326367" y="96671"/>
                  <a:pt x="8343900" y="81643"/>
                </a:cubicBezTo>
                <a:cubicBezTo>
                  <a:pt x="8417923" y="18195"/>
                  <a:pt x="8409214" y="63044"/>
                  <a:pt x="8409214" y="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796142" y="3298371"/>
            <a:ext cx="8327571" cy="2334986"/>
          </a:xfrm>
          <a:custGeom>
            <a:avLst/>
            <a:gdLst>
              <a:gd name="connsiteX0" fmla="*/ 0 w 8327571"/>
              <a:gd name="connsiteY0" fmla="*/ 2334986 h 2334986"/>
              <a:gd name="connsiteX1" fmla="*/ 114300 w 8327571"/>
              <a:gd name="connsiteY1" fmla="*/ 2269672 h 2334986"/>
              <a:gd name="connsiteX2" fmla="*/ 163285 w 8327571"/>
              <a:gd name="connsiteY2" fmla="*/ 2253343 h 2334986"/>
              <a:gd name="connsiteX3" fmla="*/ 212271 w 8327571"/>
              <a:gd name="connsiteY3" fmla="*/ 2220686 h 2334986"/>
              <a:gd name="connsiteX4" fmla="*/ 310242 w 8327571"/>
              <a:gd name="connsiteY4" fmla="*/ 2188029 h 2334986"/>
              <a:gd name="connsiteX5" fmla="*/ 359228 w 8327571"/>
              <a:gd name="connsiteY5" fmla="*/ 2204358 h 2334986"/>
              <a:gd name="connsiteX6" fmla="*/ 506185 w 8327571"/>
              <a:gd name="connsiteY6" fmla="*/ 2188029 h 2334986"/>
              <a:gd name="connsiteX7" fmla="*/ 636814 w 8327571"/>
              <a:gd name="connsiteY7" fmla="*/ 2155372 h 2334986"/>
              <a:gd name="connsiteX8" fmla="*/ 718457 w 8327571"/>
              <a:gd name="connsiteY8" fmla="*/ 1992086 h 2334986"/>
              <a:gd name="connsiteX9" fmla="*/ 751114 w 8327571"/>
              <a:gd name="connsiteY9" fmla="*/ 1943100 h 2334986"/>
              <a:gd name="connsiteX10" fmla="*/ 783771 w 8327571"/>
              <a:gd name="connsiteY10" fmla="*/ 1877786 h 2334986"/>
              <a:gd name="connsiteX11" fmla="*/ 800100 w 8327571"/>
              <a:gd name="connsiteY11" fmla="*/ 1812472 h 2334986"/>
              <a:gd name="connsiteX12" fmla="*/ 914400 w 8327571"/>
              <a:gd name="connsiteY12" fmla="*/ 1665515 h 2334986"/>
              <a:gd name="connsiteX13" fmla="*/ 963385 w 8327571"/>
              <a:gd name="connsiteY13" fmla="*/ 1600200 h 2334986"/>
              <a:gd name="connsiteX14" fmla="*/ 1110342 w 8327571"/>
              <a:gd name="connsiteY14" fmla="*/ 1436915 h 2334986"/>
              <a:gd name="connsiteX15" fmla="*/ 1159328 w 8327571"/>
              <a:gd name="connsiteY15" fmla="*/ 1322615 h 2334986"/>
              <a:gd name="connsiteX16" fmla="*/ 1191985 w 8327571"/>
              <a:gd name="connsiteY16" fmla="*/ 1224643 h 2334986"/>
              <a:gd name="connsiteX17" fmla="*/ 1208314 w 8327571"/>
              <a:gd name="connsiteY17" fmla="*/ 1175658 h 2334986"/>
              <a:gd name="connsiteX18" fmla="*/ 1224642 w 8327571"/>
              <a:gd name="connsiteY18" fmla="*/ 1126672 h 2334986"/>
              <a:gd name="connsiteX19" fmla="*/ 1273628 w 8327571"/>
              <a:gd name="connsiteY19" fmla="*/ 1110343 h 2334986"/>
              <a:gd name="connsiteX20" fmla="*/ 1469571 w 8327571"/>
              <a:gd name="connsiteY20" fmla="*/ 1143000 h 2334986"/>
              <a:gd name="connsiteX21" fmla="*/ 1567542 w 8327571"/>
              <a:gd name="connsiteY21" fmla="*/ 1191986 h 2334986"/>
              <a:gd name="connsiteX22" fmla="*/ 1649185 w 8327571"/>
              <a:gd name="connsiteY22" fmla="*/ 1273629 h 2334986"/>
              <a:gd name="connsiteX23" fmla="*/ 1698171 w 8327571"/>
              <a:gd name="connsiteY23" fmla="*/ 1338943 h 2334986"/>
              <a:gd name="connsiteX24" fmla="*/ 1747157 w 8327571"/>
              <a:gd name="connsiteY24" fmla="*/ 1371600 h 2334986"/>
              <a:gd name="connsiteX25" fmla="*/ 1828800 w 8327571"/>
              <a:gd name="connsiteY25" fmla="*/ 1453243 h 2334986"/>
              <a:gd name="connsiteX26" fmla="*/ 1992085 w 8327571"/>
              <a:gd name="connsiteY26" fmla="*/ 1567543 h 2334986"/>
              <a:gd name="connsiteX27" fmla="*/ 2090057 w 8327571"/>
              <a:gd name="connsiteY27" fmla="*/ 1632858 h 2334986"/>
              <a:gd name="connsiteX28" fmla="*/ 2220685 w 8327571"/>
              <a:gd name="connsiteY28" fmla="*/ 1730829 h 2334986"/>
              <a:gd name="connsiteX29" fmla="*/ 2286000 w 8327571"/>
              <a:gd name="connsiteY29" fmla="*/ 1779815 h 2334986"/>
              <a:gd name="connsiteX30" fmla="*/ 2400300 w 8327571"/>
              <a:gd name="connsiteY30" fmla="*/ 1861458 h 2334986"/>
              <a:gd name="connsiteX31" fmla="*/ 2481942 w 8327571"/>
              <a:gd name="connsiteY31" fmla="*/ 1877786 h 2334986"/>
              <a:gd name="connsiteX32" fmla="*/ 2547257 w 8327571"/>
              <a:gd name="connsiteY32" fmla="*/ 1894115 h 2334986"/>
              <a:gd name="connsiteX33" fmla="*/ 2775857 w 8327571"/>
              <a:gd name="connsiteY33" fmla="*/ 1861458 h 2334986"/>
              <a:gd name="connsiteX34" fmla="*/ 2824842 w 8327571"/>
              <a:gd name="connsiteY34" fmla="*/ 1845129 h 2334986"/>
              <a:gd name="connsiteX35" fmla="*/ 2988128 w 8327571"/>
              <a:gd name="connsiteY35" fmla="*/ 1812472 h 2334986"/>
              <a:gd name="connsiteX36" fmla="*/ 3069771 w 8327571"/>
              <a:gd name="connsiteY36" fmla="*/ 1796143 h 2334986"/>
              <a:gd name="connsiteX37" fmla="*/ 3167742 w 8327571"/>
              <a:gd name="connsiteY37" fmla="*/ 1763486 h 2334986"/>
              <a:gd name="connsiteX38" fmla="*/ 3216728 w 8327571"/>
              <a:gd name="connsiteY38" fmla="*/ 1747158 h 2334986"/>
              <a:gd name="connsiteX39" fmla="*/ 3298371 w 8327571"/>
              <a:gd name="connsiteY39" fmla="*/ 1730829 h 2334986"/>
              <a:gd name="connsiteX40" fmla="*/ 3396342 w 8327571"/>
              <a:gd name="connsiteY40" fmla="*/ 1698172 h 2334986"/>
              <a:gd name="connsiteX41" fmla="*/ 3445328 w 8327571"/>
              <a:gd name="connsiteY41" fmla="*/ 1665515 h 2334986"/>
              <a:gd name="connsiteX42" fmla="*/ 3608614 w 8327571"/>
              <a:gd name="connsiteY42" fmla="*/ 1616529 h 2334986"/>
              <a:gd name="connsiteX43" fmla="*/ 3706585 w 8327571"/>
              <a:gd name="connsiteY43" fmla="*/ 1567543 h 2334986"/>
              <a:gd name="connsiteX44" fmla="*/ 3804557 w 8327571"/>
              <a:gd name="connsiteY44" fmla="*/ 1518558 h 2334986"/>
              <a:gd name="connsiteX45" fmla="*/ 3853542 w 8327571"/>
              <a:gd name="connsiteY45" fmla="*/ 1485900 h 2334986"/>
              <a:gd name="connsiteX46" fmla="*/ 3951514 w 8327571"/>
              <a:gd name="connsiteY46" fmla="*/ 1453243 h 2334986"/>
              <a:gd name="connsiteX47" fmla="*/ 4000500 w 8327571"/>
              <a:gd name="connsiteY47" fmla="*/ 1436915 h 2334986"/>
              <a:gd name="connsiteX48" fmla="*/ 4114800 w 8327571"/>
              <a:gd name="connsiteY48" fmla="*/ 1387929 h 2334986"/>
              <a:gd name="connsiteX49" fmla="*/ 4212771 w 8327571"/>
              <a:gd name="connsiteY49" fmla="*/ 1322615 h 2334986"/>
              <a:gd name="connsiteX50" fmla="*/ 4327071 w 8327571"/>
              <a:gd name="connsiteY50" fmla="*/ 1257300 h 2334986"/>
              <a:gd name="connsiteX51" fmla="*/ 4376057 w 8327571"/>
              <a:gd name="connsiteY51" fmla="*/ 1240972 h 2334986"/>
              <a:gd name="connsiteX52" fmla="*/ 4620985 w 8327571"/>
              <a:gd name="connsiteY52" fmla="*/ 1257300 h 2334986"/>
              <a:gd name="connsiteX53" fmla="*/ 4702628 w 8327571"/>
              <a:gd name="connsiteY53" fmla="*/ 1273629 h 2334986"/>
              <a:gd name="connsiteX54" fmla="*/ 4816928 w 8327571"/>
              <a:gd name="connsiteY54" fmla="*/ 1240972 h 2334986"/>
              <a:gd name="connsiteX55" fmla="*/ 5012871 w 8327571"/>
              <a:gd name="connsiteY55" fmla="*/ 1224643 h 2334986"/>
              <a:gd name="connsiteX56" fmla="*/ 5306785 w 8327571"/>
              <a:gd name="connsiteY56" fmla="*/ 1159329 h 2334986"/>
              <a:gd name="connsiteX57" fmla="*/ 5372100 w 8327571"/>
              <a:gd name="connsiteY57" fmla="*/ 1126672 h 2334986"/>
              <a:gd name="connsiteX58" fmla="*/ 5519057 w 8327571"/>
              <a:gd name="connsiteY58" fmla="*/ 1094015 h 2334986"/>
              <a:gd name="connsiteX59" fmla="*/ 5666014 w 8327571"/>
              <a:gd name="connsiteY59" fmla="*/ 1045029 h 2334986"/>
              <a:gd name="connsiteX60" fmla="*/ 5747657 w 8327571"/>
              <a:gd name="connsiteY60" fmla="*/ 996043 h 2334986"/>
              <a:gd name="connsiteX61" fmla="*/ 5829300 w 8327571"/>
              <a:gd name="connsiteY61" fmla="*/ 963386 h 2334986"/>
              <a:gd name="connsiteX62" fmla="*/ 5910942 w 8327571"/>
              <a:gd name="connsiteY62" fmla="*/ 914400 h 2334986"/>
              <a:gd name="connsiteX63" fmla="*/ 5959928 w 8327571"/>
              <a:gd name="connsiteY63" fmla="*/ 898072 h 2334986"/>
              <a:gd name="connsiteX64" fmla="*/ 6025242 w 8327571"/>
              <a:gd name="connsiteY64" fmla="*/ 865415 h 2334986"/>
              <a:gd name="connsiteX65" fmla="*/ 6074228 w 8327571"/>
              <a:gd name="connsiteY65" fmla="*/ 849086 h 2334986"/>
              <a:gd name="connsiteX66" fmla="*/ 6123214 w 8327571"/>
              <a:gd name="connsiteY66" fmla="*/ 816429 h 2334986"/>
              <a:gd name="connsiteX67" fmla="*/ 6172200 w 8327571"/>
              <a:gd name="connsiteY67" fmla="*/ 800100 h 2334986"/>
              <a:gd name="connsiteX68" fmla="*/ 6319157 w 8327571"/>
              <a:gd name="connsiteY68" fmla="*/ 718458 h 2334986"/>
              <a:gd name="connsiteX69" fmla="*/ 6368142 w 8327571"/>
              <a:gd name="connsiteY69" fmla="*/ 685800 h 2334986"/>
              <a:gd name="connsiteX70" fmla="*/ 6482442 w 8327571"/>
              <a:gd name="connsiteY70" fmla="*/ 653143 h 2334986"/>
              <a:gd name="connsiteX71" fmla="*/ 6531428 w 8327571"/>
              <a:gd name="connsiteY71" fmla="*/ 620486 h 2334986"/>
              <a:gd name="connsiteX72" fmla="*/ 6629400 w 8327571"/>
              <a:gd name="connsiteY72" fmla="*/ 587829 h 2334986"/>
              <a:gd name="connsiteX73" fmla="*/ 6694714 w 8327571"/>
              <a:gd name="connsiteY73" fmla="*/ 489858 h 2334986"/>
              <a:gd name="connsiteX74" fmla="*/ 6727371 w 8327571"/>
              <a:gd name="connsiteY74" fmla="*/ 440872 h 2334986"/>
              <a:gd name="connsiteX75" fmla="*/ 6809014 w 8327571"/>
              <a:gd name="connsiteY75" fmla="*/ 293915 h 2334986"/>
              <a:gd name="connsiteX76" fmla="*/ 6841671 w 8327571"/>
              <a:gd name="connsiteY76" fmla="*/ 244929 h 2334986"/>
              <a:gd name="connsiteX77" fmla="*/ 6874328 w 8327571"/>
              <a:gd name="connsiteY77" fmla="*/ 179615 h 2334986"/>
              <a:gd name="connsiteX78" fmla="*/ 6939642 w 8327571"/>
              <a:gd name="connsiteY78" fmla="*/ 163286 h 2334986"/>
              <a:gd name="connsiteX79" fmla="*/ 7021285 w 8327571"/>
              <a:gd name="connsiteY79" fmla="*/ 228600 h 2334986"/>
              <a:gd name="connsiteX80" fmla="*/ 7119257 w 8327571"/>
              <a:gd name="connsiteY80" fmla="*/ 277586 h 2334986"/>
              <a:gd name="connsiteX81" fmla="*/ 7217228 w 8327571"/>
              <a:gd name="connsiteY81" fmla="*/ 310243 h 2334986"/>
              <a:gd name="connsiteX82" fmla="*/ 7331528 w 8327571"/>
              <a:gd name="connsiteY82" fmla="*/ 293915 h 2334986"/>
              <a:gd name="connsiteX83" fmla="*/ 7380514 w 8327571"/>
              <a:gd name="connsiteY83" fmla="*/ 277586 h 2334986"/>
              <a:gd name="connsiteX84" fmla="*/ 7445828 w 8327571"/>
              <a:gd name="connsiteY84" fmla="*/ 261258 h 2334986"/>
              <a:gd name="connsiteX85" fmla="*/ 7543800 w 8327571"/>
              <a:gd name="connsiteY85" fmla="*/ 212272 h 2334986"/>
              <a:gd name="connsiteX86" fmla="*/ 7609114 w 8327571"/>
              <a:gd name="connsiteY86" fmla="*/ 179615 h 2334986"/>
              <a:gd name="connsiteX87" fmla="*/ 7674428 w 8327571"/>
              <a:gd name="connsiteY87" fmla="*/ 163286 h 2334986"/>
              <a:gd name="connsiteX88" fmla="*/ 7739742 w 8327571"/>
              <a:gd name="connsiteY88" fmla="*/ 130629 h 2334986"/>
              <a:gd name="connsiteX89" fmla="*/ 7821385 w 8327571"/>
              <a:gd name="connsiteY89" fmla="*/ 114300 h 2334986"/>
              <a:gd name="connsiteX90" fmla="*/ 7984671 w 8327571"/>
              <a:gd name="connsiteY90" fmla="*/ 81643 h 2334986"/>
              <a:gd name="connsiteX91" fmla="*/ 8115300 w 8327571"/>
              <a:gd name="connsiteY91" fmla="*/ 48986 h 2334986"/>
              <a:gd name="connsiteX92" fmla="*/ 8164285 w 8327571"/>
              <a:gd name="connsiteY92" fmla="*/ 32658 h 2334986"/>
              <a:gd name="connsiteX93" fmla="*/ 8262257 w 8327571"/>
              <a:gd name="connsiteY93" fmla="*/ 16329 h 2334986"/>
              <a:gd name="connsiteX94" fmla="*/ 8327571 w 8327571"/>
              <a:gd name="connsiteY94" fmla="*/ 0 h 233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8327571" h="2334986">
                <a:moveTo>
                  <a:pt x="0" y="2334986"/>
                </a:moveTo>
                <a:cubicBezTo>
                  <a:pt x="38100" y="2313215"/>
                  <a:pt x="75051" y="2289297"/>
                  <a:pt x="114300" y="2269672"/>
                </a:cubicBezTo>
                <a:cubicBezTo>
                  <a:pt x="129695" y="2261975"/>
                  <a:pt x="147890" y="2261040"/>
                  <a:pt x="163285" y="2253343"/>
                </a:cubicBezTo>
                <a:cubicBezTo>
                  <a:pt x="180838" y="2244567"/>
                  <a:pt x="194338" y="2228656"/>
                  <a:pt x="212271" y="2220686"/>
                </a:cubicBezTo>
                <a:cubicBezTo>
                  <a:pt x="243728" y="2206705"/>
                  <a:pt x="310242" y="2188029"/>
                  <a:pt x="310242" y="2188029"/>
                </a:cubicBezTo>
                <a:cubicBezTo>
                  <a:pt x="326571" y="2193472"/>
                  <a:pt x="342016" y="2204358"/>
                  <a:pt x="359228" y="2204358"/>
                </a:cubicBezTo>
                <a:cubicBezTo>
                  <a:pt x="408515" y="2204358"/>
                  <a:pt x="457393" y="2194999"/>
                  <a:pt x="506185" y="2188029"/>
                </a:cubicBezTo>
                <a:cubicBezTo>
                  <a:pt x="575146" y="2178177"/>
                  <a:pt x="579831" y="2174366"/>
                  <a:pt x="636814" y="2155372"/>
                </a:cubicBezTo>
                <a:cubicBezTo>
                  <a:pt x="804990" y="1903106"/>
                  <a:pt x="640913" y="2173021"/>
                  <a:pt x="718457" y="1992086"/>
                </a:cubicBezTo>
                <a:cubicBezTo>
                  <a:pt x="726188" y="1974048"/>
                  <a:pt x="741378" y="1960139"/>
                  <a:pt x="751114" y="1943100"/>
                </a:cubicBezTo>
                <a:cubicBezTo>
                  <a:pt x="763191" y="1921966"/>
                  <a:pt x="775224" y="1900577"/>
                  <a:pt x="783771" y="1877786"/>
                </a:cubicBezTo>
                <a:cubicBezTo>
                  <a:pt x="791651" y="1856773"/>
                  <a:pt x="788338" y="1831584"/>
                  <a:pt x="800100" y="1812472"/>
                </a:cubicBezTo>
                <a:cubicBezTo>
                  <a:pt x="832625" y="1759620"/>
                  <a:pt x="876563" y="1714704"/>
                  <a:pt x="914400" y="1665515"/>
                </a:cubicBezTo>
                <a:cubicBezTo>
                  <a:pt x="930993" y="1643944"/>
                  <a:pt x="944141" y="1619443"/>
                  <a:pt x="963385" y="1600200"/>
                </a:cubicBezTo>
                <a:cubicBezTo>
                  <a:pt x="1080600" y="1482986"/>
                  <a:pt x="1033647" y="1539177"/>
                  <a:pt x="1110342" y="1436915"/>
                </a:cubicBezTo>
                <a:cubicBezTo>
                  <a:pt x="1162909" y="1279217"/>
                  <a:pt x="1078612" y="1524407"/>
                  <a:pt x="1159328" y="1322615"/>
                </a:cubicBezTo>
                <a:cubicBezTo>
                  <a:pt x="1172113" y="1290653"/>
                  <a:pt x="1181099" y="1257300"/>
                  <a:pt x="1191985" y="1224643"/>
                </a:cubicBezTo>
                <a:lnTo>
                  <a:pt x="1208314" y="1175658"/>
                </a:lnTo>
                <a:cubicBezTo>
                  <a:pt x="1213757" y="1159329"/>
                  <a:pt x="1208313" y="1132115"/>
                  <a:pt x="1224642" y="1126672"/>
                </a:cubicBezTo>
                <a:lnTo>
                  <a:pt x="1273628" y="1110343"/>
                </a:lnTo>
                <a:cubicBezTo>
                  <a:pt x="1302424" y="1113943"/>
                  <a:pt x="1425151" y="1123963"/>
                  <a:pt x="1469571" y="1143000"/>
                </a:cubicBezTo>
                <a:cubicBezTo>
                  <a:pt x="1691137" y="1237957"/>
                  <a:pt x="1361141" y="1123187"/>
                  <a:pt x="1567542" y="1191986"/>
                </a:cubicBezTo>
                <a:cubicBezTo>
                  <a:pt x="1594756" y="1219200"/>
                  <a:pt x="1626093" y="1242840"/>
                  <a:pt x="1649185" y="1273629"/>
                </a:cubicBezTo>
                <a:cubicBezTo>
                  <a:pt x="1665514" y="1295400"/>
                  <a:pt x="1678928" y="1319700"/>
                  <a:pt x="1698171" y="1338943"/>
                </a:cubicBezTo>
                <a:cubicBezTo>
                  <a:pt x="1712048" y="1352820"/>
                  <a:pt x="1732388" y="1358677"/>
                  <a:pt x="1747157" y="1371600"/>
                </a:cubicBezTo>
                <a:cubicBezTo>
                  <a:pt x="1776121" y="1396944"/>
                  <a:pt x="1798011" y="1430151"/>
                  <a:pt x="1828800" y="1453243"/>
                </a:cubicBezTo>
                <a:cubicBezTo>
                  <a:pt x="1925511" y="1525777"/>
                  <a:pt x="1871474" y="1487136"/>
                  <a:pt x="1992085" y="1567543"/>
                </a:cubicBezTo>
                <a:cubicBezTo>
                  <a:pt x="1992102" y="1567554"/>
                  <a:pt x="2090041" y="1632846"/>
                  <a:pt x="2090057" y="1632858"/>
                </a:cubicBezTo>
                <a:lnTo>
                  <a:pt x="2220685" y="1730829"/>
                </a:lnTo>
                <a:cubicBezTo>
                  <a:pt x="2242457" y="1747158"/>
                  <a:pt x="2266756" y="1760571"/>
                  <a:pt x="2286000" y="1779815"/>
                </a:cubicBezTo>
                <a:cubicBezTo>
                  <a:pt x="2331808" y="1825623"/>
                  <a:pt x="2335824" y="1839966"/>
                  <a:pt x="2400300" y="1861458"/>
                </a:cubicBezTo>
                <a:cubicBezTo>
                  <a:pt x="2426629" y="1870234"/>
                  <a:pt x="2454850" y="1871766"/>
                  <a:pt x="2481942" y="1877786"/>
                </a:cubicBezTo>
                <a:cubicBezTo>
                  <a:pt x="2503849" y="1882654"/>
                  <a:pt x="2525485" y="1888672"/>
                  <a:pt x="2547257" y="1894115"/>
                </a:cubicBezTo>
                <a:cubicBezTo>
                  <a:pt x="2603735" y="1887055"/>
                  <a:pt x="2715331" y="1874908"/>
                  <a:pt x="2775857" y="1861458"/>
                </a:cubicBezTo>
                <a:cubicBezTo>
                  <a:pt x="2792659" y="1857724"/>
                  <a:pt x="2808071" y="1848999"/>
                  <a:pt x="2824842" y="1845129"/>
                </a:cubicBezTo>
                <a:cubicBezTo>
                  <a:pt x="2878927" y="1832648"/>
                  <a:pt x="2933699" y="1823358"/>
                  <a:pt x="2988128" y="1812472"/>
                </a:cubicBezTo>
                <a:cubicBezTo>
                  <a:pt x="3015342" y="1807029"/>
                  <a:pt x="3043442" y="1804919"/>
                  <a:pt x="3069771" y="1796143"/>
                </a:cubicBezTo>
                <a:lnTo>
                  <a:pt x="3167742" y="1763486"/>
                </a:lnTo>
                <a:cubicBezTo>
                  <a:pt x="3184071" y="1758043"/>
                  <a:pt x="3199850" y="1750534"/>
                  <a:pt x="3216728" y="1747158"/>
                </a:cubicBezTo>
                <a:cubicBezTo>
                  <a:pt x="3243942" y="1741715"/>
                  <a:pt x="3271596" y="1738131"/>
                  <a:pt x="3298371" y="1730829"/>
                </a:cubicBezTo>
                <a:cubicBezTo>
                  <a:pt x="3331582" y="1721772"/>
                  <a:pt x="3396342" y="1698172"/>
                  <a:pt x="3396342" y="1698172"/>
                </a:cubicBezTo>
                <a:cubicBezTo>
                  <a:pt x="3412671" y="1687286"/>
                  <a:pt x="3427290" y="1673246"/>
                  <a:pt x="3445328" y="1665515"/>
                </a:cubicBezTo>
                <a:cubicBezTo>
                  <a:pt x="3509220" y="1638133"/>
                  <a:pt x="3542761" y="1660431"/>
                  <a:pt x="3608614" y="1616529"/>
                </a:cubicBezTo>
                <a:cubicBezTo>
                  <a:pt x="3749002" y="1522938"/>
                  <a:pt x="3571379" y="1635147"/>
                  <a:pt x="3706585" y="1567543"/>
                </a:cubicBezTo>
                <a:cubicBezTo>
                  <a:pt x="3833188" y="1504241"/>
                  <a:pt x="3681440" y="1559595"/>
                  <a:pt x="3804557" y="1518558"/>
                </a:cubicBezTo>
                <a:cubicBezTo>
                  <a:pt x="3820885" y="1507672"/>
                  <a:pt x="3835609" y="1493870"/>
                  <a:pt x="3853542" y="1485900"/>
                </a:cubicBezTo>
                <a:cubicBezTo>
                  <a:pt x="3884999" y="1471919"/>
                  <a:pt x="3918857" y="1464129"/>
                  <a:pt x="3951514" y="1453243"/>
                </a:cubicBezTo>
                <a:cubicBezTo>
                  <a:pt x="3967843" y="1447800"/>
                  <a:pt x="3985105" y="1444612"/>
                  <a:pt x="4000500" y="1436915"/>
                </a:cubicBezTo>
                <a:cubicBezTo>
                  <a:pt x="4081209" y="1396561"/>
                  <a:pt x="4042722" y="1411955"/>
                  <a:pt x="4114800" y="1387929"/>
                </a:cubicBezTo>
                <a:cubicBezTo>
                  <a:pt x="4168101" y="1307976"/>
                  <a:pt x="4119046" y="1357762"/>
                  <a:pt x="4212771" y="1322615"/>
                </a:cubicBezTo>
                <a:cubicBezTo>
                  <a:pt x="4327282" y="1279674"/>
                  <a:pt x="4232319" y="1304676"/>
                  <a:pt x="4327071" y="1257300"/>
                </a:cubicBezTo>
                <a:cubicBezTo>
                  <a:pt x="4342466" y="1249603"/>
                  <a:pt x="4359728" y="1246415"/>
                  <a:pt x="4376057" y="1240972"/>
                </a:cubicBezTo>
                <a:cubicBezTo>
                  <a:pt x="4457700" y="1246415"/>
                  <a:pt x="4539567" y="1249158"/>
                  <a:pt x="4620985" y="1257300"/>
                </a:cubicBezTo>
                <a:cubicBezTo>
                  <a:pt x="4648601" y="1260062"/>
                  <a:pt x="4674875" y="1273629"/>
                  <a:pt x="4702628" y="1273629"/>
                </a:cubicBezTo>
                <a:cubicBezTo>
                  <a:pt x="4768296" y="1273629"/>
                  <a:pt x="4759187" y="1248671"/>
                  <a:pt x="4816928" y="1240972"/>
                </a:cubicBezTo>
                <a:cubicBezTo>
                  <a:pt x="4881894" y="1232310"/>
                  <a:pt x="4947557" y="1230086"/>
                  <a:pt x="5012871" y="1224643"/>
                </a:cubicBezTo>
                <a:cubicBezTo>
                  <a:pt x="5030051" y="1221207"/>
                  <a:pt x="5276037" y="1174703"/>
                  <a:pt x="5306785" y="1159329"/>
                </a:cubicBezTo>
                <a:cubicBezTo>
                  <a:pt x="5328557" y="1148443"/>
                  <a:pt x="5349308" y="1135219"/>
                  <a:pt x="5372100" y="1126672"/>
                </a:cubicBezTo>
                <a:cubicBezTo>
                  <a:pt x="5401070" y="1115808"/>
                  <a:pt x="5493653" y="1099660"/>
                  <a:pt x="5519057" y="1094015"/>
                </a:cubicBezTo>
                <a:cubicBezTo>
                  <a:pt x="5575182" y="1081543"/>
                  <a:pt x="5612676" y="1071698"/>
                  <a:pt x="5666014" y="1045029"/>
                </a:cubicBezTo>
                <a:cubicBezTo>
                  <a:pt x="5694401" y="1030836"/>
                  <a:pt x="5719270" y="1010236"/>
                  <a:pt x="5747657" y="996043"/>
                </a:cubicBezTo>
                <a:cubicBezTo>
                  <a:pt x="5773873" y="982935"/>
                  <a:pt x="5803084" y="976494"/>
                  <a:pt x="5829300" y="963386"/>
                </a:cubicBezTo>
                <a:cubicBezTo>
                  <a:pt x="5857686" y="949193"/>
                  <a:pt x="5882556" y="928593"/>
                  <a:pt x="5910942" y="914400"/>
                </a:cubicBezTo>
                <a:cubicBezTo>
                  <a:pt x="5926337" y="906703"/>
                  <a:pt x="5944108" y="904852"/>
                  <a:pt x="5959928" y="898072"/>
                </a:cubicBezTo>
                <a:cubicBezTo>
                  <a:pt x="5982301" y="888484"/>
                  <a:pt x="6002869" y="875003"/>
                  <a:pt x="6025242" y="865415"/>
                </a:cubicBezTo>
                <a:cubicBezTo>
                  <a:pt x="6041062" y="858635"/>
                  <a:pt x="6058833" y="856783"/>
                  <a:pt x="6074228" y="849086"/>
                </a:cubicBezTo>
                <a:cubicBezTo>
                  <a:pt x="6091781" y="840310"/>
                  <a:pt x="6105661" y="825205"/>
                  <a:pt x="6123214" y="816429"/>
                </a:cubicBezTo>
                <a:cubicBezTo>
                  <a:pt x="6138609" y="808732"/>
                  <a:pt x="6157154" y="808459"/>
                  <a:pt x="6172200" y="800100"/>
                </a:cubicBezTo>
                <a:cubicBezTo>
                  <a:pt x="6340634" y="706526"/>
                  <a:pt x="6208316" y="755403"/>
                  <a:pt x="6319157" y="718458"/>
                </a:cubicBezTo>
                <a:cubicBezTo>
                  <a:pt x="6335485" y="707572"/>
                  <a:pt x="6350104" y="693530"/>
                  <a:pt x="6368142" y="685800"/>
                </a:cubicBezTo>
                <a:cubicBezTo>
                  <a:pt x="6441413" y="654398"/>
                  <a:pt x="6418872" y="684929"/>
                  <a:pt x="6482442" y="653143"/>
                </a:cubicBezTo>
                <a:cubicBezTo>
                  <a:pt x="6499995" y="644367"/>
                  <a:pt x="6513495" y="628456"/>
                  <a:pt x="6531428" y="620486"/>
                </a:cubicBezTo>
                <a:cubicBezTo>
                  <a:pt x="6562885" y="606505"/>
                  <a:pt x="6629400" y="587829"/>
                  <a:pt x="6629400" y="587829"/>
                </a:cubicBezTo>
                <a:lnTo>
                  <a:pt x="6694714" y="489858"/>
                </a:lnTo>
                <a:cubicBezTo>
                  <a:pt x="6705600" y="473529"/>
                  <a:pt x="6721165" y="459490"/>
                  <a:pt x="6727371" y="440872"/>
                </a:cubicBezTo>
                <a:cubicBezTo>
                  <a:pt x="6779476" y="284554"/>
                  <a:pt x="6727539" y="391685"/>
                  <a:pt x="6809014" y="293915"/>
                </a:cubicBezTo>
                <a:cubicBezTo>
                  <a:pt x="6821577" y="278839"/>
                  <a:pt x="6831935" y="261968"/>
                  <a:pt x="6841671" y="244929"/>
                </a:cubicBezTo>
                <a:cubicBezTo>
                  <a:pt x="6853748" y="223795"/>
                  <a:pt x="6855629" y="195198"/>
                  <a:pt x="6874328" y="179615"/>
                </a:cubicBezTo>
                <a:cubicBezTo>
                  <a:pt x="6891568" y="165248"/>
                  <a:pt x="6917871" y="168729"/>
                  <a:pt x="6939642" y="163286"/>
                </a:cubicBezTo>
                <a:cubicBezTo>
                  <a:pt x="7004689" y="260854"/>
                  <a:pt x="6933650" y="176018"/>
                  <a:pt x="7021285" y="228600"/>
                </a:cubicBezTo>
                <a:cubicBezTo>
                  <a:pt x="7143687" y="302042"/>
                  <a:pt x="6931314" y="221204"/>
                  <a:pt x="7119257" y="277586"/>
                </a:cubicBezTo>
                <a:cubicBezTo>
                  <a:pt x="7152229" y="287477"/>
                  <a:pt x="7217228" y="310243"/>
                  <a:pt x="7217228" y="310243"/>
                </a:cubicBezTo>
                <a:cubicBezTo>
                  <a:pt x="7255328" y="304800"/>
                  <a:pt x="7293789" y="301463"/>
                  <a:pt x="7331528" y="293915"/>
                </a:cubicBezTo>
                <a:cubicBezTo>
                  <a:pt x="7348406" y="290539"/>
                  <a:pt x="7363964" y="282314"/>
                  <a:pt x="7380514" y="277586"/>
                </a:cubicBezTo>
                <a:cubicBezTo>
                  <a:pt x="7402092" y="271421"/>
                  <a:pt x="7424057" y="266701"/>
                  <a:pt x="7445828" y="261258"/>
                </a:cubicBezTo>
                <a:cubicBezTo>
                  <a:pt x="7505363" y="201721"/>
                  <a:pt x="7447500" y="248384"/>
                  <a:pt x="7543800" y="212272"/>
                </a:cubicBezTo>
                <a:cubicBezTo>
                  <a:pt x="7566591" y="203725"/>
                  <a:pt x="7586323" y="188162"/>
                  <a:pt x="7609114" y="179615"/>
                </a:cubicBezTo>
                <a:cubicBezTo>
                  <a:pt x="7630127" y="171735"/>
                  <a:pt x="7653415" y="171166"/>
                  <a:pt x="7674428" y="163286"/>
                </a:cubicBezTo>
                <a:cubicBezTo>
                  <a:pt x="7697219" y="154739"/>
                  <a:pt x="7716650" y="138326"/>
                  <a:pt x="7739742" y="130629"/>
                </a:cubicBezTo>
                <a:cubicBezTo>
                  <a:pt x="7766071" y="121853"/>
                  <a:pt x="7794460" y="121031"/>
                  <a:pt x="7821385" y="114300"/>
                </a:cubicBezTo>
                <a:cubicBezTo>
                  <a:pt x="7973376" y="76303"/>
                  <a:pt x="7704650" y="121647"/>
                  <a:pt x="7984671" y="81643"/>
                </a:cubicBezTo>
                <a:cubicBezTo>
                  <a:pt x="8096648" y="44319"/>
                  <a:pt x="7957663" y="88395"/>
                  <a:pt x="8115300" y="48986"/>
                </a:cubicBezTo>
                <a:cubicBezTo>
                  <a:pt x="8131998" y="44812"/>
                  <a:pt x="8147483" y="36392"/>
                  <a:pt x="8164285" y="32658"/>
                </a:cubicBezTo>
                <a:cubicBezTo>
                  <a:pt x="8196604" y="25476"/>
                  <a:pt x="8229792" y="22822"/>
                  <a:pt x="8262257" y="16329"/>
                </a:cubicBezTo>
                <a:cubicBezTo>
                  <a:pt x="8284263" y="11928"/>
                  <a:pt x="8327571" y="0"/>
                  <a:pt x="8327571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779801" y="5633357"/>
            <a:ext cx="839289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30870" y="1924540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WINNER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230870" y="3067538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Runner up</a:t>
            </a:r>
            <a:endParaRPr lang="en-US" dirty="0"/>
          </a:p>
        </p:txBody>
      </p:sp>
      <p:pic>
        <p:nvPicPr>
          <p:cNvPr id="26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0" t="70532" r="35903" b="3366"/>
          <a:stretch/>
        </p:blipFill>
        <p:spPr bwMode="auto">
          <a:xfrm>
            <a:off x="10347293" y="4606493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5" t="3467" r="52408" b="73898"/>
          <a:stretch/>
        </p:blipFill>
        <p:spPr bwMode="auto">
          <a:xfrm>
            <a:off x="10487337" y="1263890"/>
            <a:ext cx="737728" cy="6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8" t="36108" r="51855" b="37790"/>
          <a:stretch/>
        </p:blipFill>
        <p:spPr bwMode="auto">
          <a:xfrm>
            <a:off x="10487337" y="2416629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353126" y="5402524"/>
            <a:ext cx="72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20" grpId="1" animBg="1"/>
      <p:bldP spid="24" grpId="0"/>
      <p:bldP spid="2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66" y="1363574"/>
            <a:ext cx="3467100" cy="4819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are you here?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43537" y="1517390"/>
            <a:ext cx="32628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have fun!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568860" y="2189958"/>
            <a:ext cx="358682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(And eat free food, get free swag, win cool prizes!!!)</a:t>
            </a:r>
            <a:endParaRPr lang="en-US" sz="2000" dirty="0"/>
          </a:p>
        </p:txBody>
      </p:sp>
      <p:pic>
        <p:nvPicPr>
          <p:cNvPr id="2052" name="Picture 4" descr="http://cdn4.dualshockers.com/wp-content/uploads/2014/11/PS4.jpg?eaa32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40" y="3784606"/>
            <a:ext cx="2950316" cy="165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uwportal.uwaterloo.ca/Content/Images/university-of-waterloo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1" y="2337751"/>
            <a:ext cx="4598656" cy="300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0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 think I will just keep my cash forever!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 smtClean="0"/>
              <a:t>BAD IDEA</a:t>
            </a:r>
          </a:p>
          <a:p>
            <a:r>
              <a:rPr lang="en-US" dirty="0" smtClean="0"/>
              <a:t>Securities pay dividends</a:t>
            </a:r>
          </a:p>
          <a:p>
            <a:pPr lvl="1"/>
            <a:r>
              <a:rPr lang="en-US" dirty="0" smtClean="0"/>
              <a:t>Every Second</a:t>
            </a:r>
          </a:p>
          <a:p>
            <a:pPr lvl="2"/>
            <a:r>
              <a:rPr lang="en-US" dirty="0" smtClean="0"/>
              <a:t>A lot of dividends</a:t>
            </a:r>
          </a:p>
          <a:p>
            <a:pPr lvl="3"/>
            <a:r>
              <a:rPr lang="en-US" dirty="0" smtClean="0"/>
              <a:t>You should definitely buy stuff</a:t>
            </a:r>
          </a:p>
          <a:p>
            <a:pPr lvl="4"/>
            <a:r>
              <a:rPr lang="en-US" dirty="0" smtClean="0"/>
              <a:t>You will recoup your cost in minutes</a:t>
            </a:r>
          </a:p>
          <a:p>
            <a:pPr lvl="5"/>
            <a:r>
              <a:rPr lang="en-US" dirty="0" smtClean="0"/>
              <a:t>That’s like a less than hours</a:t>
            </a:r>
          </a:p>
          <a:p>
            <a:pPr lvl="6"/>
            <a:r>
              <a:rPr lang="en-US" dirty="0" smtClean="0"/>
              <a:t>Think about it</a:t>
            </a:r>
          </a:p>
          <a:p>
            <a:pPr lvl="7"/>
            <a:r>
              <a:rPr lang="en-US" dirty="0" smtClean="0"/>
              <a:t>You’ll even have enough money to buy more stuff</a:t>
            </a:r>
          </a:p>
          <a:p>
            <a:pPr lvl="8"/>
            <a:r>
              <a:rPr lang="en-US" dirty="0" smtClean="0"/>
              <a:t>Just try it</a:t>
            </a:r>
          </a:p>
          <a:p>
            <a:pPr lvl="8"/>
            <a:r>
              <a:rPr lang="en-US" dirty="0" err="1" smtClean="0"/>
              <a:t>Protip</a:t>
            </a:r>
            <a:r>
              <a:rPr lang="en-US" dirty="0" smtClean="0"/>
              <a:t>: PowerPoint refuses more levels of bullets</a:t>
            </a:r>
          </a:p>
        </p:txBody>
      </p:sp>
    </p:spTree>
    <p:extLst>
      <p:ext uri="{BB962C8B-B14F-4D97-AF65-F5344CB8AC3E}">
        <p14:creationId xmlns:p14="http://schemas.microsoft.com/office/powerpoint/2010/main" val="4523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Fine, I will just not sell anything then</a:t>
            </a:r>
            <a:endParaRPr lang="en-US" b="1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79801" y="1698175"/>
            <a:ext cx="0" cy="47026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57299" y="5976261"/>
            <a:ext cx="91603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186" y="1698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Dividends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82465" y="6047022"/>
            <a:ext cx="805029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Time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828800" y="2090057"/>
            <a:ext cx="8654143" cy="3494314"/>
          </a:xfrm>
          <a:custGeom>
            <a:avLst/>
            <a:gdLst>
              <a:gd name="connsiteX0" fmla="*/ 0 w 8654143"/>
              <a:gd name="connsiteY0" fmla="*/ 0 h 3494314"/>
              <a:gd name="connsiteX1" fmla="*/ 130629 w 8654143"/>
              <a:gd name="connsiteY1" fmla="*/ 65314 h 3494314"/>
              <a:gd name="connsiteX2" fmla="*/ 163286 w 8654143"/>
              <a:gd name="connsiteY2" fmla="*/ 97972 h 3494314"/>
              <a:gd name="connsiteX3" fmla="*/ 261257 w 8654143"/>
              <a:gd name="connsiteY3" fmla="*/ 130629 h 3494314"/>
              <a:gd name="connsiteX4" fmla="*/ 326571 w 8654143"/>
              <a:gd name="connsiteY4" fmla="*/ 163286 h 3494314"/>
              <a:gd name="connsiteX5" fmla="*/ 391886 w 8654143"/>
              <a:gd name="connsiteY5" fmla="*/ 179614 h 3494314"/>
              <a:gd name="connsiteX6" fmla="*/ 506186 w 8654143"/>
              <a:gd name="connsiteY6" fmla="*/ 212272 h 3494314"/>
              <a:gd name="connsiteX7" fmla="*/ 604157 w 8654143"/>
              <a:gd name="connsiteY7" fmla="*/ 179614 h 3494314"/>
              <a:gd name="connsiteX8" fmla="*/ 653143 w 8654143"/>
              <a:gd name="connsiteY8" fmla="*/ 212272 h 3494314"/>
              <a:gd name="connsiteX9" fmla="*/ 751114 w 8654143"/>
              <a:gd name="connsiteY9" fmla="*/ 310243 h 3494314"/>
              <a:gd name="connsiteX10" fmla="*/ 816429 w 8654143"/>
              <a:gd name="connsiteY10" fmla="*/ 326572 h 3494314"/>
              <a:gd name="connsiteX11" fmla="*/ 865414 w 8654143"/>
              <a:gd name="connsiteY11" fmla="*/ 359229 h 3494314"/>
              <a:gd name="connsiteX12" fmla="*/ 963386 w 8654143"/>
              <a:gd name="connsiteY12" fmla="*/ 391886 h 3494314"/>
              <a:gd name="connsiteX13" fmla="*/ 1094014 w 8654143"/>
              <a:gd name="connsiteY13" fmla="*/ 489857 h 3494314"/>
              <a:gd name="connsiteX14" fmla="*/ 1159329 w 8654143"/>
              <a:gd name="connsiteY14" fmla="*/ 522514 h 3494314"/>
              <a:gd name="connsiteX15" fmla="*/ 1289957 w 8654143"/>
              <a:gd name="connsiteY15" fmla="*/ 555172 h 3494314"/>
              <a:gd name="connsiteX16" fmla="*/ 1355271 w 8654143"/>
              <a:gd name="connsiteY16" fmla="*/ 571500 h 3494314"/>
              <a:gd name="connsiteX17" fmla="*/ 1387929 w 8654143"/>
              <a:gd name="connsiteY17" fmla="*/ 604157 h 3494314"/>
              <a:gd name="connsiteX18" fmla="*/ 1567543 w 8654143"/>
              <a:gd name="connsiteY18" fmla="*/ 604157 h 3494314"/>
              <a:gd name="connsiteX19" fmla="*/ 1681843 w 8654143"/>
              <a:gd name="connsiteY19" fmla="*/ 718457 h 3494314"/>
              <a:gd name="connsiteX20" fmla="*/ 1779814 w 8654143"/>
              <a:gd name="connsiteY20" fmla="*/ 734786 h 3494314"/>
              <a:gd name="connsiteX21" fmla="*/ 1975757 w 8654143"/>
              <a:gd name="connsiteY21" fmla="*/ 816429 h 3494314"/>
              <a:gd name="connsiteX22" fmla="*/ 2008414 w 8654143"/>
              <a:gd name="connsiteY22" fmla="*/ 865414 h 3494314"/>
              <a:gd name="connsiteX23" fmla="*/ 2041071 w 8654143"/>
              <a:gd name="connsiteY23" fmla="*/ 898072 h 3494314"/>
              <a:gd name="connsiteX24" fmla="*/ 2139043 w 8654143"/>
              <a:gd name="connsiteY24" fmla="*/ 914400 h 3494314"/>
              <a:gd name="connsiteX25" fmla="*/ 2302329 w 8654143"/>
              <a:gd name="connsiteY25" fmla="*/ 1012372 h 3494314"/>
              <a:gd name="connsiteX26" fmla="*/ 2514600 w 8654143"/>
              <a:gd name="connsiteY26" fmla="*/ 1045029 h 3494314"/>
              <a:gd name="connsiteX27" fmla="*/ 2579914 w 8654143"/>
              <a:gd name="connsiteY27" fmla="*/ 1094014 h 3494314"/>
              <a:gd name="connsiteX28" fmla="*/ 2759529 w 8654143"/>
              <a:gd name="connsiteY28" fmla="*/ 1126672 h 3494314"/>
              <a:gd name="connsiteX29" fmla="*/ 2873829 w 8654143"/>
              <a:gd name="connsiteY29" fmla="*/ 1126672 h 3494314"/>
              <a:gd name="connsiteX30" fmla="*/ 2906486 w 8654143"/>
              <a:gd name="connsiteY30" fmla="*/ 1094014 h 3494314"/>
              <a:gd name="connsiteX31" fmla="*/ 3004457 w 8654143"/>
              <a:gd name="connsiteY31" fmla="*/ 1061357 h 3494314"/>
              <a:gd name="connsiteX32" fmla="*/ 3020786 w 8654143"/>
              <a:gd name="connsiteY32" fmla="*/ 1159329 h 3494314"/>
              <a:gd name="connsiteX33" fmla="*/ 3086100 w 8654143"/>
              <a:gd name="connsiteY33" fmla="*/ 1322614 h 3494314"/>
              <a:gd name="connsiteX34" fmla="*/ 3200400 w 8654143"/>
              <a:gd name="connsiteY34" fmla="*/ 1469572 h 3494314"/>
              <a:gd name="connsiteX35" fmla="*/ 3347357 w 8654143"/>
              <a:gd name="connsiteY35" fmla="*/ 1502229 h 3494314"/>
              <a:gd name="connsiteX36" fmla="*/ 3396343 w 8654143"/>
              <a:gd name="connsiteY36" fmla="*/ 1551214 h 3494314"/>
              <a:gd name="connsiteX37" fmla="*/ 3412671 w 8654143"/>
              <a:gd name="connsiteY37" fmla="*/ 1600200 h 3494314"/>
              <a:gd name="connsiteX38" fmla="*/ 3526971 w 8654143"/>
              <a:gd name="connsiteY38" fmla="*/ 1632857 h 3494314"/>
              <a:gd name="connsiteX39" fmla="*/ 3559629 w 8654143"/>
              <a:gd name="connsiteY39" fmla="*/ 1665514 h 3494314"/>
              <a:gd name="connsiteX40" fmla="*/ 3657600 w 8654143"/>
              <a:gd name="connsiteY40" fmla="*/ 1632857 h 3494314"/>
              <a:gd name="connsiteX41" fmla="*/ 3755571 w 8654143"/>
              <a:gd name="connsiteY41" fmla="*/ 1665514 h 3494314"/>
              <a:gd name="connsiteX42" fmla="*/ 3853543 w 8654143"/>
              <a:gd name="connsiteY42" fmla="*/ 1632857 h 3494314"/>
              <a:gd name="connsiteX43" fmla="*/ 3902529 w 8654143"/>
              <a:gd name="connsiteY43" fmla="*/ 1649186 h 3494314"/>
              <a:gd name="connsiteX44" fmla="*/ 4033157 w 8654143"/>
              <a:gd name="connsiteY44" fmla="*/ 1681843 h 3494314"/>
              <a:gd name="connsiteX45" fmla="*/ 4147457 w 8654143"/>
              <a:gd name="connsiteY45" fmla="*/ 1796143 h 3494314"/>
              <a:gd name="connsiteX46" fmla="*/ 4278086 w 8654143"/>
              <a:gd name="connsiteY46" fmla="*/ 1763486 h 3494314"/>
              <a:gd name="connsiteX47" fmla="*/ 4327071 w 8654143"/>
              <a:gd name="connsiteY47" fmla="*/ 1698172 h 3494314"/>
              <a:gd name="connsiteX48" fmla="*/ 4376057 w 8654143"/>
              <a:gd name="connsiteY48" fmla="*/ 1649186 h 3494314"/>
              <a:gd name="connsiteX49" fmla="*/ 4425043 w 8654143"/>
              <a:gd name="connsiteY49" fmla="*/ 1681843 h 3494314"/>
              <a:gd name="connsiteX50" fmla="*/ 4457700 w 8654143"/>
              <a:gd name="connsiteY50" fmla="*/ 1845129 h 3494314"/>
              <a:gd name="connsiteX51" fmla="*/ 4474029 w 8654143"/>
              <a:gd name="connsiteY51" fmla="*/ 1910443 h 3494314"/>
              <a:gd name="connsiteX52" fmla="*/ 4539343 w 8654143"/>
              <a:gd name="connsiteY52" fmla="*/ 1959429 h 3494314"/>
              <a:gd name="connsiteX53" fmla="*/ 4735286 w 8654143"/>
              <a:gd name="connsiteY53" fmla="*/ 1992086 h 3494314"/>
              <a:gd name="connsiteX54" fmla="*/ 4882243 w 8654143"/>
              <a:gd name="connsiteY54" fmla="*/ 2090057 h 3494314"/>
              <a:gd name="connsiteX55" fmla="*/ 4931229 w 8654143"/>
              <a:gd name="connsiteY55" fmla="*/ 2139043 h 3494314"/>
              <a:gd name="connsiteX56" fmla="*/ 4996543 w 8654143"/>
              <a:gd name="connsiteY56" fmla="*/ 2155372 h 3494314"/>
              <a:gd name="connsiteX57" fmla="*/ 5045529 w 8654143"/>
              <a:gd name="connsiteY57" fmla="*/ 2171700 h 3494314"/>
              <a:gd name="connsiteX58" fmla="*/ 5176157 w 8654143"/>
              <a:gd name="connsiteY58" fmla="*/ 2204357 h 3494314"/>
              <a:gd name="connsiteX59" fmla="*/ 5241471 w 8654143"/>
              <a:gd name="connsiteY59" fmla="*/ 2253343 h 3494314"/>
              <a:gd name="connsiteX60" fmla="*/ 5290457 w 8654143"/>
              <a:gd name="connsiteY60" fmla="*/ 2269672 h 3494314"/>
              <a:gd name="connsiteX61" fmla="*/ 5355771 w 8654143"/>
              <a:gd name="connsiteY61" fmla="*/ 2302329 h 3494314"/>
              <a:gd name="connsiteX62" fmla="*/ 5421086 w 8654143"/>
              <a:gd name="connsiteY62" fmla="*/ 2318657 h 3494314"/>
              <a:gd name="connsiteX63" fmla="*/ 5600700 w 8654143"/>
              <a:gd name="connsiteY63" fmla="*/ 2367643 h 3494314"/>
              <a:gd name="connsiteX64" fmla="*/ 5666014 w 8654143"/>
              <a:gd name="connsiteY64" fmla="*/ 2400300 h 3494314"/>
              <a:gd name="connsiteX65" fmla="*/ 5731329 w 8654143"/>
              <a:gd name="connsiteY65" fmla="*/ 2416629 h 3494314"/>
              <a:gd name="connsiteX66" fmla="*/ 5976257 w 8654143"/>
              <a:gd name="connsiteY66" fmla="*/ 2465614 h 3494314"/>
              <a:gd name="connsiteX67" fmla="*/ 6041571 w 8654143"/>
              <a:gd name="connsiteY67" fmla="*/ 2481943 h 3494314"/>
              <a:gd name="connsiteX68" fmla="*/ 6139543 w 8654143"/>
              <a:gd name="connsiteY68" fmla="*/ 2514600 h 3494314"/>
              <a:gd name="connsiteX69" fmla="*/ 6319157 w 8654143"/>
              <a:gd name="connsiteY69" fmla="*/ 2547257 h 3494314"/>
              <a:gd name="connsiteX70" fmla="*/ 6384471 w 8654143"/>
              <a:gd name="connsiteY70" fmla="*/ 2596243 h 3494314"/>
              <a:gd name="connsiteX71" fmla="*/ 6417129 w 8654143"/>
              <a:gd name="connsiteY71" fmla="*/ 2661557 h 3494314"/>
              <a:gd name="connsiteX72" fmla="*/ 6564086 w 8654143"/>
              <a:gd name="connsiteY72" fmla="*/ 2710543 h 3494314"/>
              <a:gd name="connsiteX73" fmla="*/ 6727371 w 8654143"/>
              <a:gd name="connsiteY73" fmla="*/ 2743200 h 3494314"/>
              <a:gd name="connsiteX74" fmla="*/ 6858000 w 8654143"/>
              <a:gd name="connsiteY74" fmla="*/ 2726872 h 3494314"/>
              <a:gd name="connsiteX75" fmla="*/ 6955971 w 8654143"/>
              <a:gd name="connsiteY75" fmla="*/ 2710543 h 3494314"/>
              <a:gd name="connsiteX76" fmla="*/ 7021286 w 8654143"/>
              <a:gd name="connsiteY76" fmla="*/ 2726872 h 3494314"/>
              <a:gd name="connsiteX77" fmla="*/ 7217229 w 8654143"/>
              <a:gd name="connsiteY77" fmla="*/ 2808514 h 3494314"/>
              <a:gd name="connsiteX78" fmla="*/ 7364186 w 8654143"/>
              <a:gd name="connsiteY78" fmla="*/ 2890157 h 3494314"/>
              <a:gd name="connsiteX79" fmla="*/ 7429500 w 8654143"/>
              <a:gd name="connsiteY79" fmla="*/ 2906486 h 3494314"/>
              <a:gd name="connsiteX80" fmla="*/ 7527471 w 8654143"/>
              <a:gd name="connsiteY80" fmla="*/ 2988129 h 3494314"/>
              <a:gd name="connsiteX81" fmla="*/ 7560129 w 8654143"/>
              <a:gd name="connsiteY81" fmla="*/ 3037114 h 3494314"/>
              <a:gd name="connsiteX82" fmla="*/ 7592786 w 8654143"/>
              <a:gd name="connsiteY82" fmla="*/ 3069772 h 3494314"/>
              <a:gd name="connsiteX83" fmla="*/ 7625443 w 8654143"/>
              <a:gd name="connsiteY83" fmla="*/ 3118757 h 3494314"/>
              <a:gd name="connsiteX84" fmla="*/ 7739743 w 8654143"/>
              <a:gd name="connsiteY84" fmla="*/ 3184072 h 3494314"/>
              <a:gd name="connsiteX85" fmla="*/ 7837714 w 8654143"/>
              <a:gd name="connsiteY85" fmla="*/ 3249386 h 3494314"/>
              <a:gd name="connsiteX86" fmla="*/ 7968343 w 8654143"/>
              <a:gd name="connsiteY86" fmla="*/ 3314700 h 3494314"/>
              <a:gd name="connsiteX87" fmla="*/ 8017329 w 8654143"/>
              <a:gd name="connsiteY87" fmla="*/ 3347357 h 3494314"/>
              <a:gd name="connsiteX88" fmla="*/ 8066314 w 8654143"/>
              <a:gd name="connsiteY88" fmla="*/ 3363686 h 3494314"/>
              <a:gd name="connsiteX89" fmla="*/ 8115300 w 8654143"/>
              <a:gd name="connsiteY89" fmla="*/ 3396343 h 3494314"/>
              <a:gd name="connsiteX90" fmla="*/ 8164286 w 8654143"/>
              <a:gd name="connsiteY90" fmla="*/ 3412672 h 3494314"/>
              <a:gd name="connsiteX91" fmla="*/ 8294914 w 8654143"/>
              <a:gd name="connsiteY91" fmla="*/ 3445329 h 3494314"/>
              <a:gd name="connsiteX92" fmla="*/ 8474529 w 8654143"/>
              <a:gd name="connsiteY92" fmla="*/ 3477986 h 3494314"/>
              <a:gd name="connsiteX93" fmla="*/ 8556171 w 8654143"/>
              <a:gd name="connsiteY93" fmla="*/ 3494314 h 3494314"/>
              <a:gd name="connsiteX94" fmla="*/ 8654143 w 8654143"/>
              <a:gd name="connsiteY94" fmla="*/ 3477986 h 349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8654143" h="3494314">
                <a:moveTo>
                  <a:pt x="0" y="0"/>
                </a:moveTo>
                <a:cubicBezTo>
                  <a:pt x="43543" y="21771"/>
                  <a:pt x="88884" y="40267"/>
                  <a:pt x="130629" y="65314"/>
                </a:cubicBezTo>
                <a:cubicBezTo>
                  <a:pt x="143830" y="73235"/>
                  <a:pt x="149516" y="91087"/>
                  <a:pt x="163286" y="97972"/>
                </a:cubicBezTo>
                <a:cubicBezTo>
                  <a:pt x="194075" y="113367"/>
                  <a:pt x="230468" y="115234"/>
                  <a:pt x="261257" y="130629"/>
                </a:cubicBezTo>
                <a:cubicBezTo>
                  <a:pt x="283028" y="141515"/>
                  <a:pt x="303780" y="154739"/>
                  <a:pt x="326571" y="163286"/>
                </a:cubicBezTo>
                <a:cubicBezTo>
                  <a:pt x="347584" y="171166"/>
                  <a:pt x="370308" y="173449"/>
                  <a:pt x="391886" y="179614"/>
                </a:cubicBezTo>
                <a:cubicBezTo>
                  <a:pt x="555904" y="226476"/>
                  <a:pt x="301945" y="161211"/>
                  <a:pt x="506186" y="212272"/>
                </a:cubicBezTo>
                <a:cubicBezTo>
                  <a:pt x="538843" y="201386"/>
                  <a:pt x="575515" y="160519"/>
                  <a:pt x="604157" y="179614"/>
                </a:cubicBezTo>
                <a:cubicBezTo>
                  <a:pt x="620486" y="190500"/>
                  <a:pt x="638475" y="199234"/>
                  <a:pt x="653143" y="212272"/>
                </a:cubicBezTo>
                <a:cubicBezTo>
                  <a:pt x="687661" y="242955"/>
                  <a:pt x="706309" y="299042"/>
                  <a:pt x="751114" y="310243"/>
                </a:cubicBezTo>
                <a:lnTo>
                  <a:pt x="816429" y="326572"/>
                </a:lnTo>
                <a:cubicBezTo>
                  <a:pt x="832757" y="337458"/>
                  <a:pt x="847481" y="351259"/>
                  <a:pt x="865414" y="359229"/>
                </a:cubicBezTo>
                <a:cubicBezTo>
                  <a:pt x="896871" y="373210"/>
                  <a:pt x="963386" y="391886"/>
                  <a:pt x="963386" y="391886"/>
                </a:cubicBezTo>
                <a:cubicBezTo>
                  <a:pt x="1089063" y="517563"/>
                  <a:pt x="994268" y="447109"/>
                  <a:pt x="1094014" y="489857"/>
                </a:cubicBezTo>
                <a:cubicBezTo>
                  <a:pt x="1116387" y="499445"/>
                  <a:pt x="1136237" y="514817"/>
                  <a:pt x="1159329" y="522514"/>
                </a:cubicBezTo>
                <a:cubicBezTo>
                  <a:pt x="1201909" y="536707"/>
                  <a:pt x="1246414" y="544286"/>
                  <a:pt x="1289957" y="555172"/>
                </a:cubicBezTo>
                <a:lnTo>
                  <a:pt x="1355271" y="571500"/>
                </a:lnTo>
                <a:cubicBezTo>
                  <a:pt x="1366157" y="582386"/>
                  <a:pt x="1374159" y="597272"/>
                  <a:pt x="1387929" y="604157"/>
                </a:cubicBezTo>
                <a:cubicBezTo>
                  <a:pt x="1450662" y="635524"/>
                  <a:pt x="1499487" y="613880"/>
                  <a:pt x="1567543" y="604157"/>
                </a:cubicBezTo>
                <a:cubicBezTo>
                  <a:pt x="1625310" y="690808"/>
                  <a:pt x="1603118" y="700963"/>
                  <a:pt x="1681843" y="718457"/>
                </a:cubicBezTo>
                <a:cubicBezTo>
                  <a:pt x="1714162" y="725639"/>
                  <a:pt x="1747157" y="729343"/>
                  <a:pt x="1779814" y="734786"/>
                </a:cubicBezTo>
                <a:cubicBezTo>
                  <a:pt x="1848615" y="872388"/>
                  <a:pt x="1762000" y="745177"/>
                  <a:pt x="1975757" y="816429"/>
                </a:cubicBezTo>
                <a:cubicBezTo>
                  <a:pt x="1994374" y="822635"/>
                  <a:pt x="1996155" y="850090"/>
                  <a:pt x="2008414" y="865414"/>
                </a:cubicBezTo>
                <a:cubicBezTo>
                  <a:pt x="2018031" y="877435"/>
                  <a:pt x="2026656" y="892666"/>
                  <a:pt x="2041071" y="898072"/>
                </a:cubicBezTo>
                <a:cubicBezTo>
                  <a:pt x="2072071" y="909697"/>
                  <a:pt x="2106386" y="908957"/>
                  <a:pt x="2139043" y="914400"/>
                </a:cubicBezTo>
                <a:cubicBezTo>
                  <a:pt x="2201391" y="961161"/>
                  <a:pt x="2223185" y="983592"/>
                  <a:pt x="2302329" y="1012372"/>
                </a:cubicBezTo>
                <a:cubicBezTo>
                  <a:pt x="2341508" y="1026619"/>
                  <a:pt x="2491610" y="1042155"/>
                  <a:pt x="2514600" y="1045029"/>
                </a:cubicBezTo>
                <a:cubicBezTo>
                  <a:pt x="2536371" y="1061357"/>
                  <a:pt x="2555573" y="1081844"/>
                  <a:pt x="2579914" y="1094014"/>
                </a:cubicBezTo>
                <a:cubicBezTo>
                  <a:pt x="2610710" y="1109412"/>
                  <a:pt x="2746244" y="1124774"/>
                  <a:pt x="2759529" y="1126672"/>
                </a:cubicBezTo>
                <a:cubicBezTo>
                  <a:pt x="2810933" y="1143806"/>
                  <a:pt x="2816421" y="1155376"/>
                  <a:pt x="2873829" y="1126672"/>
                </a:cubicBezTo>
                <a:cubicBezTo>
                  <a:pt x="2887599" y="1119787"/>
                  <a:pt x="2892716" y="1100899"/>
                  <a:pt x="2906486" y="1094014"/>
                </a:cubicBezTo>
                <a:cubicBezTo>
                  <a:pt x="2937275" y="1078619"/>
                  <a:pt x="3004457" y="1061357"/>
                  <a:pt x="3004457" y="1061357"/>
                </a:cubicBezTo>
                <a:cubicBezTo>
                  <a:pt x="3009900" y="1094014"/>
                  <a:pt x="3012756" y="1127210"/>
                  <a:pt x="3020786" y="1159329"/>
                </a:cubicBezTo>
                <a:cubicBezTo>
                  <a:pt x="3034138" y="1212737"/>
                  <a:pt x="3057142" y="1274350"/>
                  <a:pt x="3086100" y="1322614"/>
                </a:cubicBezTo>
                <a:cubicBezTo>
                  <a:pt x="3107726" y="1358658"/>
                  <a:pt x="3156901" y="1440573"/>
                  <a:pt x="3200400" y="1469572"/>
                </a:cubicBezTo>
                <a:cubicBezTo>
                  <a:pt x="3227196" y="1487436"/>
                  <a:pt x="3335507" y="1500254"/>
                  <a:pt x="3347357" y="1502229"/>
                </a:cubicBezTo>
                <a:cubicBezTo>
                  <a:pt x="3363686" y="1518557"/>
                  <a:pt x="3383534" y="1532000"/>
                  <a:pt x="3396343" y="1551214"/>
                </a:cubicBezTo>
                <a:cubicBezTo>
                  <a:pt x="3405890" y="1565535"/>
                  <a:pt x="3398075" y="1591078"/>
                  <a:pt x="3412671" y="1600200"/>
                </a:cubicBezTo>
                <a:cubicBezTo>
                  <a:pt x="3446273" y="1621201"/>
                  <a:pt x="3488871" y="1621971"/>
                  <a:pt x="3526971" y="1632857"/>
                </a:cubicBezTo>
                <a:cubicBezTo>
                  <a:pt x="3537857" y="1643743"/>
                  <a:pt x="3544234" y="1665514"/>
                  <a:pt x="3559629" y="1665514"/>
                </a:cubicBezTo>
                <a:cubicBezTo>
                  <a:pt x="3594053" y="1665514"/>
                  <a:pt x="3657600" y="1632857"/>
                  <a:pt x="3657600" y="1632857"/>
                </a:cubicBezTo>
                <a:cubicBezTo>
                  <a:pt x="3690257" y="1643743"/>
                  <a:pt x="3722914" y="1676400"/>
                  <a:pt x="3755571" y="1665514"/>
                </a:cubicBezTo>
                <a:lnTo>
                  <a:pt x="3853543" y="1632857"/>
                </a:lnTo>
                <a:cubicBezTo>
                  <a:pt x="3869872" y="1638300"/>
                  <a:pt x="3885924" y="1644657"/>
                  <a:pt x="3902529" y="1649186"/>
                </a:cubicBezTo>
                <a:cubicBezTo>
                  <a:pt x="3945830" y="1660996"/>
                  <a:pt x="4033157" y="1681843"/>
                  <a:pt x="4033157" y="1681843"/>
                </a:cubicBezTo>
                <a:cubicBezTo>
                  <a:pt x="4108018" y="1794135"/>
                  <a:pt x="4061236" y="1767402"/>
                  <a:pt x="4147457" y="1796143"/>
                </a:cubicBezTo>
                <a:cubicBezTo>
                  <a:pt x="4150099" y="1795615"/>
                  <a:pt x="4262232" y="1776697"/>
                  <a:pt x="4278086" y="1763486"/>
                </a:cubicBezTo>
                <a:cubicBezTo>
                  <a:pt x="4298992" y="1746064"/>
                  <a:pt x="4309360" y="1718834"/>
                  <a:pt x="4327071" y="1698172"/>
                </a:cubicBezTo>
                <a:cubicBezTo>
                  <a:pt x="4342099" y="1680639"/>
                  <a:pt x="4359728" y="1665515"/>
                  <a:pt x="4376057" y="1649186"/>
                </a:cubicBezTo>
                <a:cubicBezTo>
                  <a:pt x="4392386" y="1660072"/>
                  <a:pt x="4417495" y="1663728"/>
                  <a:pt x="4425043" y="1681843"/>
                </a:cubicBezTo>
                <a:cubicBezTo>
                  <a:pt x="4446392" y="1733080"/>
                  <a:pt x="4444237" y="1791280"/>
                  <a:pt x="4457700" y="1845129"/>
                </a:cubicBezTo>
                <a:cubicBezTo>
                  <a:pt x="4463143" y="1866900"/>
                  <a:pt x="4460985" y="1892182"/>
                  <a:pt x="4474029" y="1910443"/>
                </a:cubicBezTo>
                <a:cubicBezTo>
                  <a:pt x="4489847" y="1932588"/>
                  <a:pt x="4515714" y="1945927"/>
                  <a:pt x="4539343" y="1959429"/>
                </a:cubicBezTo>
                <a:cubicBezTo>
                  <a:pt x="4585561" y="1985839"/>
                  <a:pt x="4713042" y="1989614"/>
                  <a:pt x="4735286" y="1992086"/>
                </a:cubicBezTo>
                <a:cubicBezTo>
                  <a:pt x="4832797" y="2089597"/>
                  <a:pt x="4779591" y="2064395"/>
                  <a:pt x="4882243" y="2090057"/>
                </a:cubicBezTo>
                <a:cubicBezTo>
                  <a:pt x="4898572" y="2106386"/>
                  <a:pt x="4911179" y="2127586"/>
                  <a:pt x="4931229" y="2139043"/>
                </a:cubicBezTo>
                <a:cubicBezTo>
                  <a:pt x="4950714" y="2150177"/>
                  <a:pt x="4974965" y="2149207"/>
                  <a:pt x="4996543" y="2155372"/>
                </a:cubicBezTo>
                <a:cubicBezTo>
                  <a:pt x="5013093" y="2160100"/>
                  <a:pt x="5028924" y="2167171"/>
                  <a:pt x="5045529" y="2171700"/>
                </a:cubicBezTo>
                <a:cubicBezTo>
                  <a:pt x="5088830" y="2183509"/>
                  <a:pt x="5176157" y="2204357"/>
                  <a:pt x="5176157" y="2204357"/>
                </a:cubicBezTo>
                <a:cubicBezTo>
                  <a:pt x="5197928" y="2220686"/>
                  <a:pt x="5217842" y="2239841"/>
                  <a:pt x="5241471" y="2253343"/>
                </a:cubicBezTo>
                <a:cubicBezTo>
                  <a:pt x="5256415" y="2261883"/>
                  <a:pt x="5274637" y="2262892"/>
                  <a:pt x="5290457" y="2269672"/>
                </a:cubicBezTo>
                <a:cubicBezTo>
                  <a:pt x="5312830" y="2279260"/>
                  <a:pt x="5332980" y="2293782"/>
                  <a:pt x="5355771" y="2302329"/>
                </a:cubicBezTo>
                <a:cubicBezTo>
                  <a:pt x="5376784" y="2310209"/>
                  <a:pt x="5399591" y="2312209"/>
                  <a:pt x="5421086" y="2318657"/>
                </a:cubicBezTo>
                <a:cubicBezTo>
                  <a:pt x="5586830" y="2368379"/>
                  <a:pt x="5451889" y="2337880"/>
                  <a:pt x="5600700" y="2367643"/>
                </a:cubicBezTo>
                <a:cubicBezTo>
                  <a:pt x="5622471" y="2378529"/>
                  <a:pt x="5643223" y="2391753"/>
                  <a:pt x="5666014" y="2400300"/>
                </a:cubicBezTo>
                <a:cubicBezTo>
                  <a:pt x="5687027" y="2408180"/>
                  <a:pt x="5709678" y="2410724"/>
                  <a:pt x="5731329" y="2416629"/>
                </a:cubicBezTo>
                <a:cubicBezTo>
                  <a:pt x="5901578" y="2463060"/>
                  <a:pt x="5791077" y="2442467"/>
                  <a:pt x="5976257" y="2465614"/>
                </a:cubicBezTo>
                <a:cubicBezTo>
                  <a:pt x="5998028" y="2471057"/>
                  <a:pt x="6020076" y="2475494"/>
                  <a:pt x="6041571" y="2481943"/>
                </a:cubicBezTo>
                <a:cubicBezTo>
                  <a:pt x="6074543" y="2491835"/>
                  <a:pt x="6105674" y="2508442"/>
                  <a:pt x="6139543" y="2514600"/>
                </a:cubicBezTo>
                <a:lnTo>
                  <a:pt x="6319157" y="2547257"/>
                </a:lnTo>
                <a:cubicBezTo>
                  <a:pt x="6340928" y="2563586"/>
                  <a:pt x="6366760" y="2575580"/>
                  <a:pt x="6384471" y="2596243"/>
                </a:cubicBezTo>
                <a:cubicBezTo>
                  <a:pt x="6400312" y="2614724"/>
                  <a:pt x="6399917" y="2644345"/>
                  <a:pt x="6417129" y="2661557"/>
                </a:cubicBezTo>
                <a:cubicBezTo>
                  <a:pt x="6453344" y="2697772"/>
                  <a:pt x="6520056" y="2699535"/>
                  <a:pt x="6564086" y="2710543"/>
                </a:cubicBezTo>
                <a:cubicBezTo>
                  <a:pt x="6716077" y="2748542"/>
                  <a:pt x="6447345" y="2703198"/>
                  <a:pt x="6727371" y="2743200"/>
                </a:cubicBezTo>
                <a:lnTo>
                  <a:pt x="6858000" y="2726872"/>
                </a:lnTo>
                <a:cubicBezTo>
                  <a:pt x="6890775" y="2722190"/>
                  <a:pt x="6922864" y="2710543"/>
                  <a:pt x="6955971" y="2710543"/>
                </a:cubicBezTo>
                <a:cubicBezTo>
                  <a:pt x="6978413" y="2710543"/>
                  <a:pt x="6999514" y="2721429"/>
                  <a:pt x="7021286" y="2726872"/>
                </a:cubicBezTo>
                <a:cubicBezTo>
                  <a:pt x="7146804" y="2810551"/>
                  <a:pt x="7080542" y="2785734"/>
                  <a:pt x="7217229" y="2808514"/>
                </a:cubicBezTo>
                <a:cubicBezTo>
                  <a:pt x="7304951" y="2866997"/>
                  <a:pt x="7288739" y="2868601"/>
                  <a:pt x="7364186" y="2890157"/>
                </a:cubicBezTo>
                <a:cubicBezTo>
                  <a:pt x="7385764" y="2896322"/>
                  <a:pt x="7407729" y="2901043"/>
                  <a:pt x="7429500" y="2906486"/>
                </a:cubicBezTo>
                <a:cubicBezTo>
                  <a:pt x="7477669" y="2938598"/>
                  <a:pt x="7488179" y="2940979"/>
                  <a:pt x="7527471" y="2988129"/>
                </a:cubicBezTo>
                <a:cubicBezTo>
                  <a:pt x="7540034" y="3003205"/>
                  <a:pt x="7547870" y="3021790"/>
                  <a:pt x="7560129" y="3037114"/>
                </a:cubicBezTo>
                <a:cubicBezTo>
                  <a:pt x="7569746" y="3049135"/>
                  <a:pt x="7583169" y="3057751"/>
                  <a:pt x="7592786" y="3069772"/>
                </a:cubicBezTo>
                <a:cubicBezTo>
                  <a:pt x="7605045" y="3085096"/>
                  <a:pt x="7611566" y="3104881"/>
                  <a:pt x="7625443" y="3118757"/>
                </a:cubicBezTo>
                <a:cubicBezTo>
                  <a:pt x="7653683" y="3146996"/>
                  <a:pt x="7707730" y="3164864"/>
                  <a:pt x="7739743" y="3184072"/>
                </a:cubicBezTo>
                <a:cubicBezTo>
                  <a:pt x="7773399" y="3204266"/>
                  <a:pt x="7802609" y="3231833"/>
                  <a:pt x="7837714" y="3249386"/>
                </a:cubicBezTo>
                <a:cubicBezTo>
                  <a:pt x="7881257" y="3271157"/>
                  <a:pt x="7927837" y="3287696"/>
                  <a:pt x="7968343" y="3314700"/>
                </a:cubicBezTo>
                <a:cubicBezTo>
                  <a:pt x="7984672" y="3325586"/>
                  <a:pt x="7999776" y="3338581"/>
                  <a:pt x="8017329" y="3347357"/>
                </a:cubicBezTo>
                <a:cubicBezTo>
                  <a:pt x="8032724" y="3355054"/>
                  <a:pt x="8050919" y="3355989"/>
                  <a:pt x="8066314" y="3363686"/>
                </a:cubicBezTo>
                <a:cubicBezTo>
                  <a:pt x="8083867" y="3372462"/>
                  <a:pt x="8097747" y="3387567"/>
                  <a:pt x="8115300" y="3396343"/>
                </a:cubicBezTo>
                <a:cubicBezTo>
                  <a:pt x="8130695" y="3404040"/>
                  <a:pt x="8147681" y="3408143"/>
                  <a:pt x="8164286" y="3412672"/>
                </a:cubicBezTo>
                <a:cubicBezTo>
                  <a:pt x="8207587" y="3424482"/>
                  <a:pt x="8250903" y="3436527"/>
                  <a:pt x="8294914" y="3445329"/>
                </a:cubicBezTo>
                <a:cubicBezTo>
                  <a:pt x="8496595" y="3485664"/>
                  <a:pt x="8244713" y="3436201"/>
                  <a:pt x="8474529" y="3477986"/>
                </a:cubicBezTo>
                <a:cubicBezTo>
                  <a:pt x="8501834" y="3482951"/>
                  <a:pt x="8528957" y="3488871"/>
                  <a:pt x="8556171" y="3494314"/>
                </a:cubicBezTo>
                <a:cubicBezTo>
                  <a:pt x="8643151" y="3476919"/>
                  <a:pt x="8610061" y="3477986"/>
                  <a:pt x="8654143" y="347798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0" t="69797" r="19973" b="4101"/>
          <a:stretch/>
        </p:blipFill>
        <p:spPr bwMode="auto">
          <a:xfrm>
            <a:off x="10482943" y="5136076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0" t="70532" r="35903" b="3366"/>
          <a:stretch/>
        </p:blipFill>
        <p:spPr bwMode="auto">
          <a:xfrm>
            <a:off x="8051953" y="3850668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8" t="3195" r="68125" b="73897"/>
          <a:stretch/>
        </p:blipFill>
        <p:spPr bwMode="auto">
          <a:xfrm>
            <a:off x="3071766" y="1882841"/>
            <a:ext cx="737728" cy="64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5" t="3467" r="52408" b="73898"/>
          <a:stretch/>
        </p:blipFill>
        <p:spPr bwMode="auto">
          <a:xfrm>
            <a:off x="2010635" y="1401288"/>
            <a:ext cx="737728" cy="6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8" t="36108" r="51855" b="37790"/>
          <a:stretch/>
        </p:blipFill>
        <p:spPr bwMode="auto">
          <a:xfrm>
            <a:off x="5468600" y="2726273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5" t="68878" r="68048" b="5020"/>
          <a:stretch/>
        </p:blipFill>
        <p:spPr bwMode="auto">
          <a:xfrm>
            <a:off x="6774116" y="3308862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7" t="69873" r="51656" b="4025"/>
          <a:stretch/>
        </p:blipFill>
        <p:spPr bwMode="auto">
          <a:xfrm>
            <a:off x="9487482" y="4395449"/>
            <a:ext cx="737728" cy="7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img.wonderhowto.com/img/13/79/63472694148619/0/enable-emoticons-your-iphone-ios-5.1280x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9" t="2617" r="36621" b="73946"/>
          <a:stretch/>
        </p:blipFill>
        <p:spPr bwMode="auto">
          <a:xfrm>
            <a:off x="4322616" y="2263240"/>
            <a:ext cx="653143" cy="66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Fine, I will just not sell anything then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/>
              <a:t>BAD IDEA</a:t>
            </a:r>
          </a:p>
          <a:p>
            <a:r>
              <a:rPr lang="en-US" dirty="0" smtClean="0"/>
              <a:t>Dividends diminish over time</a:t>
            </a:r>
            <a:endParaRPr lang="en-US" dirty="0"/>
          </a:p>
          <a:p>
            <a:pPr lvl="1"/>
            <a:r>
              <a:rPr lang="en-US" dirty="0"/>
              <a:t>Every Second</a:t>
            </a:r>
          </a:p>
          <a:p>
            <a:pPr lvl="2"/>
            <a:r>
              <a:rPr lang="en-US" dirty="0" smtClean="0"/>
              <a:t>They will soon pay almost nothing</a:t>
            </a:r>
            <a:endParaRPr lang="en-US" dirty="0"/>
          </a:p>
          <a:p>
            <a:pPr lvl="3"/>
            <a:r>
              <a:rPr lang="en-US" dirty="0"/>
              <a:t>You should definitely </a:t>
            </a:r>
            <a:r>
              <a:rPr lang="en-US" dirty="0" smtClean="0"/>
              <a:t>sell </a:t>
            </a:r>
            <a:r>
              <a:rPr lang="en-US" dirty="0"/>
              <a:t>stuff</a:t>
            </a:r>
          </a:p>
          <a:p>
            <a:pPr lvl="4"/>
            <a:r>
              <a:rPr lang="en-US" dirty="0" smtClean="0"/>
              <a:t>You can buy other stuff if you get the cash back</a:t>
            </a:r>
            <a:endParaRPr lang="en-US" dirty="0"/>
          </a:p>
          <a:p>
            <a:pPr lvl="5"/>
            <a:r>
              <a:rPr lang="en-US" dirty="0"/>
              <a:t>That’s like </a:t>
            </a:r>
            <a:r>
              <a:rPr lang="en-US" dirty="0" smtClean="0"/>
              <a:t>other securities paying dividends</a:t>
            </a:r>
            <a:endParaRPr lang="en-US" dirty="0"/>
          </a:p>
          <a:p>
            <a:pPr lvl="6"/>
            <a:r>
              <a:rPr lang="en-US" dirty="0"/>
              <a:t>Think about it</a:t>
            </a:r>
          </a:p>
          <a:p>
            <a:pPr lvl="7"/>
            <a:r>
              <a:rPr lang="en-US" dirty="0"/>
              <a:t>You’ll </a:t>
            </a:r>
            <a:r>
              <a:rPr lang="en-US" dirty="0" smtClean="0"/>
              <a:t>create an endless cycle of wealth</a:t>
            </a:r>
            <a:endParaRPr lang="en-US" dirty="0"/>
          </a:p>
          <a:p>
            <a:pPr lvl="8"/>
            <a:r>
              <a:rPr lang="en-US" dirty="0"/>
              <a:t>Just try </a:t>
            </a:r>
            <a:r>
              <a:rPr lang="en-US" dirty="0" smtClean="0"/>
              <a:t>it</a:t>
            </a:r>
          </a:p>
          <a:p>
            <a:pPr lvl="8"/>
            <a:r>
              <a:rPr lang="en-US" dirty="0" err="1" smtClean="0"/>
              <a:t>Protip</a:t>
            </a:r>
            <a:r>
              <a:rPr lang="en-US" dirty="0" smtClean="0"/>
              <a:t>: Copy Pasting slides saves time creating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9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Ok what about Securities, which do I trade?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dividend payout varies with the net worth of a company</a:t>
            </a:r>
          </a:p>
          <a:p>
            <a:pPr lvl="1"/>
            <a:r>
              <a:rPr lang="en-US" dirty="0" smtClean="0"/>
              <a:t>The net worth of a company is a predetermined curve</a:t>
            </a:r>
          </a:p>
          <a:p>
            <a:pPr lvl="2"/>
            <a:r>
              <a:rPr lang="en-US" dirty="0" smtClean="0"/>
              <a:t>That means trades will not effect the dividend payout per share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Ok lets talk portfolio diversification… Good       or bad      ?</a:t>
            </a:r>
          </a:p>
          <a:p>
            <a:pPr marL="457200" lvl="1" indent="0">
              <a:buNone/>
            </a:pPr>
            <a:r>
              <a:rPr lang="en-US" dirty="0" smtClean="0"/>
              <a:t>	Much harder to make one bad bet</a:t>
            </a:r>
          </a:p>
          <a:p>
            <a:pPr marL="457200" lvl="1" indent="0">
              <a:buNone/>
            </a:pPr>
            <a:r>
              <a:rPr lang="en-US" dirty="0" smtClean="0"/>
              <a:t>	More likely to find a buyer for what you have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dirty="0" smtClean="0"/>
              <a:t>	You will end up with bad securities (Can you figure out the curves?)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Easier to sell off one thing everyone wants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 smtClean="0"/>
          </a:p>
        </p:txBody>
      </p:sp>
      <p:sp>
        <p:nvSpPr>
          <p:cNvPr id="4" name="Cross 3"/>
          <p:cNvSpPr/>
          <p:nvPr/>
        </p:nvSpPr>
        <p:spPr>
          <a:xfrm>
            <a:off x="7425743" y="3425459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887333" y="3555206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Cross 5"/>
          <p:cNvSpPr/>
          <p:nvPr/>
        </p:nvSpPr>
        <p:spPr>
          <a:xfrm>
            <a:off x="1401401" y="3990455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401401" y="5168626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2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Ok just give me the answer… what do I do?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Well, in the long run the value a share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the initial dividend payout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is the decrease factor of the dividend</a:t>
                </a:r>
              </a:p>
              <a:p>
                <a:r>
                  <a:rPr lang="en-US" dirty="0" smtClean="0"/>
                  <a:t>Its worth more if the net worth keeps increasing</a:t>
                </a:r>
              </a:p>
              <a:p>
                <a:r>
                  <a:rPr lang="en-US" dirty="0" smtClean="0"/>
                  <a:t>Its worth even more if someone is </a:t>
                </a:r>
                <a:r>
                  <a:rPr lang="en-US" dirty="0" err="1" smtClean="0"/>
                  <a:t>BIDding</a:t>
                </a:r>
                <a:r>
                  <a:rPr lang="en-US" dirty="0" smtClean="0"/>
                  <a:t> for more on the market</a:t>
                </a:r>
              </a:p>
              <a:p>
                <a:endParaRPr lang="en-US" dirty="0"/>
              </a:p>
              <a:p>
                <a:r>
                  <a:rPr lang="en-US" dirty="0" smtClean="0"/>
                  <a:t>Ok should ask more       or      less than that long run value.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Cash on hand will allow quicker buys for something with max dividends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Allows for less risk in case the curve dips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The cake is a lie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923534" y="4546244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49001" y="5105043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249001" y="5739685"/>
            <a:ext cx="402224" cy="135466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368424"/>
              <a:satOff val="-16105"/>
              <a:lumOff val="43961"/>
              <a:alphaOff val="0"/>
            </a:schemeClr>
          </a:lnRef>
          <a:fillRef idx="3">
            <a:schemeClr val="accent6">
              <a:shade val="50000"/>
              <a:hueOff val="368424"/>
              <a:satOff val="-16105"/>
              <a:lumOff val="43961"/>
              <a:alphaOff val="0"/>
            </a:schemeClr>
          </a:fillRef>
          <a:effectRef idx="2">
            <a:schemeClr val="accent6">
              <a:shade val="50000"/>
              <a:hueOff val="368424"/>
              <a:satOff val="-16105"/>
              <a:lumOff val="43961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Cross 8"/>
          <p:cNvSpPr/>
          <p:nvPr/>
        </p:nvSpPr>
        <p:spPr>
          <a:xfrm>
            <a:off x="4103142" y="4417098"/>
            <a:ext cx="402224" cy="393758"/>
          </a:xfrm>
          <a:prstGeom prst="plus">
            <a:avLst>
              <a:gd name="adj" fmla="val 32810"/>
            </a:avLst>
          </a:prstGeom>
          <a:blipFill rotWithShape="0">
            <a:blip r:embed="rId3"/>
            <a:stretch>
              <a:fillRect/>
            </a:stretch>
          </a:blip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accent6">
              <a:shade val="5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255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UI is half the prizes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37" y="1400734"/>
            <a:ext cx="8619892" cy="539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We are done here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Let’s get hacking!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91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A: A </a:t>
            </a:r>
            <a:r>
              <a:rPr lang="en-US" b="1" dirty="0"/>
              <a:t>simulation of an </a:t>
            </a:r>
            <a:r>
              <a:rPr lang="en-US" b="1" u="sng" dirty="0"/>
              <a:t>Exchange</a:t>
            </a:r>
            <a:r>
              <a:rPr lang="en-US" b="1" dirty="0"/>
              <a:t> where people can </a:t>
            </a:r>
            <a:r>
              <a:rPr lang="en-US" b="1" u="sng" dirty="0"/>
              <a:t>Write Code</a:t>
            </a:r>
            <a:r>
              <a:rPr lang="en-US" b="1" dirty="0"/>
              <a:t> that </a:t>
            </a:r>
            <a:r>
              <a:rPr lang="en-US" b="1" u="sng" dirty="0"/>
              <a:t>Trades Stocks</a:t>
            </a:r>
            <a:br>
              <a:rPr lang="en-US" b="1" u="sng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Q: </a:t>
            </a:r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kind of </a:t>
            </a:r>
            <a:r>
              <a:rPr lang="en-US" dirty="0" err="1"/>
              <a:t>hackathon</a:t>
            </a:r>
            <a:r>
              <a:rPr lang="en-US" dirty="0"/>
              <a:t> we </a:t>
            </a:r>
            <a:r>
              <a:rPr lang="en-US" dirty="0" err="1"/>
              <a:t>talkin</a:t>
            </a:r>
            <a:r>
              <a:rPr lang="en-US" dirty="0"/>
              <a:t> ’bout here?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dirty="0" smtClean="0"/>
              <a:t>Why? 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</a:t>
            </a:r>
            <a:r>
              <a:rPr lang="en-US" sz="2800" b="1" dirty="0" smtClean="0">
                <a:latin typeface="Utsaah" panose="020B0604020202020204" pitchFamily="34" charset="0"/>
                <a:cs typeface="Utsaah" panose="020B0604020202020204" pitchFamily="34" charset="0"/>
              </a:rPr>
              <a:t>Bloomberg</a:t>
            </a:r>
            <a:r>
              <a:rPr lang="en-US" dirty="0" smtClean="0"/>
              <a:t> is a perfect marriage of finance and software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Everyone associates finance with trading stocks (accessibility)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An Exchange requires writing </a:t>
            </a:r>
            <a:r>
              <a:rPr lang="en-US" b="1" dirty="0" smtClean="0"/>
              <a:t>difficult</a:t>
            </a:r>
            <a:r>
              <a:rPr lang="en-US" dirty="0" smtClean="0"/>
              <a:t> software that performs trades in a  </a:t>
            </a:r>
            <a:r>
              <a:rPr lang="en-US" b="1" dirty="0" smtClean="0"/>
              <a:t>timely</a:t>
            </a:r>
            <a:r>
              <a:rPr lang="en-US" dirty="0" smtClean="0"/>
              <a:t> manner on the best </a:t>
            </a:r>
            <a:r>
              <a:rPr lang="en-US" b="1" dirty="0" smtClean="0"/>
              <a:t>quality</a:t>
            </a:r>
            <a:r>
              <a:rPr lang="en-US" dirty="0" smtClean="0"/>
              <a:t> securities.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We, the organizers, love to write server software in our free time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Utsaah" panose="020B0604020202020204" pitchFamily="34" charset="0"/>
                <a:cs typeface="Utsaah" panose="020B0604020202020204" pitchFamily="34" charset="0"/>
              </a:rPr>
              <a:t>*** No prior financial knowledge is needed!</a:t>
            </a:r>
          </a:p>
          <a:p>
            <a:pPr marL="0" indent="0">
              <a:buNone/>
            </a:pPr>
            <a:r>
              <a:rPr lang="en-US" sz="2000" b="1" dirty="0">
                <a:latin typeface="Utsaah" panose="020B0604020202020204" pitchFamily="34" charset="0"/>
                <a:cs typeface="Utsaah" panose="020B0604020202020204" pitchFamily="34" charset="0"/>
              </a:rPr>
              <a:t>(And no, it will NOT help)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 rot="10800000">
            <a:off x="8710841" y="6466600"/>
            <a:ext cx="344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answer may or may not be 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Cool, so how does it work?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securities on the exchange</a:t>
            </a:r>
          </a:p>
          <a:p>
            <a:r>
              <a:rPr lang="en-US" dirty="0" smtClean="0"/>
              <a:t>You will own cash</a:t>
            </a:r>
          </a:p>
          <a:p>
            <a:r>
              <a:rPr lang="en-US" dirty="0" smtClean="0"/>
              <a:t>You can post BIDs on the exchange</a:t>
            </a:r>
          </a:p>
          <a:p>
            <a:pPr lvl="1"/>
            <a:r>
              <a:rPr lang="en-US" dirty="0" smtClean="0"/>
              <a:t>How much are you willing to pay for a number of shares of a security</a:t>
            </a:r>
          </a:p>
          <a:p>
            <a:pPr lvl="2"/>
            <a:r>
              <a:rPr lang="en-US" dirty="0" smtClean="0"/>
              <a:t>Must have enough cash </a:t>
            </a:r>
          </a:p>
          <a:p>
            <a:r>
              <a:rPr lang="en-US" dirty="0" smtClean="0"/>
              <a:t>You can also post ASKs</a:t>
            </a:r>
          </a:p>
          <a:p>
            <a:pPr lvl="1"/>
            <a:r>
              <a:rPr lang="en-US" dirty="0" smtClean="0"/>
              <a:t>How much do you want for each of a number of shares of a security</a:t>
            </a:r>
          </a:p>
          <a:p>
            <a:pPr lvl="2"/>
            <a:r>
              <a:rPr lang="en-US" dirty="0" smtClean="0"/>
              <a:t>Must have enough shares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7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1: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6653" y="2955924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507194" y="2955472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526970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10 shares of MSFT at $57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482444" y="1551664"/>
            <a:ext cx="2724912" cy="1534436"/>
          </a:xfrm>
          <a:prstGeom prst="wedgeRoundRectCallout">
            <a:avLst>
              <a:gd name="adj1" fmla="val 49084"/>
              <a:gd name="adj2" fmla="val 81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10 shares of MSFT at $57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2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1: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6653" y="2955924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507194" y="2955472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526970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Buys 10 shares </a:t>
            </a:r>
            <a:r>
              <a:rPr lang="en-US" sz="2800" dirty="0" smtClean="0">
                <a:solidFill>
                  <a:schemeClr val="tx1"/>
                </a:solidFill>
              </a:rPr>
              <a:t>of MSFT for $57 from Bob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482444" y="1551664"/>
            <a:ext cx="2724912" cy="1534436"/>
          </a:xfrm>
          <a:prstGeom prst="wedgeRoundRectCallout">
            <a:avLst>
              <a:gd name="adj1" fmla="val 49084"/>
              <a:gd name="adj2" fmla="val 81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Sells 10 shares of </a:t>
            </a:r>
            <a:r>
              <a:rPr lang="en-US" sz="2800" dirty="0" smtClean="0">
                <a:solidFill>
                  <a:schemeClr val="tx1"/>
                </a:solidFill>
              </a:rPr>
              <a:t>MSFT at $57 to Alice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4135258" y="3233513"/>
            <a:ext cx="4212771" cy="2873376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MATCH!!!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2: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6653" y="2955924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507194" y="2955472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526970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BID: 100 shares of AAPL $104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482444" y="1551664"/>
            <a:ext cx="2724912" cy="1534436"/>
          </a:xfrm>
          <a:prstGeom prst="wedgeRoundRectCallout">
            <a:avLst>
              <a:gd name="adj1" fmla="val 49084"/>
              <a:gd name="adj2" fmla="val 81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ASK: 50 shares of AAPL $100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4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069" y="1567540"/>
            <a:ext cx="3227614" cy="97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2:</a:t>
            </a:r>
          </a:p>
        </p:txBody>
      </p:sp>
      <p:pic>
        <p:nvPicPr>
          <p:cNvPr id="2050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6653" y="2955924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s/30fig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507194" y="2955472"/>
            <a:ext cx="1627909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526970" y="1546225"/>
            <a:ext cx="2726871" cy="1539875"/>
          </a:xfrm>
          <a:prstGeom prst="wedgeRoundRectCallout">
            <a:avLst>
              <a:gd name="adj1" fmla="val -53099"/>
              <a:gd name="adj2" fmla="val 782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Buys </a:t>
            </a:r>
            <a:r>
              <a:rPr lang="en-US" sz="2800" dirty="0" smtClean="0">
                <a:solidFill>
                  <a:schemeClr val="tx1"/>
                </a:solidFill>
              </a:rPr>
              <a:t>50 </a:t>
            </a:r>
            <a:r>
              <a:rPr lang="en-US" sz="2800" dirty="0">
                <a:solidFill>
                  <a:schemeClr val="tx1"/>
                </a:solidFill>
              </a:rPr>
              <a:t>shares of AAPL </a:t>
            </a:r>
            <a:r>
              <a:rPr lang="en-US" sz="2800" dirty="0" smtClean="0">
                <a:solidFill>
                  <a:schemeClr val="tx1"/>
                </a:solidFill>
              </a:rPr>
              <a:t>$102 </a:t>
            </a:r>
            <a:r>
              <a:rPr lang="en-US" sz="2800" dirty="0">
                <a:solidFill>
                  <a:schemeClr val="tx1"/>
                </a:solidFill>
              </a:rPr>
              <a:t>from Bob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482444" y="1551664"/>
            <a:ext cx="2724912" cy="1534436"/>
          </a:xfrm>
          <a:prstGeom prst="wedgeRoundRectCallout">
            <a:avLst>
              <a:gd name="adj1" fmla="val 49084"/>
              <a:gd name="adj2" fmla="val 818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Sells </a:t>
            </a:r>
            <a:r>
              <a:rPr lang="en-US" sz="2800" dirty="0">
                <a:solidFill>
                  <a:schemeClr val="tx1"/>
                </a:solidFill>
              </a:rPr>
              <a:t>50 shares of AAPL $102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dirty="0" smtClean="0">
                <a:solidFill>
                  <a:schemeClr val="tx1"/>
                </a:solidFill>
              </a:rPr>
              <a:t>o Alice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4135258" y="3119210"/>
            <a:ext cx="4212771" cy="2873376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SORT OF MATCH!!!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Bids and Asks?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577"/>
            <a:ext cx="10515600" cy="4351338"/>
          </a:xfrm>
        </p:spPr>
        <p:txBody>
          <a:bodyPr/>
          <a:lstStyle/>
          <a:p>
            <a:r>
              <a:rPr lang="en-US" dirty="0" smtClean="0"/>
              <a:t>Example 1:</a:t>
            </a:r>
          </a:p>
          <a:p>
            <a:pPr lvl="1"/>
            <a:r>
              <a:rPr lang="en-US" dirty="0" smtClean="0"/>
              <a:t>Bid: Alice wants to buy 10 shares of Microsoft stock for $57</a:t>
            </a:r>
          </a:p>
          <a:p>
            <a:pPr lvl="1"/>
            <a:r>
              <a:rPr lang="en-US" dirty="0" smtClean="0"/>
              <a:t>Ask: Bob wants to sell 10 shares of Microsoft stock for $57</a:t>
            </a:r>
          </a:p>
          <a:p>
            <a:pPr lvl="1"/>
            <a:r>
              <a:rPr lang="en-US" dirty="0" smtClean="0"/>
              <a:t>Result: MATCH! Bob sells 10 shares at $57 to Alice.</a:t>
            </a:r>
          </a:p>
          <a:p>
            <a:pPr lvl="1"/>
            <a:endParaRPr lang="en-US" dirty="0"/>
          </a:p>
          <a:p>
            <a:r>
              <a:rPr lang="en-US" dirty="0" smtClean="0"/>
              <a:t>Example 2:</a:t>
            </a:r>
            <a:endParaRPr lang="en-US" dirty="0"/>
          </a:p>
          <a:p>
            <a:pPr lvl="1"/>
            <a:r>
              <a:rPr lang="en-US" dirty="0" smtClean="0"/>
              <a:t>Bid: </a:t>
            </a:r>
            <a:r>
              <a:rPr lang="en-US" dirty="0"/>
              <a:t>Alice wants </a:t>
            </a:r>
            <a:r>
              <a:rPr lang="en-US" dirty="0" smtClean="0"/>
              <a:t>to buy 100 shares of Apple for $104</a:t>
            </a:r>
          </a:p>
          <a:p>
            <a:pPr lvl="1"/>
            <a:r>
              <a:rPr lang="en-US" dirty="0" smtClean="0"/>
              <a:t>Ask: </a:t>
            </a:r>
            <a:r>
              <a:rPr lang="en-US" dirty="0"/>
              <a:t>Bob wants </a:t>
            </a:r>
            <a:r>
              <a:rPr lang="en-US" dirty="0" smtClean="0"/>
              <a:t>to sell 50 shares of Apple for $102</a:t>
            </a:r>
          </a:p>
          <a:p>
            <a:pPr lvl="1"/>
            <a:r>
              <a:rPr lang="en-US" dirty="0" smtClean="0"/>
              <a:t>Result: Sort of match! </a:t>
            </a:r>
            <a:r>
              <a:rPr lang="en-US" dirty="0"/>
              <a:t>Bob sells </a:t>
            </a:r>
            <a:r>
              <a:rPr lang="en-US" dirty="0" smtClean="0"/>
              <a:t>50 shares at $103 to Alice.</a:t>
            </a:r>
          </a:p>
        </p:txBody>
      </p:sp>
    </p:spTree>
    <p:extLst>
      <p:ext uri="{BB962C8B-B14F-4D97-AF65-F5344CB8AC3E}">
        <p14:creationId xmlns:p14="http://schemas.microsoft.com/office/powerpoint/2010/main" val="25115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1189</Words>
  <Application>Microsoft Office PowerPoint</Application>
  <PresentationFormat>Widescreen</PresentationFormat>
  <Paragraphs>205</Paragraphs>
  <Slides>26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Utsaah</vt:lpstr>
      <vt:lpstr>Wingdings</vt:lpstr>
      <vt:lpstr>Office Theme</vt:lpstr>
      <vt:lpstr>Hack Bloomberg</vt:lpstr>
      <vt:lpstr>Why are you here?</vt:lpstr>
      <vt:lpstr>A: A simulation of an Exchange where people can Write Code that Trades Stocks </vt:lpstr>
      <vt:lpstr>Cool, so how does it work?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Bids and Asks?</vt:lpstr>
      <vt:lpstr>More exposition…</vt:lpstr>
      <vt:lpstr>I think I will just keep my cash forever!</vt:lpstr>
      <vt:lpstr>I think I will just keep my cash forever!</vt:lpstr>
      <vt:lpstr>Fine, I will just not sell anything then</vt:lpstr>
      <vt:lpstr>Fine, I will just not sell anything then</vt:lpstr>
      <vt:lpstr>Ok what about Securities, which do I trade? </vt:lpstr>
      <vt:lpstr>Ok just give me the answer… what do I do?</vt:lpstr>
      <vt:lpstr>UI is half the prizes</vt:lpstr>
      <vt:lpstr>We are done here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Bloomberg</dc:title>
  <dc:creator>Aleks Tamarkin</dc:creator>
  <cp:lastModifiedBy>Chris H</cp:lastModifiedBy>
  <cp:revision>110</cp:revision>
  <dcterms:created xsi:type="dcterms:W3CDTF">2014-02-12T03:16:27Z</dcterms:created>
  <dcterms:modified xsi:type="dcterms:W3CDTF">2015-07-24T15:50:47Z</dcterms:modified>
</cp:coreProperties>
</file>