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48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F1A14-E8FC-4CB2-9466-86DB1BFED4A2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B2816-D590-479D-82C3-6D9BA03F9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329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110963a976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110963a976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110963a976_3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110963a976_3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110963a976_3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110963a976_3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110963a976_3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110963a976_3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110963a976_3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110963a976_3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078d420b74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078d420b74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078d420b74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078d420b74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333">
                <a:solidFill>
                  <a:schemeClr val="dk2"/>
                </a:solidFill>
              </a:defRPr>
            </a:lvl1pPr>
            <a:lvl2pPr lvl="1" algn="r" rtl="0">
              <a:buNone/>
              <a:defRPr sz="1333">
                <a:solidFill>
                  <a:schemeClr val="dk2"/>
                </a:solidFill>
              </a:defRPr>
            </a:lvl2pPr>
            <a:lvl3pPr lvl="2" algn="r" rtl="0">
              <a:buNone/>
              <a:defRPr sz="1333">
                <a:solidFill>
                  <a:schemeClr val="dk2"/>
                </a:solidFill>
              </a:defRPr>
            </a:lvl3pPr>
            <a:lvl4pPr lvl="3" algn="r" rtl="0">
              <a:buNone/>
              <a:defRPr sz="1333">
                <a:solidFill>
                  <a:schemeClr val="dk2"/>
                </a:solidFill>
              </a:defRPr>
            </a:lvl4pPr>
            <a:lvl5pPr lvl="4" algn="r" rtl="0">
              <a:buNone/>
              <a:defRPr sz="1333">
                <a:solidFill>
                  <a:schemeClr val="dk2"/>
                </a:solidFill>
              </a:defRPr>
            </a:lvl5pPr>
            <a:lvl6pPr lvl="5" algn="r" rtl="0">
              <a:buNone/>
              <a:defRPr sz="1333">
                <a:solidFill>
                  <a:schemeClr val="dk2"/>
                </a:solidFill>
              </a:defRPr>
            </a:lvl6pPr>
            <a:lvl7pPr lvl="6" algn="r" rtl="0">
              <a:buNone/>
              <a:defRPr sz="1333">
                <a:solidFill>
                  <a:schemeClr val="dk2"/>
                </a:solidFill>
              </a:defRPr>
            </a:lvl7pPr>
            <a:lvl8pPr lvl="7" algn="r" rtl="0">
              <a:buNone/>
              <a:defRPr sz="1333">
                <a:solidFill>
                  <a:schemeClr val="dk2"/>
                </a:solidFill>
              </a:defRPr>
            </a:lvl8pPr>
            <a:lvl9pPr lvl="8" algn="r" rtl="0">
              <a:buNone/>
              <a:defRPr sz="1333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Vladislav - Progress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3" name="Google Shape;483;p7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Conducted a comprehensive comparative analysis between K-means clustering and Expected Maximization (EM) algorithms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K-Means will be used because:</a:t>
            </a:r>
            <a:endParaRPr>
              <a:solidFill>
                <a:schemeClr val="lt1"/>
              </a:solidFill>
            </a:endParaRPr>
          </a:p>
          <a:p>
            <a:pPr marL="609585" lvl="0" indent="-457189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nl">
                <a:solidFill>
                  <a:schemeClr val="lt1"/>
                </a:solidFill>
              </a:rPr>
              <a:t>It is a hard clustering method (each data point is only assigned to 1 cluster)</a:t>
            </a:r>
            <a:endParaRPr>
              <a:solidFill>
                <a:schemeClr val="lt1"/>
              </a:solidFill>
            </a:endParaRPr>
          </a:p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nl">
                <a:solidFill>
                  <a:schemeClr val="lt1"/>
                </a:solidFill>
              </a:rPr>
              <a:t>With EM, clusters can overlap (one data point can belong to &gt;1 clusters)</a:t>
            </a: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29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Optimal number of clusters (Elbow Method)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9" name="Google Shape;489;p7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5020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Calculated the within-cluster sum of squares (WCSS), which is the sum of squared distance between each point and the centroid in a cluster.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>
                <a:solidFill>
                  <a:schemeClr val="lt1"/>
                </a:solidFill>
              </a:rPr>
              <a:t>The optimal K value denoting the optimal number of clusters is 4, as at this point, the graph starts to move almost parallel to the X-axis.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90" name="Google Shape;490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2300" y="1931633"/>
            <a:ext cx="4775200" cy="353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116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Clustering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6" name="Google Shape;496;p7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nl">
                <a:solidFill>
                  <a:schemeClr val="lt1"/>
                </a:solidFill>
              </a:rPr>
              <a:t>Split the 11 outfield players into 4 clusters by means of K-means clustering</a:t>
            </a:r>
            <a:endParaRPr>
              <a:solidFill>
                <a:schemeClr val="lt1"/>
              </a:solidFill>
            </a:endParaRPr>
          </a:p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nl">
                <a:solidFill>
                  <a:schemeClr val="lt1"/>
                </a:solidFill>
              </a:rPr>
              <a:t>Displayed the centroids of each player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609585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497" name="Google Shape;497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834" y="2894171"/>
            <a:ext cx="4216500" cy="3052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786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2400">
                <a:solidFill>
                  <a:schemeClr val="lt1"/>
                </a:solidFill>
              </a:rPr>
              <a:t>Proposed Work Evaluation</a:t>
            </a:r>
            <a:endParaRPr sz="2400"/>
          </a:p>
        </p:txBody>
      </p:sp>
      <p:sp>
        <p:nvSpPr>
          <p:cNvPr id="503" name="Google Shape;503;p7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</a:endParaRPr>
          </a:p>
          <a:p>
            <a:pPr marL="609585" lvl="0" indent="-457189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nl">
                <a:solidFill>
                  <a:schemeClr val="lt1"/>
                </a:solidFill>
              </a:rPr>
              <a:t>Silhouette score(to measure how similar each data point is to its own cluster compared to other clusters)</a:t>
            </a:r>
            <a:endParaRPr>
              <a:solidFill>
                <a:schemeClr val="lt1"/>
              </a:solidFill>
            </a:endParaRPr>
          </a:p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nl">
                <a:solidFill>
                  <a:schemeClr val="lt1"/>
                </a:solidFill>
              </a:rPr>
              <a:t>Purity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04" name="Google Shape;504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2060" y="3838868"/>
            <a:ext cx="2702600" cy="2320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5530" y="4213663"/>
            <a:ext cx="3821767" cy="1878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630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nl" sz="2400">
                <a:solidFill>
                  <a:schemeClr val="lt1"/>
                </a:solidFill>
              </a:rPr>
              <a:t>Current Doings</a:t>
            </a:r>
            <a:endParaRPr sz="2400"/>
          </a:p>
        </p:txBody>
      </p:sp>
      <p:sp>
        <p:nvSpPr>
          <p:cNvPr id="511" name="Google Shape;511;p7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609585" lvl="0" indent="-457189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nl">
                <a:solidFill>
                  <a:schemeClr val="lt1"/>
                </a:solidFill>
              </a:rPr>
              <a:t>Plotting player velocities with arrows</a:t>
            </a:r>
            <a:endParaRPr>
              <a:solidFill>
                <a:schemeClr val="lt1"/>
              </a:solidFill>
            </a:endParaRPr>
          </a:p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nl">
                <a:solidFill>
                  <a:schemeClr val="lt1"/>
                </a:solidFill>
              </a:rPr>
              <a:t>Displaying jersey numbers</a:t>
            </a:r>
            <a:endParaRPr>
              <a:solidFill>
                <a:schemeClr val="lt1"/>
              </a:solidFill>
            </a:endParaRPr>
          </a:p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nl">
                <a:solidFill>
                  <a:schemeClr val="lt1"/>
                </a:solidFill>
              </a:rPr>
              <a:t>Building a pipeline for automatically classifying formations based on the players’ spatial arrangement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82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b="1">
                <a:solidFill>
                  <a:schemeClr val="lt1"/>
                </a:solidFill>
              </a:rPr>
              <a:t>Ongoing Work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17" name="Google Shape;517;p78"/>
          <p:cNvSpPr txBox="1">
            <a:spLocks noGrp="1"/>
          </p:cNvSpPr>
          <p:nvPr>
            <p:ph type="body" idx="1"/>
          </p:nvPr>
        </p:nvSpPr>
        <p:spPr>
          <a:xfrm>
            <a:off x="287000" y="1593767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b="1">
                <a:solidFill>
                  <a:schemeClr val="lt1"/>
                </a:solidFill>
              </a:rPr>
              <a:t>Exploratory Data Analysis</a:t>
            </a:r>
            <a:endParaRPr b="1">
              <a:solidFill>
                <a:schemeClr val="lt1"/>
              </a:solidFill>
            </a:endParaRPr>
          </a:p>
          <a:p>
            <a:pPr marL="609585" lvl="0" indent="-457189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nl">
                <a:solidFill>
                  <a:schemeClr val="lt1"/>
                </a:solidFill>
              </a:rPr>
              <a:t>familiarization with the event data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b="1">
                <a:solidFill>
                  <a:schemeClr val="lt1"/>
                </a:solidFill>
              </a:rPr>
              <a:t>Literature Review</a:t>
            </a:r>
            <a:endParaRPr b="1">
              <a:solidFill>
                <a:schemeClr val="lt1"/>
              </a:solidFill>
            </a:endParaRPr>
          </a:p>
          <a:p>
            <a:pPr marL="609585" lvl="0" indent="-457189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nl">
                <a:solidFill>
                  <a:schemeClr val="lt1"/>
                </a:solidFill>
              </a:rPr>
              <a:t>obtaining domain knowledge from relevant literature</a:t>
            </a:r>
            <a:endParaRPr>
              <a:solidFill>
                <a:schemeClr val="lt1"/>
              </a:solidFill>
            </a:endParaRPr>
          </a:p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nl">
                <a:solidFill>
                  <a:schemeClr val="lt1"/>
                </a:solidFill>
              </a:rPr>
              <a:t>simultaneously documenting findings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nl" b="1">
                <a:solidFill>
                  <a:schemeClr val="lt1"/>
                </a:solidFill>
              </a:rPr>
              <a:t>Merging the Event &amp; Tracking Data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518" name="Google Shape;518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5733" y="1593767"/>
            <a:ext cx="3230000" cy="1695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2645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b="1">
                <a:solidFill>
                  <a:schemeClr val="lt1"/>
                </a:solidFill>
              </a:rPr>
              <a:t>Future Work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24" name="Google Shape;524;p7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lvl="0" indent="-434329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nl">
                <a:solidFill>
                  <a:schemeClr val="lt1"/>
                </a:solidFill>
              </a:rPr>
              <a:t>displaying jersey numbers in the demo to understand which players adopt new roles throughout the game and deviate from their typical position</a:t>
            </a:r>
            <a:endParaRPr>
              <a:solidFill>
                <a:schemeClr val="lt1"/>
              </a:solidFill>
            </a:endParaRPr>
          </a:p>
          <a:p>
            <a:pPr marL="121917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609585" lvl="0" indent="-434329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nl">
                <a:solidFill>
                  <a:schemeClr val="lt1"/>
                </a:solidFill>
              </a:rPr>
              <a:t>combining the event data with the tracking data</a:t>
            </a:r>
            <a:endParaRPr>
              <a:solidFill>
                <a:schemeClr val="lt1"/>
              </a:solidFill>
            </a:endParaRPr>
          </a:p>
          <a:p>
            <a:pPr marL="609585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609585" lvl="0" indent="-434329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nl">
                <a:solidFill>
                  <a:schemeClr val="lt1"/>
                </a:solidFill>
              </a:rPr>
              <a:t>code optimisation (obtaining the results is computationally expensive as a single frame is processed for approximately 1s</a:t>
            </a:r>
            <a:endParaRPr>
              <a:solidFill>
                <a:schemeClr val="lt1"/>
              </a:solidFill>
            </a:endParaRPr>
          </a:p>
          <a:p>
            <a:pPr marL="609585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609585" lvl="0" indent="-434329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nl">
                <a:solidFill>
                  <a:schemeClr val="lt1"/>
                </a:solidFill>
              </a:rPr>
              <a:t>use of clustering techniques (most likely agglomerative clustering) to automatically classify formations</a:t>
            </a: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9268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280</Words>
  <Application>Microsoft Office PowerPoint</Application>
  <PresentationFormat>Widescreen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Simple Light</vt:lpstr>
      <vt:lpstr>Vladislav - Progress</vt:lpstr>
      <vt:lpstr>Optimal number of clusters (Elbow Method)</vt:lpstr>
      <vt:lpstr>Clustering</vt:lpstr>
      <vt:lpstr>Proposed Work Evaluation</vt:lpstr>
      <vt:lpstr>Current Doings</vt:lpstr>
      <vt:lpstr>Ongoing Work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Vladislav - Progress</dc:title>
  <dc:creator>Vladislav Emilov Manolov</dc:creator>
  <cp:lastModifiedBy>Vladislav Emilov Manolov</cp:lastModifiedBy>
  <cp:revision>1</cp:revision>
  <dcterms:created xsi:type="dcterms:W3CDTF">2023-03-12T21:13:47Z</dcterms:created>
  <dcterms:modified xsi:type="dcterms:W3CDTF">2023-03-12T21:15:13Z</dcterms:modified>
</cp:coreProperties>
</file>