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312" r:id="rId3"/>
    <p:sldId id="315" r:id="rId4"/>
    <p:sldId id="316" r:id="rId5"/>
    <p:sldId id="317" r:id="rId6"/>
    <p:sldId id="31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0BAA19-58C5-436B-8F0F-2078F0CF75DF}">
  <a:tblStyle styleId="{A00BAA19-58C5-436B-8F0F-2078F0CF75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16d132ff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16d132ff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18bdde3e43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18bdde3e43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8bdde3e43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8bdde3e43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18bdde3e43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18bdde3e43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110963a976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110963a976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4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PPbtiqTSOLc?feature=oembed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6QXw8KMZLhI?feature=oembed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504950"/>
            <a:ext cx="9143998" cy="413359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solidFill>
                  <a:schemeClr val="lt1"/>
                </a:solidFill>
              </a:rPr>
              <a:t>Supervisor Meeting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i="1" dirty="0">
                <a:solidFill>
                  <a:schemeClr val="lt1"/>
                </a:solidFill>
              </a:rPr>
              <a:t>Mar 14, 2023</a:t>
            </a:r>
            <a:endParaRPr i="1" dirty="0">
              <a:solidFill>
                <a:schemeClr val="lt1"/>
              </a:solidFill>
              <a:highlight>
                <a:srgbClr val="CC0000"/>
              </a:highlight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311700" y="4638550"/>
            <a:ext cx="638976" cy="31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4000"/>
                <a:lumOff val="26000"/>
              </a:schemeClr>
            </a:gs>
            <a:gs pos="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AC9B-11F5-EF71-CC38-EA04AC9F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" b="1" dirty="0">
                <a:solidFill>
                  <a:schemeClr val="lt1"/>
                </a:solidFill>
              </a:rPr>
              <a:t>Objectives set at the last Supervisor Meeting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B014E-413E-8FAB-CA3D-95815B59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396461" cy="3416400"/>
          </a:xfrm>
        </p:spPr>
        <p:txBody>
          <a:bodyPr/>
          <a:lstStyle/>
          <a:p>
            <a:pPr marL="457200" lvl="0" indent="-3437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1800" dirty="0">
                <a:solidFill>
                  <a:schemeClr val="lt1"/>
                </a:solidFill>
              </a:rPr>
              <a:t>Objective 1: Display the jersey numbers in the animation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lt1"/>
              </a:solidFill>
            </a:endParaRPr>
          </a:p>
          <a:p>
            <a:pPr marL="457200" lvl="0" indent="-3437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1800" dirty="0">
                <a:solidFill>
                  <a:schemeClr val="lt1"/>
                </a:solidFill>
              </a:rPr>
              <a:t>Objective 2: Build a pipeline for automatically classifying formations based on the players’ spatial arrangement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lt1"/>
              </a:solidFill>
            </a:endParaRPr>
          </a:p>
          <a:p>
            <a:pPr marL="457200" lvl="0" indent="-3437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1800" dirty="0">
                <a:solidFill>
                  <a:schemeClr val="lt1"/>
                </a:solidFill>
              </a:rPr>
              <a:t>Objective 3: Try to create an initial prototype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lt1"/>
              </a:solidFill>
            </a:endParaRPr>
          </a:p>
          <a:p>
            <a:pPr marL="457200" lvl="0" indent="-3437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1800" dirty="0">
                <a:solidFill>
                  <a:schemeClr val="lt1"/>
                </a:solidFill>
              </a:rPr>
              <a:t>Objective 4: Visualize the results of the clustering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lt1"/>
              </a:solidFill>
            </a:endParaRPr>
          </a:p>
          <a:p>
            <a:pPr marL="457200" lvl="0" indent="-3437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1800" dirty="0">
                <a:solidFill>
                  <a:schemeClr val="lt1"/>
                </a:solidFill>
              </a:rPr>
              <a:t>Objective 5: Visualize the player velocities with arrows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27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4000"/>
                <a:lumOff val="26000"/>
              </a:schemeClr>
            </a:gs>
            <a:gs pos="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solidFill>
                  <a:schemeClr val="lt1"/>
                </a:solidFill>
              </a:rPr>
              <a:t>What has been achieved?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60" name="Google Shape;360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6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37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nl" sz="2133" dirty="0">
                <a:solidFill>
                  <a:schemeClr val="lt1"/>
                </a:solidFill>
              </a:rPr>
              <a:t>Objective 1: Display the jersey numbers in the animation   </a:t>
            </a:r>
            <a:endParaRPr sz="2133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 dirty="0">
              <a:solidFill>
                <a:schemeClr val="lt1"/>
              </a:solidFill>
            </a:endParaRPr>
          </a:p>
          <a:p>
            <a:pPr marL="457200" lvl="0" indent="-3437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nl" sz="2133" dirty="0">
                <a:solidFill>
                  <a:schemeClr val="lt1"/>
                </a:solidFill>
              </a:rPr>
              <a:t>Objective 2: Build a pipeline for automatically classifying formations based on the players’ spatial arrangement</a:t>
            </a:r>
            <a:endParaRPr sz="2133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 dirty="0">
              <a:solidFill>
                <a:schemeClr val="lt1"/>
              </a:solidFill>
            </a:endParaRPr>
          </a:p>
          <a:p>
            <a:pPr marL="457200" lvl="0" indent="-3437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nl" sz="2133" dirty="0">
                <a:solidFill>
                  <a:schemeClr val="lt1"/>
                </a:solidFill>
              </a:rPr>
              <a:t>Objective 3: Try to create an initial prototype</a:t>
            </a:r>
            <a:endParaRPr sz="2133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 dirty="0">
              <a:solidFill>
                <a:schemeClr val="lt1"/>
              </a:solidFill>
            </a:endParaRPr>
          </a:p>
          <a:p>
            <a:pPr marL="457200" lvl="0" indent="-3437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nl" sz="2133" dirty="0">
                <a:solidFill>
                  <a:schemeClr val="lt1"/>
                </a:solidFill>
              </a:rPr>
              <a:t>Objective 4: Visualize the results of the clustering</a:t>
            </a:r>
            <a:endParaRPr sz="2133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 dirty="0">
              <a:solidFill>
                <a:schemeClr val="lt1"/>
              </a:solidFill>
            </a:endParaRPr>
          </a:p>
          <a:p>
            <a:pPr marL="457200" lvl="0" indent="-3437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nl" sz="2133" dirty="0">
                <a:solidFill>
                  <a:schemeClr val="lt1"/>
                </a:solidFill>
              </a:rPr>
              <a:t>Objective 5: Visualize the player velocities with arrows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361" name="Google Shape;3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476" y="3295591"/>
            <a:ext cx="395717" cy="3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476" y="2624737"/>
            <a:ext cx="395717" cy="3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477" y="1156408"/>
            <a:ext cx="395717" cy="3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477" y="1944526"/>
            <a:ext cx="395717" cy="3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00" y="3869884"/>
            <a:ext cx="302057" cy="291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23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4000"/>
                <a:lumOff val="26000"/>
              </a:schemeClr>
            </a:gs>
            <a:gs pos="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solidFill>
                  <a:schemeClr val="lt1"/>
                </a:solidFill>
              </a:rPr>
              <a:t>K-Means Clustering Visualized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71" name="Google Shape;37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5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solidFill>
                  <a:schemeClr val="lt1"/>
                </a:solidFill>
              </a:rPr>
              <a:t>Important Considerations: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nl" dirty="0">
                <a:solidFill>
                  <a:schemeClr val="lt1"/>
                </a:solidFill>
              </a:rPr>
              <a:t>The goalkeepers are not considered part of the formation lines</a:t>
            </a:r>
            <a:endParaRPr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nl" dirty="0">
                <a:solidFill>
                  <a:schemeClr val="lt1"/>
                </a:solidFill>
              </a:rPr>
              <a:t>Formation lines are updated every 5 frames (good tradeoff between computational resources and functionality)</a:t>
            </a:r>
            <a:endParaRPr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nl" dirty="0">
                <a:solidFill>
                  <a:schemeClr val="lt1"/>
                </a:solidFill>
              </a:rPr>
              <a:t>The clustering is performed vertically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73" name="Google Shape;37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2775" y="3011597"/>
            <a:ext cx="3059800" cy="1765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nline Media 1" title="K-Means Clustering Visualized">
            <a:hlinkClick r:id="" action="ppaction://media"/>
            <a:extLst>
              <a:ext uri="{FF2B5EF4-FFF2-40B4-BE49-F238E27FC236}">
                <a16:creationId xmlns:a16="http://schemas.microsoft.com/office/drawing/2014/main" id="{207E12C0-FB1F-4B15-DC85-76EE1915CC9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592278" y="516490"/>
            <a:ext cx="3150297" cy="2362723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09597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4000"/>
                <a:lumOff val="26000"/>
              </a:schemeClr>
            </a:gs>
            <a:gs pos="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 sz="2500" b="1" dirty="0">
                <a:solidFill>
                  <a:schemeClr val="lt1"/>
                </a:solidFill>
              </a:rPr>
              <a:t>Future Work</a:t>
            </a:r>
            <a:endParaRPr sz="2500" b="1" dirty="0"/>
          </a:p>
        </p:txBody>
      </p:sp>
      <p:sp>
        <p:nvSpPr>
          <p:cNvPr id="379" name="Google Shape;379;p5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63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nl" dirty="0">
                <a:solidFill>
                  <a:schemeClr val="lt1"/>
                </a:solidFill>
              </a:rPr>
              <a:t>Next steps:</a:t>
            </a:r>
            <a:endParaRPr i="1" dirty="0">
              <a:solidFill>
                <a:schemeClr val="lt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nl" dirty="0">
                <a:solidFill>
                  <a:schemeClr val="lt1"/>
                </a:solidFill>
              </a:rPr>
              <a:t>make the lines “stick” to the players</a:t>
            </a:r>
            <a:endParaRPr dirty="0">
              <a:solidFill>
                <a:schemeClr val="lt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nl" dirty="0">
                <a:solidFill>
                  <a:schemeClr val="lt1"/>
                </a:solidFill>
              </a:rPr>
              <a:t>connect players based on their </a:t>
            </a:r>
            <a:r>
              <a:rPr lang="nl" i="1" dirty="0">
                <a:solidFill>
                  <a:schemeClr val="lt1"/>
                </a:solidFill>
              </a:rPr>
              <a:t>y</a:t>
            </a:r>
            <a:r>
              <a:rPr lang="nl" dirty="0">
                <a:solidFill>
                  <a:schemeClr val="lt1"/>
                </a:solidFill>
              </a:rPr>
              <a:t>-coordinates</a:t>
            </a:r>
            <a:endParaRPr dirty="0">
              <a:solidFill>
                <a:schemeClr val="lt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nl" dirty="0">
                <a:solidFill>
                  <a:schemeClr val="lt1"/>
                </a:solidFill>
              </a:rPr>
              <a:t>line-breaking passes</a:t>
            </a:r>
            <a:endParaRPr dirty="0">
              <a:solidFill>
                <a:schemeClr val="lt1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80" name="Google Shape;38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812" y="2860787"/>
            <a:ext cx="2326025" cy="19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Online Media 2" title="Misalignment (Striker)">
            <a:hlinkClick r:id="" action="ppaction://media"/>
            <a:extLst>
              <a:ext uri="{FF2B5EF4-FFF2-40B4-BE49-F238E27FC236}">
                <a16:creationId xmlns:a16="http://schemas.microsoft.com/office/drawing/2014/main" id="{FFD5FB51-80E7-AC20-B468-4397162BF6B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360868" y="2571750"/>
            <a:ext cx="2903137" cy="2177353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6265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4000"/>
                <a:lumOff val="26000"/>
              </a:schemeClr>
            </a:gs>
            <a:gs pos="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500" b="1" dirty="0">
                <a:solidFill>
                  <a:schemeClr val="lt1"/>
                </a:solidFill>
              </a:rPr>
              <a:t>A Look Into The Future: Line-Breaking Passes</a:t>
            </a:r>
            <a:endParaRPr sz="2500" b="1" dirty="0">
              <a:solidFill>
                <a:schemeClr val="lt1"/>
              </a:solidFill>
            </a:endParaRPr>
          </a:p>
        </p:txBody>
      </p:sp>
      <p:sp>
        <p:nvSpPr>
          <p:cNvPr id="483" name="Google Shape;483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8968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1800" b="1" dirty="0">
                <a:solidFill>
                  <a:schemeClr val="lt1"/>
                </a:solidFill>
                <a:latin typeface="+mj-lt"/>
              </a:rPr>
              <a:t>What is a line-breaking pass?</a:t>
            </a:r>
            <a:r>
              <a:rPr lang="en-US" sz="1800" dirty="0">
                <a:solidFill>
                  <a:schemeClr val="lt1"/>
                </a:solidFill>
                <a:latin typeface="+mj-lt"/>
              </a:rPr>
              <a:t> </a:t>
            </a:r>
          </a:p>
          <a:p>
            <a:pPr indent="0">
              <a:buNone/>
            </a:pPr>
            <a:endParaRPr lang="en-US" sz="1800" dirty="0">
              <a:solidFill>
                <a:schemeClr val="lt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chemeClr val="bg1"/>
                </a:solidFill>
                <a:effectLst/>
                <a:latin typeface="+mj-lt"/>
              </a:rPr>
              <a:t>completed passes that advance the ball at least 10% closer to the opposition goal and that intersect a pair of defenders in close proximity (x-axis) or pass behind the defensive line (y-axis)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lt"/>
            </a:endParaRPr>
          </a:p>
        </p:txBody>
      </p:sp>
      <p:pic>
        <p:nvPicPr>
          <p:cNvPr id="2" name="Google Shape;382;p57">
            <a:extLst>
              <a:ext uri="{FF2B5EF4-FFF2-40B4-BE49-F238E27FC236}">
                <a16:creationId xmlns:a16="http://schemas.microsoft.com/office/drawing/2014/main" id="{1F7EF152-833E-512E-1321-9D6FEE9419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886" y="1253088"/>
            <a:ext cx="2449974" cy="24145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212963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236</Words>
  <Application>Microsoft Office PowerPoint</Application>
  <PresentationFormat>On-screen Show (16:9)</PresentationFormat>
  <Paragraphs>39</Paragraphs>
  <Slides>6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Supervisor Meeting</vt:lpstr>
      <vt:lpstr>Objectives set at the last Supervisor Meeting</vt:lpstr>
      <vt:lpstr>What has been achieved?</vt:lpstr>
      <vt:lpstr>K-Means Clustering Visualized</vt:lpstr>
      <vt:lpstr>Future Work</vt:lpstr>
      <vt:lpstr>A Look Into The Future: Line-Breaking Passes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Meeting</dc:title>
  <dc:creator>Vlado</dc:creator>
  <cp:lastModifiedBy>Vladislav Emilov Manolov</cp:lastModifiedBy>
  <cp:revision>3</cp:revision>
  <dcterms:modified xsi:type="dcterms:W3CDTF">2023-03-12T21:35:06Z</dcterms:modified>
</cp:coreProperties>
</file>