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7" r:id="rId1"/>
  </p:sldMasterIdLst>
  <p:notesMasterIdLst>
    <p:notesMasterId r:id="rId25"/>
  </p:notesMasterIdLst>
  <p:sldIdLst>
    <p:sldId id="256" r:id="rId2"/>
    <p:sldId id="257" r:id="rId3"/>
    <p:sldId id="272" r:id="rId4"/>
    <p:sldId id="274" r:id="rId5"/>
    <p:sldId id="283" r:id="rId6"/>
    <p:sldId id="284" r:id="rId7"/>
    <p:sldId id="281" r:id="rId8"/>
    <p:sldId id="275" r:id="rId9"/>
    <p:sldId id="286" r:id="rId10"/>
    <p:sldId id="287" r:id="rId11"/>
    <p:sldId id="285" r:id="rId12"/>
    <p:sldId id="276" r:id="rId13"/>
    <p:sldId id="277" r:id="rId14"/>
    <p:sldId id="270" r:id="rId15"/>
    <p:sldId id="279" r:id="rId16"/>
    <p:sldId id="271" r:id="rId17"/>
    <p:sldId id="278" r:id="rId18"/>
    <p:sldId id="282" r:id="rId19"/>
    <p:sldId id="288" r:id="rId20"/>
    <p:sldId id="289" r:id="rId21"/>
    <p:sldId id="273" r:id="rId22"/>
    <p:sldId id="280" r:id="rId23"/>
    <p:sldId id="26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981EC-06C0-4D8F-90FC-E8451EE4047D}" v="26" dt="2023-05-01T20:27:06.121"/>
    <p1510:client id="{0CFCFAC0-1020-49B5-B7B9-7220E4513CFB}" v="836" dt="2023-05-01T20:12:08.027"/>
    <p1510:client id="{452D046F-0B69-4135-A2FD-43E8426F79C6}" v="786" dt="2023-05-01T20:20:32.825"/>
    <p1510:client id="{598EAA38-9B0C-4C89-AFCF-598FFC1E4BE3}" v="7" dt="2023-05-01T20:05:12.392"/>
    <p1510:client id="{9E008187-23D2-4A0D-A293-056CEE336A59}" v="994" dt="2023-05-01T20:08:16.291"/>
    <p1510:client id="{D7028DB2-3FE7-41CC-B32B-9CE4B4BE757D}" v="1402" dt="2023-05-01T20:18:50.717"/>
  </p1510:revLst>
</p1510:revInfo>
</file>

<file path=ppt/tableStyles.xml><?xml version="1.0" encoding="utf-8"?>
<a:tblStyleLst xmlns:a="http://schemas.openxmlformats.org/drawingml/2006/main" def="{93D95702-D60A-4226-A06D-96B227EE1C6D}">
  <a:tblStyle styleId="{93D95702-D60A-4226-A06D-96B227EE1C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770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984bb4cf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984bb4cf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290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45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722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886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740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236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19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2df66bf0d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2df66bf0d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2984bb4cf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2984bb4cf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90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79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58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71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2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64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2e8523f1f1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2e8523f1f1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9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800" y="3478175"/>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00" y="3498355"/>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05400" y="0"/>
            <a:ext cx="7157579" cy="514347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23900" y="542925"/>
            <a:ext cx="5332200" cy="1435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3900" y="1978725"/>
            <a:ext cx="2526900" cy="6276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6"/>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flipH="1">
            <a:off x="-67" y="4035976"/>
            <a:ext cx="2818856" cy="1115353"/>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154"/>
        <p:cNvGrpSpPr/>
        <p:nvPr/>
      </p:nvGrpSpPr>
      <p:grpSpPr>
        <a:xfrm>
          <a:off x="0" y="0"/>
          <a:ext cx="0" cy="0"/>
          <a:chOff x="0" y="0"/>
          <a:chExt cx="0" cy="0"/>
        </a:xfrm>
      </p:grpSpPr>
      <p:sp>
        <p:nvSpPr>
          <p:cNvPr id="155" name="Google Shape;155;p24"/>
          <p:cNvSpPr/>
          <p:nvPr/>
        </p:nvSpPr>
        <p:spPr>
          <a:xfrm rot="10800000" flipH="1">
            <a:off x="5677175" y="7337"/>
            <a:ext cx="3466746" cy="1371738"/>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flipH="1">
            <a:off x="-1162047" y="4608575"/>
            <a:ext cx="4534772" cy="1022982"/>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0" y="540000"/>
            <a:ext cx="3849600" cy="50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 name="Google Shape;171;p27"/>
          <p:cNvSpPr txBox="1">
            <a:spLocks noGrp="1"/>
          </p:cNvSpPr>
          <p:nvPr>
            <p:ph type="subTitle" idx="1"/>
          </p:nvPr>
        </p:nvSpPr>
        <p:spPr>
          <a:xfrm>
            <a:off x="5218725" y="3071310"/>
            <a:ext cx="2661600" cy="290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72" name="Google Shape;172;p27"/>
          <p:cNvSpPr txBox="1">
            <a:spLocks noGrp="1"/>
          </p:cNvSpPr>
          <p:nvPr>
            <p:ph type="subTitle" idx="2"/>
          </p:nvPr>
        </p:nvSpPr>
        <p:spPr>
          <a:xfrm>
            <a:off x="5218725" y="3361400"/>
            <a:ext cx="2661600" cy="101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73" name="Google Shape;173;p27"/>
          <p:cNvSpPr/>
          <p:nvPr/>
        </p:nvSpPr>
        <p:spPr>
          <a:xfrm flipH="1">
            <a:off x="-2419832" y="1322699"/>
            <a:ext cx="7163282" cy="382940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flipH="1">
            <a:off x="-1729974" y="2371117"/>
            <a:ext cx="5215622" cy="374778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rot="10800000" flipH="1">
            <a:off x="6223498" y="-3"/>
            <a:ext cx="2920500" cy="1155604"/>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txBox="1">
            <a:spLocks noGrp="1"/>
          </p:cNvSpPr>
          <p:nvPr>
            <p:ph type="subTitle" idx="3"/>
          </p:nvPr>
        </p:nvSpPr>
        <p:spPr>
          <a:xfrm>
            <a:off x="5218725" y="1451535"/>
            <a:ext cx="2661600" cy="290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b="1"/>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177" name="Google Shape;177;p27"/>
          <p:cNvSpPr txBox="1">
            <a:spLocks noGrp="1"/>
          </p:cNvSpPr>
          <p:nvPr>
            <p:ph type="subTitle" idx="4"/>
          </p:nvPr>
        </p:nvSpPr>
        <p:spPr>
          <a:xfrm>
            <a:off x="5218725" y="1741625"/>
            <a:ext cx="2661600" cy="101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31"/>
        <p:cNvGrpSpPr/>
        <p:nvPr/>
      </p:nvGrpSpPr>
      <p:grpSpPr>
        <a:xfrm>
          <a:off x="0" y="0"/>
          <a:ext cx="0" cy="0"/>
          <a:chOff x="0" y="0"/>
          <a:chExt cx="0" cy="0"/>
        </a:xfrm>
      </p:grpSpPr>
      <p:sp>
        <p:nvSpPr>
          <p:cNvPr id="332" name="Google Shape;332;p47"/>
          <p:cNvSpPr/>
          <p:nvPr/>
        </p:nvSpPr>
        <p:spPr>
          <a:xfrm rot="-5400000" flipH="1">
            <a:off x="4452427" y="689474"/>
            <a:ext cx="5381057" cy="4002110"/>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7"/>
          <p:cNvSpPr/>
          <p:nvPr/>
        </p:nvSpPr>
        <p:spPr>
          <a:xfrm rot="10800000">
            <a:off x="-895352" y="-251563"/>
            <a:ext cx="5567642"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7_1">
    <p:bg>
      <p:bgPr>
        <a:solidFill>
          <a:schemeClr val="accent2"/>
        </a:solidFill>
        <a:effectLst/>
      </p:bgPr>
    </p:bg>
    <p:spTree>
      <p:nvGrpSpPr>
        <p:cNvPr id="1" name="Shape 334"/>
        <p:cNvGrpSpPr/>
        <p:nvPr/>
      </p:nvGrpSpPr>
      <p:grpSpPr>
        <a:xfrm>
          <a:off x="0" y="0"/>
          <a:ext cx="0" cy="0"/>
          <a:chOff x="0" y="0"/>
          <a:chExt cx="0" cy="0"/>
        </a:xfrm>
      </p:grpSpPr>
      <p:sp>
        <p:nvSpPr>
          <p:cNvPr id="335" name="Google Shape;335;p48"/>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7_1_1">
    <p:bg>
      <p:bgPr>
        <a:solidFill>
          <a:schemeClr val="accent3"/>
        </a:solidFill>
        <a:effectLst/>
      </p:bgPr>
    </p:bg>
    <p:spTree>
      <p:nvGrpSpPr>
        <p:cNvPr id="1" name="Shape 337"/>
        <p:cNvGrpSpPr/>
        <p:nvPr/>
      </p:nvGrpSpPr>
      <p:grpSpPr>
        <a:xfrm>
          <a:off x="0" y="0"/>
          <a:ext cx="0" cy="0"/>
          <a:chOff x="0" y="0"/>
          <a:chExt cx="0" cy="0"/>
        </a:xfrm>
      </p:grpSpPr>
      <p:sp>
        <p:nvSpPr>
          <p:cNvPr id="338" name="Google Shape;338;p49"/>
          <p:cNvSpPr/>
          <p:nvPr/>
        </p:nvSpPr>
        <p:spPr>
          <a:xfrm rot="10800000" flipH="1">
            <a:off x="5411355" y="-8077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9"/>
          <p:cNvSpPr/>
          <p:nvPr/>
        </p:nvSpPr>
        <p:spPr>
          <a:xfrm flipH="1">
            <a:off x="-253" y="0"/>
            <a:ext cx="7158394" cy="514347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900" y="542925"/>
            <a:ext cx="7696200" cy="563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Encode Sans"/>
              <a:buNone/>
              <a:defRPr sz="2800" b="1">
                <a:solidFill>
                  <a:schemeClr val="dk1"/>
                </a:solidFill>
                <a:latin typeface="Encode Sans"/>
                <a:ea typeface="Encode Sans"/>
                <a:cs typeface="Encode Sans"/>
                <a:sym typeface="Encode Sans"/>
              </a:defRPr>
            </a:lvl1pPr>
            <a:lvl2pPr lvl="1">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2pPr>
            <a:lvl3pPr lvl="2">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3pPr>
            <a:lvl4pPr lvl="3">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4pPr>
            <a:lvl5pPr lvl="4">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5pPr>
            <a:lvl6pPr lvl="5">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6pPr>
            <a:lvl7pPr lvl="6">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7pPr>
            <a:lvl8pPr lvl="7">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8pPr>
            <a:lvl9pPr lvl="8">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9pPr>
          </a:lstStyle>
          <a:p>
            <a:endParaRPr/>
          </a:p>
        </p:txBody>
      </p:sp>
      <p:sp>
        <p:nvSpPr>
          <p:cNvPr id="7" name="Google Shape;7;p1"/>
          <p:cNvSpPr txBox="1">
            <a:spLocks noGrp="1"/>
          </p:cNvSpPr>
          <p:nvPr>
            <p:ph type="body" idx="1"/>
          </p:nvPr>
        </p:nvSpPr>
        <p:spPr>
          <a:xfrm>
            <a:off x="723900" y="1239000"/>
            <a:ext cx="7696200" cy="336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00000"/>
              </a:lnSpc>
              <a:spcBef>
                <a:spcPts val="1600"/>
              </a:spcBef>
              <a:spcAft>
                <a:spcPts val="160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0" r:id="rId4"/>
    <p:sldLayoutId id="2147483673" r:id="rId5"/>
    <p:sldLayoutId id="2147483693" r:id="rId6"/>
    <p:sldLayoutId id="2147483694" r:id="rId7"/>
    <p:sldLayoutId id="214748369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ctrTitle"/>
          </p:nvPr>
        </p:nvSpPr>
        <p:spPr>
          <a:xfrm>
            <a:off x="239531" y="436634"/>
            <a:ext cx="5332200" cy="1435800"/>
          </a:xfrm>
          <a:prstGeom prst="rect">
            <a:avLst/>
          </a:prstGeom>
        </p:spPr>
        <p:txBody>
          <a:bodyPr spcFirstLastPara="1" wrap="square" lIns="91425" tIns="91425" rIns="91425" bIns="91425" anchor="ctr" anchorCtr="0">
            <a:noAutofit/>
          </a:bodyPr>
          <a:lstStyle/>
          <a:p>
            <a:r>
              <a:rPr lang="en" sz="4400">
                <a:solidFill>
                  <a:schemeClr val="accent6"/>
                </a:solidFill>
                <a:latin typeface="Rockwell"/>
              </a:rPr>
              <a:t>Energy Efficienc</a:t>
            </a:r>
            <a:r>
              <a:rPr lang="en">
                <a:solidFill>
                  <a:schemeClr val="accent6"/>
                </a:solidFill>
                <a:latin typeface="Rockwell"/>
              </a:rPr>
              <a:t>y</a:t>
            </a:r>
            <a:br>
              <a:rPr lang="en"/>
            </a:br>
            <a:r>
              <a:rPr lang="en" sz="3200">
                <a:solidFill>
                  <a:schemeClr val="accent6"/>
                </a:solidFill>
                <a:latin typeface="Rockwell"/>
              </a:rPr>
              <a:t>Final Project</a:t>
            </a:r>
            <a:br>
              <a:rPr lang="en"/>
            </a:br>
            <a:endParaRPr lang="en-US">
              <a:solidFill>
                <a:schemeClr val="accent3"/>
              </a:solidFill>
            </a:endParaRPr>
          </a:p>
        </p:txBody>
      </p:sp>
      <p:sp>
        <p:nvSpPr>
          <p:cNvPr id="350" name="Google Shape;350;p52"/>
          <p:cNvSpPr/>
          <p:nvPr/>
        </p:nvSpPr>
        <p:spPr>
          <a:xfrm>
            <a:off x="6963761" y="542924"/>
            <a:ext cx="724817" cy="467206"/>
          </a:xfrm>
          <a:custGeom>
            <a:avLst/>
            <a:gdLst/>
            <a:ahLst/>
            <a:cxnLst/>
            <a:rect l="l" t="t" r="r" b="b"/>
            <a:pathLst>
              <a:path w="42449" h="27362" extrusionOk="0">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2"/>
          <p:cNvSpPr/>
          <p:nvPr/>
        </p:nvSpPr>
        <p:spPr>
          <a:xfrm>
            <a:off x="7733073" y="1105710"/>
            <a:ext cx="683854" cy="423409"/>
          </a:xfrm>
          <a:custGeom>
            <a:avLst/>
            <a:gdLst/>
            <a:ahLst/>
            <a:cxnLst/>
            <a:rect l="l" t="t" r="r" b="b"/>
            <a:pathLst>
              <a:path w="40050" h="24797" extrusionOk="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2"/>
          <p:cNvSpPr/>
          <p:nvPr/>
        </p:nvSpPr>
        <p:spPr>
          <a:xfrm>
            <a:off x="6296053" y="2422052"/>
            <a:ext cx="1177902" cy="1261723"/>
          </a:xfrm>
          <a:custGeom>
            <a:avLst/>
            <a:gdLst/>
            <a:ahLst/>
            <a:cxnLst/>
            <a:rect l="l" t="t" r="r" b="b"/>
            <a:pathLst>
              <a:path w="68984" h="73893" extrusionOk="0">
                <a:moveTo>
                  <a:pt x="33486" y="0"/>
                </a:moveTo>
                <a:lnTo>
                  <a:pt x="32437" y="28"/>
                </a:lnTo>
                <a:lnTo>
                  <a:pt x="31334" y="83"/>
                </a:lnTo>
                <a:lnTo>
                  <a:pt x="30231" y="194"/>
                </a:lnTo>
                <a:lnTo>
                  <a:pt x="29072" y="331"/>
                </a:lnTo>
                <a:lnTo>
                  <a:pt x="27914" y="525"/>
                </a:lnTo>
                <a:lnTo>
                  <a:pt x="26728" y="773"/>
                </a:lnTo>
                <a:lnTo>
                  <a:pt x="25542" y="1021"/>
                </a:lnTo>
                <a:lnTo>
                  <a:pt x="24328" y="1352"/>
                </a:lnTo>
                <a:lnTo>
                  <a:pt x="23115" y="1711"/>
                </a:lnTo>
                <a:lnTo>
                  <a:pt x="21901" y="2124"/>
                </a:lnTo>
                <a:lnTo>
                  <a:pt x="20660" y="2593"/>
                </a:lnTo>
                <a:lnTo>
                  <a:pt x="19446" y="3090"/>
                </a:lnTo>
                <a:lnTo>
                  <a:pt x="18233" y="3641"/>
                </a:lnTo>
                <a:lnTo>
                  <a:pt x="17019" y="4248"/>
                </a:lnTo>
                <a:lnTo>
                  <a:pt x="15833" y="4910"/>
                </a:lnTo>
                <a:lnTo>
                  <a:pt x="14675" y="5627"/>
                </a:lnTo>
                <a:lnTo>
                  <a:pt x="13516" y="6399"/>
                </a:lnTo>
                <a:lnTo>
                  <a:pt x="12385" y="7227"/>
                </a:lnTo>
                <a:lnTo>
                  <a:pt x="11282" y="8082"/>
                </a:lnTo>
                <a:lnTo>
                  <a:pt x="10206" y="9020"/>
                </a:lnTo>
                <a:lnTo>
                  <a:pt x="9682" y="9516"/>
                </a:lnTo>
                <a:lnTo>
                  <a:pt x="9158" y="10013"/>
                </a:lnTo>
                <a:lnTo>
                  <a:pt x="8662" y="10537"/>
                </a:lnTo>
                <a:lnTo>
                  <a:pt x="8165" y="11061"/>
                </a:lnTo>
                <a:lnTo>
                  <a:pt x="7669" y="11613"/>
                </a:lnTo>
                <a:lnTo>
                  <a:pt x="7200" y="12192"/>
                </a:lnTo>
                <a:lnTo>
                  <a:pt x="6731" y="12771"/>
                </a:lnTo>
                <a:lnTo>
                  <a:pt x="6262" y="13350"/>
                </a:lnTo>
                <a:lnTo>
                  <a:pt x="5821" y="13957"/>
                </a:lnTo>
                <a:lnTo>
                  <a:pt x="5407" y="14591"/>
                </a:lnTo>
                <a:lnTo>
                  <a:pt x="4993" y="15226"/>
                </a:lnTo>
                <a:lnTo>
                  <a:pt x="4580" y="15888"/>
                </a:lnTo>
                <a:lnTo>
                  <a:pt x="4193" y="16550"/>
                </a:lnTo>
                <a:lnTo>
                  <a:pt x="3835" y="17239"/>
                </a:lnTo>
                <a:lnTo>
                  <a:pt x="3476" y="17956"/>
                </a:lnTo>
                <a:lnTo>
                  <a:pt x="3118" y="18674"/>
                </a:lnTo>
                <a:lnTo>
                  <a:pt x="2787" y="19418"/>
                </a:lnTo>
                <a:lnTo>
                  <a:pt x="2483" y="20163"/>
                </a:lnTo>
                <a:lnTo>
                  <a:pt x="2180" y="20935"/>
                </a:lnTo>
                <a:lnTo>
                  <a:pt x="1904" y="21735"/>
                </a:lnTo>
                <a:lnTo>
                  <a:pt x="1628" y="22535"/>
                </a:lnTo>
                <a:lnTo>
                  <a:pt x="1408" y="23362"/>
                </a:lnTo>
                <a:lnTo>
                  <a:pt x="1159" y="24190"/>
                </a:lnTo>
                <a:lnTo>
                  <a:pt x="966" y="24990"/>
                </a:lnTo>
                <a:lnTo>
                  <a:pt x="773" y="25817"/>
                </a:lnTo>
                <a:lnTo>
                  <a:pt x="608" y="26617"/>
                </a:lnTo>
                <a:lnTo>
                  <a:pt x="470" y="27417"/>
                </a:lnTo>
                <a:lnTo>
                  <a:pt x="360" y="28189"/>
                </a:lnTo>
                <a:lnTo>
                  <a:pt x="249" y="28962"/>
                </a:lnTo>
                <a:lnTo>
                  <a:pt x="166" y="29734"/>
                </a:lnTo>
                <a:lnTo>
                  <a:pt x="84" y="30506"/>
                </a:lnTo>
                <a:lnTo>
                  <a:pt x="56" y="31251"/>
                </a:lnTo>
                <a:lnTo>
                  <a:pt x="1" y="32023"/>
                </a:lnTo>
                <a:lnTo>
                  <a:pt x="1" y="32740"/>
                </a:lnTo>
                <a:lnTo>
                  <a:pt x="1" y="33485"/>
                </a:lnTo>
                <a:lnTo>
                  <a:pt x="29" y="34202"/>
                </a:lnTo>
                <a:lnTo>
                  <a:pt x="56" y="34919"/>
                </a:lnTo>
                <a:lnTo>
                  <a:pt x="111" y="35636"/>
                </a:lnTo>
                <a:lnTo>
                  <a:pt x="277" y="37016"/>
                </a:lnTo>
                <a:lnTo>
                  <a:pt x="497" y="38367"/>
                </a:lnTo>
                <a:lnTo>
                  <a:pt x="746" y="39691"/>
                </a:lnTo>
                <a:lnTo>
                  <a:pt x="1077" y="40987"/>
                </a:lnTo>
                <a:lnTo>
                  <a:pt x="1463" y="42256"/>
                </a:lnTo>
                <a:lnTo>
                  <a:pt x="1904" y="43470"/>
                </a:lnTo>
                <a:lnTo>
                  <a:pt x="2373" y="44683"/>
                </a:lnTo>
                <a:lnTo>
                  <a:pt x="2897" y="45842"/>
                </a:lnTo>
                <a:lnTo>
                  <a:pt x="3476" y="46973"/>
                </a:lnTo>
                <a:lnTo>
                  <a:pt x="4083" y="48048"/>
                </a:lnTo>
                <a:lnTo>
                  <a:pt x="4718" y="49124"/>
                </a:lnTo>
                <a:lnTo>
                  <a:pt x="5407" y="50172"/>
                </a:lnTo>
                <a:lnTo>
                  <a:pt x="6124" y="51165"/>
                </a:lnTo>
                <a:lnTo>
                  <a:pt x="6869" y="52131"/>
                </a:lnTo>
                <a:lnTo>
                  <a:pt x="7641" y="53068"/>
                </a:lnTo>
                <a:lnTo>
                  <a:pt x="8414" y="53951"/>
                </a:lnTo>
                <a:lnTo>
                  <a:pt x="9241" y="54834"/>
                </a:lnTo>
                <a:lnTo>
                  <a:pt x="10068" y="55661"/>
                </a:lnTo>
                <a:lnTo>
                  <a:pt x="10896" y="56461"/>
                </a:lnTo>
                <a:lnTo>
                  <a:pt x="11779" y="57233"/>
                </a:lnTo>
                <a:lnTo>
                  <a:pt x="12634" y="57978"/>
                </a:lnTo>
                <a:lnTo>
                  <a:pt x="13516" y="58695"/>
                </a:lnTo>
                <a:lnTo>
                  <a:pt x="14399" y="59357"/>
                </a:lnTo>
                <a:lnTo>
                  <a:pt x="15281" y="59991"/>
                </a:lnTo>
                <a:lnTo>
                  <a:pt x="15916" y="60488"/>
                </a:lnTo>
                <a:lnTo>
                  <a:pt x="16523" y="60984"/>
                </a:lnTo>
                <a:lnTo>
                  <a:pt x="17102" y="61481"/>
                </a:lnTo>
                <a:lnTo>
                  <a:pt x="17653" y="62032"/>
                </a:lnTo>
                <a:lnTo>
                  <a:pt x="18150" y="62557"/>
                </a:lnTo>
                <a:lnTo>
                  <a:pt x="18619" y="63136"/>
                </a:lnTo>
                <a:lnTo>
                  <a:pt x="19060" y="63687"/>
                </a:lnTo>
                <a:lnTo>
                  <a:pt x="19474" y="64267"/>
                </a:lnTo>
                <a:lnTo>
                  <a:pt x="19832" y="64846"/>
                </a:lnTo>
                <a:lnTo>
                  <a:pt x="20191" y="65425"/>
                </a:lnTo>
                <a:lnTo>
                  <a:pt x="20522" y="66004"/>
                </a:lnTo>
                <a:lnTo>
                  <a:pt x="20825" y="66584"/>
                </a:lnTo>
                <a:lnTo>
                  <a:pt x="21101" y="67135"/>
                </a:lnTo>
                <a:lnTo>
                  <a:pt x="21349" y="67714"/>
                </a:lnTo>
                <a:lnTo>
                  <a:pt x="21763" y="68818"/>
                </a:lnTo>
                <a:lnTo>
                  <a:pt x="22122" y="69838"/>
                </a:lnTo>
                <a:lnTo>
                  <a:pt x="22398" y="70804"/>
                </a:lnTo>
                <a:lnTo>
                  <a:pt x="22618" y="71659"/>
                </a:lnTo>
                <a:lnTo>
                  <a:pt x="22756" y="72431"/>
                </a:lnTo>
                <a:lnTo>
                  <a:pt x="22866" y="73038"/>
                </a:lnTo>
                <a:lnTo>
                  <a:pt x="22922" y="73507"/>
                </a:lnTo>
                <a:lnTo>
                  <a:pt x="22977" y="73893"/>
                </a:lnTo>
                <a:lnTo>
                  <a:pt x="46035" y="73893"/>
                </a:lnTo>
                <a:lnTo>
                  <a:pt x="46063" y="73507"/>
                </a:lnTo>
                <a:lnTo>
                  <a:pt x="46118" y="73038"/>
                </a:lnTo>
                <a:lnTo>
                  <a:pt x="46228" y="72431"/>
                </a:lnTo>
                <a:lnTo>
                  <a:pt x="46394" y="71659"/>
                </a:lnTo>
                <a:lnTo>
                  <a:pt x="46587" y="70804"/>
                </a:lnTo>
                <a:lnTo>
                  <a:pt x="46863" y="69838"/>
                </a:lnTo>
                <a:lnTo>
                  <a:pt x="47221" y="68818"/>
                </a:lnTo>
                <a:lnTo>
                  <a:pt x="47663" y="67714"/>
                </a:lnTo>
                <a:lnTo>
                  <a:pt x="47911" y="67135"/>
                </a:lnTo>
                <a:lnTo>
                  <a:pt x="48187" y="66584"/>
                </a:lnTo>
                <a:lnTo>
                  <a:pt x="48490" y="66004"/>
                </a:lnTo>
                <a:lnTo>
                  <a:pt x="48794" y="65425"/>
                </a:lnTo>
                <a:lnTo>
                  <a:pt x="49152" y="64846"/>
                </a:lnTo>
                <a:lnTo>
                  <a:pt x="49538" y="64267"/>
                </a:lnTo>
                <a:lnTo>
                  <a:pt x="49952" y="63687"/>
                </a:lnTo>
                <a:lnTo>
                  <a:pt x="50393" y="63136"/>
                </a:lnTo>
                <a:lnTo>
                  <a:pt x="50862" y="62557"/>
                </a:lnTo>
                <a:lnTo>
                  <a:pt x="51359" y="62032"/>
                </a:lnTo>
                <a:lnTo>
                  <a:pt x="51883" y="61481"/>
                </a:lnTo>
                <a:lnTo>
                  <a:pt x="52462" y="60984"/>
                </a:lnTo>
                <a:lnTo>
                  <a:pt x="53069" y="60488"/>
                </a:lnTo>
                <a:lnTo>
                  <a:pt x="53703" y="59991"/>
                </a:lnTo>
                <a:lnTo>
                  <a:pt x="54586" y="59357"/>
                </a:lnTo>
                <a:lnTo>
                  <a:pt x="55468" y="58695"/>
                </a:lnTo>
                <a:lnTo>
                  <a:pt x="56351" y="57978"/>
                </a:lnTo>
                <a:lnTo>
                  <a:pt x="57234" y="57233"/>
                </a:lnTo>
                <a:lnTo>
                  <a:pt x="58089" y="56461"/>
                </a:lnTo>
                <a:lnTo>
                  <a:pt x="58944" y="55661"/>
                </a:lnTo>
                <a:lnTo>
                  <a:pt x="59771" y="54834"/>
                </a:lnTo>
                <a:lnTo>
                  <a:pt x="60571" y="53951"/>
                </a:lnTo>
                <a:lnTo>
                  <a:pt x="61371" y="53068"/>
                </a:lnTo>
                <a:lnTo>
                  <a:pt x="62143" y="52131"/>
                </a:lnTo>
                <a:lnTo>
                  <a:pt x="62860" y="51165"/>
                </a:lnTo>
                <a:lnTo>
                  <a:pt x="63578" y="50172"/>
                </a:lnTo>
                <a:lnTo>
                  <a:pt x="64267" y="49124"/>
                </a:lnTo>
                <a:lnTo>
                  <a:pt x="64902" y="48048"/>
                </a:lnTo>
                <a:lnTo>
                  <a:pt x="65508" y="46973"/>
                </a:lnTo>
                <a:lnTo>
                  <a:pt x="66088" y="45842"/>
                </a:lnTo>
                <a:lnTo>
                  <a:pt x="66612" y="44683"/>
                </a:lnTo>
                <a:lnTo>
                  <a:pt x="67081" y="43470"/>
                </a:lnTo>
                <a:lnTo>
                  <a:pt x="67522" y="42256"/>
                </a:lnTo>
                <a:lnTo>
                  <a:pt x="67908" y="40987"/>
                </a:lnTo>
                <a:lnTo>
                  <a:pt x="68239" y="39691"/>
                </a:lnTo>
                <a:lnTo>
                  <a:pt x="68515" y="38367"/>
                </a:lnTo>
                <a:lnTo>
                  <a:pt x="68735" y="37016"/>
                </a:lnTo>
                <a:lnTo>
                  <a:pt x="68873" y="35636"/>
                </a:lnTo>
                <a:lnTo>
                  <a:pt x="68929" y="34919"/>
                </a:lnTo>
                <a:lnTo>
                  <a:pt x="68956" y="34202"/>
                </a:lnTo>
                <a:lnTo>
                  <a:pt x="68984" y="33485"/>
                </a:lnTo>
                <a:lnTo>
                  <a:pt x="68984" y="32740"/>
                </a:lnTo>
                <a:lnTo>
                  <a:pt x="68984" y="32023"/>
                </a:lnTo>
                <a:lnTo>
                  <a:pt x="68956" y="31251"/>
                </a:lnTo>
                <a:lnTo>
                  <a:pt x="68901" y="30506"/>
                </a:lnTo>
                <a:lnTo>
                  <a:pt x="68846" y="29734"/>
                </a:lnTo>
                <a:lnTo>
                  <a:pt x="68735" y="28962"/>
                </a:lnTo>
                <a:lnTo>
                  <a:pt x="68653" y="28189"/>
                </a:lnTo>
                <a:lnTo>
                  <a:pt x="68515" y="27417"/>
                </a:lnTo>
                <a:lnTo>
                  <a:pt x="68377" y="26617"/>
                </a:lnTo>
                <a:lnTo>
                  <a:pt x="68211" y="25817"/>
                </a:lnTo>
                <a:lnTo>
                  <a:pt x="68018" y="24990"/>
                </a:lnTo>
                <a:lnTo>
                  <a:pt x="67825" y="24190"/>
                </a:lnTo>
                <a:lnTo>
                  <a:pt x="67605" y="23362"/>
                </a:lnTo>
                <a:lnTo>
                  <a:pt x="67356" y="22535"/>
                </a:lnTo>
                <a:lnTo>
                  <a:pt x="67081" y="21735"/>
                </a:lnTo>
                <a:lnTo>
                  <a:pt x="66805" y="20935"/>
                </a:lnTo>
                <a:lnTo>
                  <a:pt x="66529" y="20163"/>
                </a:lnTo>
                <a:lnTo>
                  <a:pt x="66198" y="19418"/>
                </a:lnTo>
                <a:lnTo>
                  <a:pt x="65867" y="18674"/>
                </a:lnTo>
                <a:lnTo>
                  <a:pt x="65536" y="17956"/>
                </a:lnTo>
                <a:lnTo>
                  <a:pt x="65177" y="17239"/>
                </a:lnTo>
                <a:lnTo>
                  <a:pt x="64791" y="16550"/>
                </a:lnTo>
                <a:lnTo>
                  <a:pt x="64405" y="15888"/>
                </a:lnTo>
                <a:lnTo>
                  <a:pt x="64019" y="15226"/>
                </a:lnTo>
                <a:lnTo>
                  <a:pt x="63578" y="14591"/>
                </a:lnTo>
                <a:lnTo>
                  <a:pt x="63164" y="13957"/>
                </a:lnTo>
                <a:lnTo>
                  <a:pt x="62723" y="13350"/>
                </a:lnTo>
                <a:lnTo>
                  <a:pt x="62254" y="12771"/>
                </a:lnTo>
                <a:lnTo>
                  <a:pt x="61812" y="12192"/>
                </a:lnTo>
                <a:lnTo>
                  <a:pt x="61316" y="11613"/>
                </a:lnTo>
                <a:lnTo>
                  <a:pt x="60847" y="11061"/>
                </a:lnTo>
                <a:lnTo>
                  <a:pt x="60350" y="10537"/>
                </a:lnTo>
                <a:lnTo>
                  <a:pt x="59826" y="10013"/>
                </a:lnTo>
                <a:lnTo>
                  <a:pt x="59330" y="9516"/>
                </a:lnTo>
                <a:lnTo>
                  <a:pt x="58806" y="9020"/>
                </a:lnTo>
                <a:lnTo>
                  <a:pt x="57730" y="8082"/>
                </a:lnTo>
                <a:lnTo>
                  <a:pt x="56627" y="7227"/>
                </a:lnTo>
                <a:lnTo>
                  <a:pt x="55496" y="6399"/>
                </a:lnTo>
                <a:lnTo>
                  <a:pt x="54338" y="5627"/>
                </a:lnTo>
                <a:lnTo>
                  <a:pt x="53152" y="4910"/>
                </a:lnTo>
                <a:lnTo>
                  <a:pt x="51966" y="4248"/>
                </a:lnTo>
                <a:lnTo>
                  <a:pt x="50752" y="3641"/>
                </a:lnTo>
                <a:lnTo>
                  <a:pt x="49538" y="3090"/>
                </a:lnTo>
                <a:lnTo>
                  <a:pt x="48325" y="2593"/>
                </a:lnTo>
                <a:lnTo>
                  <a:pt x="47111" y="2124"/>
                </a:lnTo>
                <a:lnTo>
                  <a:pt x="45870" y="1711"/>
                </a:lnTo>
                <a:lnTo>
                  <a:pt x="44656" y="1352"/>
                </a:lnTo>
                <a:lnTo>
                  <a:pt x="43443" y="1021"/>
                </a:lnTo>
                <a:lnTo>
                  <a:pt x="42257" y="773"/>
                </a:lnTo>
                <a:lnTo>
                  <a:pt x="41071" y="525"/>
                </a:lnTo>
                <a:lnTo>
                  <a:pt x="39912" y="331"/>
                </a:lnTo>
                <a:lnTo>
                  <a:pt x="38781" y="194"/>
                </a:lnTo>
                <a:lnTo>
                  <a:pt x="37650" y="83"/>
                </a:lnTo>
                <a:lnTo>
                  <a:pt x="36575" y="28"/>
                </a:lnTo>
                <a:lnTo>
                  <a:pt x="355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2"/>
          <p:cNvSpPr/>
          <p:nvPr/>
        </p:nvSpPr>
        <p:spPr>
          <a:xfrm>
            <a:off x="6860280" y="1816862"/>
            <a:ext cx="49927" cy="449790"/>
          </a:xfrm>
          <a:custGeom>
            <a:avLst/>
            <a:gdLst/>
            <a:ahLst/>
            <a:cxnLst/>
            <a:rect l="l" t="t" r="r" b="b"/>
            <a:pathLst>
              <a:path w="2924" h="26342" extrusionOk="0">
                <a:moveTo>
                  <a:pt x="1462" y="1"/>
                </a:moveTo>
                <a:lnTo>
                  <a:pt x="1186" y="28"/>
                </a:lnTo>
                <a:lnTo>
                  <a:pt x="910" y="83"/>
                </a:lnTo>
                <a:lnTo>
                  <a:pt x="662" y="194"/>
                </a:lnTo>
                <a:lnTo>
                  <a:pt x="442" y="359"/>
                </a:lnTo>
                <a:lnTo>
                  <a:pt x="249" y="552"/>
                </a:lnTo>
                <a:lnTo>
                  <a:pt x="111" y="800"/>
                </a:lnTo>
                <a:lnTo>
                  <a:pt x="55" y="938"/>
                </a:lnTo>
                <a:lnTo>
                  <a:pt x="28" y="1104"/>
                </a:lnTo>
                <a:lnTo>
                  <a:pt x="0" y="1242"/>
                </a:lnTo>
                <a:lnTo>
                  <a:pt x="0" y="1435"/>
                </a:lnTo>
                <a:lnTo>
                  <a:pt x="0" y="24935"/>
                </a:lnTo>
                <a:lnTo>
                  <a:pt x="0" y="25100"/>
                </a:lnTo>
                <a:lnTo>
                  <a:pt x="28" y="25266"/>
                </a:lnTo>
                <a:lnTo>
                  <a:pt x="55" y="25404"/>
                </a:lnTo>
                <a:lnTo>
                  <a:pt x="111" y="25542"/>
                </a:lnTo>
                <a:lnTo>
                  <a:pt x="249" y="25790"/>
                </a:lnTo>
                <a:lnTo>
                  <a:pt x="442" y="25983"/>
                </a:lnTo>
                <a:lnTo>
                  <a:pt x="662" y="26148"/>
                </a:lnTo>
                <a:lnTo>
                  <a:pt x="910" y="26259"/>
                </a:lnTo>
                <a:lnTo>
                  <a:pt x="1186" y="26314"/>
                </a:lnTo>
                <a:lnTo>
                  <a:pt x="1462" y="26341"/>
                </a:lnTo>
                <a:lnTo>
                  <a:pt x="1738" y="26314"/>
                </a:lnTo>
                <a:lnTo>
                  <a:pt x="1986" y="26259"/>
                </a:lnTo>
                <a:lnTo>
                  <a:pt x="2234" y="26148"/>
                </a:lnTo>
                <a:lnTo>
                  <a:pt x="2455" y="25983"/>
                </a:lnTo>
                <a:lnTo>
                  <a:pt x="2648" y="25790"/>
                </a:lnTo>
                <a:lnTo>
                  <a:pt x="2786" y="25542"/>
                </a:lnTo>
                <a:lnTo>
                  <a:pt x="2841" y="25404"/>
                </a:lnTo>
                <a:lnTo>
                  <a:pt x="2896" y="25266"/>
                </a:lnTo>
                <a:lnTo>
                  <a:pt x="2896" y="25100"/>
                </a:lnTo>
                <a:lnTo>
                  <a:pt x="2924" y="24935"/>
                </a:lnTo>
                <a:lnTo>
                  <a:pt x="2924" y="1435"/>
                </a:lnTo>
                <a:lnTo>
                  <a:pt x="2896" y="1242"/>
                </a:lnTo>
                <a:lnTo>
                  <a:pt x="2896" y="1104"/>
                </a:lnTo>
                <a:lnTo>
                  <a:pt x="2841" y="938"/>
                </a:lnTo>
                <a:lnTo>
                  <a:pt x="2786" y="800"/>
                </a:lnTo>
                <a:lnTo>
                  <a:pt x="2648" y="552"/>
                </a:lnTo>
                <a:lnTo>
                  <a:pt x="2455" y="359"/>
                </a:lnTo>
                <a:lnTo>
                  <a:pt x="2234" y="194"/>
                </a:lnTo>
                <a:lnTo>
                  <a:pt x="1986" y="83"/>
                </a:lnTo>
                <a:lnTo>
                  <a:pt x="1738" y="28"/>
                </a:lnTo>
                <a:lnTo>
                  <a:pt x="1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52"/>
          <p:cNvGrpSpPr/>
          <p:nvPr/>
        </p:nvGrpSpPr>
        <p:grpSpPr>
          <a:xfrm>
            <a:off x="6995906" y="1911526"/>
            <a:ext cx="1095959" cy="937708"/>
            <a:chOff x="6995906" y="1911526"/>
            <a:chExt cx="1095959" cy="937708"/>
          </a:xfrm>
        </p:grpSpPr>
        <p:sp>
          <p:nvSpPr>
            <p:cNvPr id="355" name="Google Shape;355;p52"/>
            <p:cNvSpPr/>
            <p:nvPr/>
          </p:nvSpPr>
          <p:spPr>
            <a:xfrm>
              <a:off x="7213493" y="2021267"/>
              <a:ext cx="308033" cy="357465"/>
            </a:xfrm>
            <a:custGeom>
              <a:avLst/>
              <a:gdLst/>
              <a:ahLst/>
              <a:cxnLst/>
              <a:rect l="l" t="t" r="r" b="b"/>
              <a:pathLst>
                <a:path w="18040" h="20935" extrusionOk="0">
                  <a:moveTo>
                    <a:pt x="16495" y="0"/>
                  </a:moveTo>
                  <a:lnTo>
                    <a:pt x="16219" y="28"/>
                  </a:lnTo>
                  <a:lnTo>
                    <a:pt x="15943" y="138"/>
                  </a:lnTo>
                  <a:lnTo>
                    <a:pt x="15805" y="193"/>
                  </a:lnTo>
                  <a:lnTo>
                    <a:pt x="15695" y="304"/>
                  </a:lnTo>
                  <a:lnTo>
                    <a:pt x="15585" y="386"/>
                  </a:lnTo>
                  <a:lnTo>
                    <a:pt x="15447" y="524"/>
                  </a:lnTo>
                  <a:lnTo>
                    <a:pt x="359" y="18535"/>
                  </a:lnTo>
                  <a:lnTo>
                    <a:pt x="249" y="18673"/>
                  </a:lnTo>
                  <a:lnTo>
                    <a:pt x="166" y="18811"/>
                  </a:lnTo>
                  <a:lnTo>
                    <a:pt x="111" y="18949"/>
                  </a:lnTo>
                  <a:lnTo>
                    <a:pt x="56" y="19087"/>
                  </a:lnTo>
                  <a:lnTo>
                    <a:pt x="1" y="19363"/>
                  </a:lnTo>
                  <a:lnTo>
                    <a:pt x="28" y="19639"/>
                  </a:lnTo>
                  <a:lnTo>
                    <a:pt x="84" y="19887"/>
                  </a:lnTo>
                  <a:lnTo>
                    <a:pt x="221" y="20135"/>
                  </a:lnTo>
                  <a:lnTo>
                    <a:pt x="359" y="20356"/>
                  </a:lnTo>
                  <a:lnTo>
                    <a:pt x="552" y="20549"/>
                  </a:lnTo>
                  <a:lnTo>
                    <a:pt x="773" y="20714"/>
                  </a:lnTo>
                  <a:lnTo>
                    <a:pt x="1021" y="20825"/>
                  </a:lnTo>
                  <a:lnTo>
                    <a:pt x="1297" y="20907"/>
                  </a:lnTo>
                  <a:lnTo>
                    <a:pt x="1573" y="20935"/>
                  </a:lnTo>
                  <a:lnTo>
                    <a:pt x="1821" y="20907"/>
                  </a:lnTo>
                  <a:lnTo>
                    <a:pt x="2097" y="20797"/>
                  </a:lnTo>
                  <a:lnTo>
                    <a:pt x="2235" y="20742"/>
                  </a:lnTo>
                  <a:lnTo>
                    <a:pt x="2345" y="20632"/>
                  </a:lnTo>
                  <a:lnTo>
                    <a:pt x="2483" y="20549"/>
                  </a:lnTo>
                  <a:lnTo>
                    <a:pt x="2594" y="20411"/>
                  </a:lnTo>
                  <a:lnTo>
                    <a:pt x="17708" y="2400"/>
                  </a:lnTo>
                  <a:lnTo>
                    <a:pt x="17791" y="2262"/>
                  </a:lnTo>
                  <a:lnTo>
                    <a:pt x="17874" y="2124"/>
                  </a:lnTo>
                  <a:lnTo>
                    <a:pt x="17957" y="1986"/>
                  </a:lnTo>
                  <a:lnTo>
                    <a:pt x="17984" y="1848"/>
                  </a:lnTo>
                  <a:lnTo>
                    <a:pt x="18039" y="1572"/>
                  </a:lnTo>
                  <a:lnTo>
                    <a:pt x="18039" y="1296"/>
                  </a:lnTo>
                  <a:lnTo>
                    <a:pt x="17957" y="1048"/>
                  </a:lnTo>
                  <a:lnTo>
                    <a:pt x="17846" y="800"/>
                  </a:lnTo>
                  <a:lnTo>
                    <a:pt x="17681" y="579"/>
                  </a:lnTo>
                  <a:lnTo>
                    <a:pt x="17488" y="386"/>
                  </a:lnTo>
                  <a:lnTo>
                    <a:pt x="17267" y="221"/>
                  </a:lnTo>
                  <a:lnTo>
                    <a:pt x="17019" y="110"/>
                  </a:lnTo>
                  <a:lnTo>
                    <a:pt x="16743" y="28"/>
                  </a:lnTo>
                  <a:lnTo>
                    <a:pt x="164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2"/>
            <p:cNvSpPr/>
            <p:nvPr/>
          </p:nvSpPr>
          <p:spPr>
            <a:xfrm>
              <a:off x="7472521" y="1911526"/>
              <a:ext cx="142730" cy="629692"/>
            </a:xfrm>
            <a:custGeom>
              <a:avLst/>
              <a:gdLst/>
              <a:ahLst/>
              <a:cxnLst/>
              <a:rect l="l" t="t" r="r" b="b"/>
              <a:pathLst>
                <a:path w="8359" h="36878" extrusionOk="0">
                  <a:moveTo>
                    <a:pt x="4193" y="1"/>
                  </a:moveTo>
                  <a:lnTo>
                    <a:pt x="3752" y="828"/>
                  </a:lnTo>
                  <a:lnTo>
                    <a:pt x="3338" y="1655"/>
                  </a:lnTo>
                  <a:lnTo>
                    <a:pt x="2980" y="2483"/>
                  </a:lnTo>
                  <a:lnTo>
                    <a:pt x="2621" y="3310"/>
                  </a:lnTo>
                  <a:lnTo>
                    <a:pt x="2290" y="4165"/>
                  </a:lnTo>
                  <a:lnTo>
                    <a:pt x="2014" y="4993"/>
                  </a:lnTo>
                  <a:lnTo>
                    <a:pt x="1739" y="5820"/>
                  </a:lnTo>
                  <a:lnTo>
                    <a:pt x="1463" y="6648"/>
                  </a:lnTo>
                  <a:lnTo>
                    <a:pt x="1242" y="7475"/>
                  </a:lnTo>
                  <a:lnTo>
                    <a:pt x="1049" y="8303"/>
                  </a:lnTo>
                  <a:lnTo>
                    <a:pt x="856" y="9130"/>
                  </a:lnTo>
                  <a:lnTo>
                    <a:pt x="690" y="9958"/>
                  </a:lnTo>
                  <a:lnTo>
                    <a:pt x="525" y="10785"/>
                  </a:lnTo>
                  <a:lnTo>
                    <a:pt x="415" y="11585"/>
                  </a:lnTo>
                  <a:lnTo>
                    <a:pt x="304" y="12412"/>
                  </a:lnTo>
                  <a:lnTo>
                    <a:pt x="194" y="13212"/>
                  </a:lnTo>
                  <a:lnTo>
                    <a:pt x="84" y="14812"/>
                  </a:lnTo>
                  <a:lnTo>
                    <a:pt x="1" y="16384"/>
                  </a:lnTo>
                  <a:lnTo>
                    <a:pt x="1" y="17929"/>
                  </a:lnTo>
                  <a:lnTo>
                    <a:pt x="29" y="19446"/>
                  </a:lnTo>
                  <a:lnTo>
                    <a:pt x="139" y="20908"/>
                  </a:lnTo>
                  <a:lnTo>
                    <a:pt x="277" y="22342"/>
                  </a:lnTo>
                  <a:lnTo>
                    <a:pt x="442" y="23721"/>
                  </a:lnTo>
                  <a:lnTo>
                    <a:pt x="635" y="25073"/>
                  </a:lnTo>
                  <a:lnTo>
                    <a:pt x="884" y="26341"/>
                  </a:lnTo>
                  <a:lnTo>
                    <a:pt x="1132" y="27583"/>
                  </a:lnTo>
                  <a:lnTo>
                    <a:pt x="1408" y="28769"/>
                  </a:lnTo>
                  <a:lnTo>
                    <a:pt x="1683" y="29872"/>
                  </a:lnTo>
                  <a:lnTo>
                    <a:pt x="1987" y="30920"/>
                  </a:lnTo>
                  <a:lnTo>
                    <a:pt x="2290" y="31885"/>
                  </a:lnTo>
                  <a:lnTo>
                    <a:pt x="2566" y="32796"/>
                  </a:lnTo>
                  <a:lnTo>
                    <a:pt x="2842" y="33595"/>
                  </a:lnTo>
                  <a:lnTo>
                    <a:pt x="3366" y="35002"/>
                  </a:lnTo>
                  <a:lnTo>
                    <a:pt x="3807" y="36023"/>
                  </a:lnTo>
                  <a:lnTo>
                    <a:pt x="4083" y="36657"/>
                  </a:lnTo>
                  <a:lnTo>
                    <a:pt x="4193" y="36878"/>
                  </a:lnTo>
                  <a:lnTo>
                    <a:pt x="4276" y="36657"/>
                  </a:lnTo>
                  <a:lnTo>
                    <a:pt x="4580" y="36023"/>
                  </a:lnTo>
                  <a:lnTo>
                    <a:pt x="4993" y="35002"/>
                  </a:lnTo>
                  <a:lnTo>
                    <a:pt x="5517" y="33595"/>
                  </a:lnTo>
                  <a:lnTo>
                    <a:pt x="5793" y="32796"/>
                  </a:lnTo>
                  <a:lnTo>
                    <a:pt x="6069" y="31885"/>
                  </a:lnTo>
                  <a:lnTo>
                    <a:pt x="6372" y="30920"/>
                  </a:lnTo>
                  <a:lnTo>
                    <a:pt x="6676" y="29872"/>
                  </a:lnTo>
                  <a:lnTo>
                    <a:pt x="6952" y="28769"/>
                  </a:lnTo>
                  <a:lnTo>
                    <a:pt x="7227" y="27583"/>
                  </a:lnTo>
                  <a:lnTo>
                    <a:pt x="7476" y="26341"/>
                  </a:lnTo>
                  <a:lnTo>
                    <a:pt x="7724" y="25073"/>
                  </a:lnTo>
                  <a:lnTo>
                    <a:pt x="7917" y="23721"/>
                  </a:lnTo>
                  <a:lnTo>
                    <a:pt x="8082" y="22342"/>
                  </a:lnTo>
                  <a:lnTo>
                    <a:pt x="8220" y="20908"/>
                  </a:lnTo>
                  <a:lnTo>
                    <a:pt x="8331" y="19446"/>
                  </a:lnTo>
                  <a:lnTo>
                    <a:pt x="8358" y="17929"/>
                  </a:lnTo>
                  <a:lnTo>
                    <a:pt x="8358" y="16384"/>
                  </a:lnTo>
                  <a:lnTo>
                    <a:pt x="8276" y="14812"/>
                  </a:lnTo>
                  <a:lnTo>
                    <a:pt x="8165" y="13212"/>
                  </a:lnTo>
                  <a:lnTo>
                    <a:pt x="8055" y="12412"/>
                  </a:lnTo>
                  <a:lnTo>
                    <a:pt x="7945" y="11585"/>
                  </a:lnTo>
                  <a:lnTo>
                    <a:pt x="7834" y="10785"/>
                  </a:lnTo>
                  <a:lnTo>
                    <a:pt x="7669" y="9958"/>
                  </a:lnTo>
                  <a:lnTo>
                    <a:pt x="7503" y="9130"/>
                  </a:lnTo>
                  <a:lnTo>
                    <a:pt x="7338" y="8303"/>
                  </a:lnTo>
                  <a:lnTo>
                    <a:pt x="7117" y="7475"/>
                  </a:lnTo>
                  <a:lnTo>
                    <a:pt x="6896" y="6648"/>
                  </a:lnTo>
                  <a:lnTo>
                    <a:pt x="6621" y="5820"/>
                  </a:lnTo>
                  <a:lnTo>
                    <a:pt x="6345" y="4993"/>
                  </a:lnTo>
                  <a:lnTo>
                    <a:pt x="6069" y="4165"/>
                  </a:lnTo>
                  <a:lnTo>
                    <a:pt x="5738" y="3310"/>
                  </a:lnTo>
                  <a:lnTo>
                    <a:pt x="5379" y="2483"/>
                  </a:lnTo>
                  <a:lnTo>
                    <a:pt x="5021" y="1655"/>
                  </a:lnTo>
                  <a:lnTo>
                    <a:pt x="4607" y="828"/>
                  </a:lnTo>
                  <a:lnTo>
                    <a:pt x="41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2"/>
            <p:cNvSpPr/>
            <p:nvPr/>
          </p:nvSpPr>
          <p:spPr>
            <a:xfrm>
              <a:off x="6995906" y="2541201"/>
              <a:ext cx="548227" cy="308033"/>
            </a:xfrm>
            <a:custGeom>
              <a:avLst/>
              <a:gdLst/>
              <a:ahLst/>
              <a:cxnLst/>
              <a:rect l="l" t="t" r="r" b="b"/>
              <a:pathLst>
                <a:path w="32107" h="18040" extrusionOk="0">
                  <a:moveTo>
                    <a:pt x="32106" y="1"/>
                  </a:moveTo>
                  <a:lnTo>
                    <a:pt x="31858" y="28"/>
                  </a:lnTo>
                  <a:lnTo>
                    <a:pt x="31169" y="83"/>
                  </a:lnTo>
                  <a:lnTo>
                    <a:pt x="30065" y="221"/>
                  </a:lnTo>
                  <a:lnTo>
                    <a:pt x="28603" y="442"/>
                  </a:lnTo>
                  <a:lnTo>
                    <a:pt x="27748" y="608"/>
                  </a:lnTo>
                  <a:lnTo>
                    <a:pt x="26811" y="801"/>
                  </a:lnTo>
                  <a:lnTo>
                    <a:pt x="25818" y="1021"/>
                  </a:lnTo>
                  <a:lnTo>
                    <a:pt x="24770" y="1269"/>
                  </a:lnTo>
                  <a:lnTo>
                    <a:pt x="23666" y="1545"/>
                  </a:lnTo>
                  <a:lnTo>
                    <a:pt x="22508" y="1904"/>
                  </a:lnTo>
                  <a:lnTo>
                    <a:pt x="21322" y="2262"/>
                  </a:lnTo>
                  <a:lnTo>
                    <a:pt x="20081" y="2704"/>
                  </a:lnTo>
                  <a:lnTo>
                    <a:pt x="18812" y="3173"/>
                  </a:lnTo>
                  <a:lnTo>
                    <a:pt x="17515" y="3697"/>
                  </a:lnTo>
                  <a:lnTo>
                    <a:pt x="16219" y="4276"/>
                  </a:lnTo>
                  <a:lnTo>
                    <a:pt x="14895" y="4910"/>
                  </a:lnTo>
                  <a:lnTo>
                    <a:pt x="13544" y="5627"/>
                  </a:lnTo>
                  <a:lnTo>
                    <a:pt x="12220" y="6372"/>
                  </a:lnTo>
                  <a:lnTo>
                    <a:pt x="10868" y="7200"/>
                  </a:lnTo>
                  <a:lnTo>
                    <a:pt x="9544" y="8110"/>
                  </a:lnTo>
                  <a:lnTo>
                    <a:pt x="8910" y="8579"/>
                  </a:lnTo>
                  <a:lnTo>
                    <a:pt x="8248" y="9075"/>
                  </a:lnTo>
                  <a:lnTo>
                    <a:pt x="7586" y="9572"/>
                  </a:lnTo>
                  <a:lnTo>
                    <a:pt x="6952" y="10123"/>
                  </a:lnTo>
                  <a:lnTo>
                    <a:pt x="6317" y="10675"/>
                  </a:lnTo>
                  <a:lnTo>
                    <a:pt x="5710" y="11227"/>
                  </a:lnTo>
                  <a:lnTo>
                    <a:pt x="5076" y="11806"/>
                  </a:lnTo>
                  <a:lnTo>
                    <a:pt x="4469" y="12413"/>
                  </a:lnTo>
                  <a:lnTo>
                    <a:pt x="3862" y="13047"/>
                  </a:lnTo>
                  <a:lnTo>
                    <a:pt x="3283" y="13709"/>
                  </a:lnTo>
                  <a:lnTo>
                    <a:pt x="2704" y="14371"/>
                  </a:lnTo>
                  <a:lnTo>
                    <a:pt x="2125" y="15061"/>
                  </a:lnTo>
                  <a:lnTo>
                    <a:pt x="1573" y="15778"/>
                  </a:lnTo>
                  <a:lnTo>
                    <a:pt x="1049" y="16522"/>
                  </a:lnTo>
                  <a:lnTo>
                    <a:pt x="497" y="17267"/>
                  </a:lnTo>
                  <a:lnTo>
                    <a:pt x="1" y="18039"/>
                  </a:lnTo>
                  <a:lnTo>
                    <a:pt x="939" y="18012"/>
                  </a:lnTo>
                  <a:lnTo>
                    <a:pt x="1849" y="17957"/>
                  </a:lnTo>
                  <a:lnTo>
                    <a:pt x="2759" y="17874"/>
                  </a:lnTo>
                  <a:lnTo>
                    <a:pt x="3642" y="17764"/>
                  </a:lnTo>
                  <a:lnTo>
                    <a:pt x="4524" y="17653"/>
                  </a:lnTo>
                  <a:lnTo>
                    <a:pt x="5407" y="17515"/>
                  </a:lnTo>
                  <a:lnTo>
                    <a:pt x="6262" y="17350"/>
                  </a:lnTo>
                  <a:lnTo>
                    <a:pt x="7117" y="17157"/>
                  </a:lnTo>
                  <a:lnTo>
                    <a:pt x="7945" y="16964"/>
                  </a:lnTo>
                  <a:lnTo>
                    <a:pt x="8772" y="16715"/>
                  </a:lnTo>
                  <a:lnTo>
                    <a:pt x="9572" y="16495"/>
                  </a:lnTo>
                  <a:lnTo>
                    <a:pt x="10372" y="16219"/>
                  </a:lnTo>
                  <a:lnTo>
                    <a:pt x="11172" y="15971"/>
                  </a:lnTo>
                  <a:lnTo>
                    <a:pt x="11944" y="15667"/>
                  </a:lnTo>
                  <a:lnTo>
                    <a:pt x="12689" y="15364"/>
                  </a:lnTo>
                  <a:lnTo>
                    <a:pt x="13433" y="15061"/>
                  </a:lnTo>
                  <a:lnTo>
                    <a:pt x="14895" y="14399"/>
                  </a:lnTo>
                  <a:lnTo>
                    <a:pt x="16302" y="13681"/>
                  </a:lnTo>
                  <a:lnTo>
                    <a:pt x="17653" y="12937"/>
                  </a:lnTo>
                  <a:lnTo>
                    <a:pt x="18922" y="12164"/>
                  </a:lnTo>
                  <a:lnTo>
                    <a:pt x="20163" y="11365"/>
                  </a:lnTo>
                  <a:lnTo>
                    <a:pt x="21349" y="10537"/>
                  </a:lnTo>
                  <a:lnTo>
                    <a:pt x="22480" y="9710"/>
                  </a:lnTo>
                  <a:lnTo>
                    <a:pt x="23528" y="8882"/>
                  </a:lnTo>
                  <a:lnTo>
                    <a:pt x="24549" y="8027"/>
                  </a:lnTo>
                  <a:lnTo>
                    <a:pt x="25487" y="7200"/>
                  </a:lnTo>
                  <a:lnTo>
                    <a:pt x="26369" y="6400"/>
                  </a:lnTo>
                  <a:lnTo>
                    <a:pt x="27197" y="5600"/>
                  </a:lnTo>
                  <a:lnTo>
                    <a:pt x="27969" y="4855"/>
                  </a:lnTo>
                  <a:lnTo>
                    <a:pt x="28686" y="4110"/>
                  </a:lnTo>
                  <a:lnTo>
                    <a:pt x="29321" y="3421"/>
                  </a:lnTo>
                  <a:lnTo>
                    <a:pt x="29900" y="2759"/>
                  </a:lnTo>
                  <a:lnTo>
                    <a:pt x="30838" y="1628"/>
                  </a:lnTo>
                  <a:lnTo>
                    <a:pt x="31527" y="773"/>
                  </a:lnTo>
                  <a:lnTo>
                    <a:pt x="31941" y="194"/>
                  </a:lnTo>
                  <a:lnTo>
                    <a:pt x="32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2"/>
            <p:cNvSpPr/>
            <p:nvPr/>
          </p:nvSpPr>
          <p:spPr>
            <a:xfrm>
              <a:off x="7544116" y="2541201"/>
              <a:ext cx="547749" cy="308033"/>
            </a:xfrm>
            <a:custGeom>
              <a:avLst/>
              <a:gdLst/>
              <a:ahLst/>
              <a:cxnLst/>
              <a:rect l="l" t="t" r="r" b="b"/>
              <a:pathLst>
                <a:path w="32079" h="18040" extrusionOk="0">
                  <a:moveTo>
                    <a:pt x="0" y="1"/>
                  </a:moveTo>
                  <a:lnTo>
                    <a:pt x="138" y="194"/>
                  </a:lnTo>
                  <a:lnTo>
                    <a:pt x="552" y="773"/>
                  </a:lnTo>
                  <a:lnTo>
                    <a:pt x="1242" y="1628"/>
                  </a:lnTo>
                  <a:lnTo>
                    <a:pt x="2207" y="2759"/>
                  </a:lnTo>
                  <a:lnTo>
                    <a:pt x="2759" y="3421"/>
                  </a:lnTo>
                  <a:lnTo>
                    <a:pt x="3421" y="4110"/>
                  </a:lnTo>
                  <a:lnTo>
                    <a:pt x="4110" y="4855"/>
                  </a:lnTo>
                  <a:lnTo>
                    <a:pt x="4882" y="5600"/>
                  </a:lnTo>
                  <a:lnTo>
                    <a:pt x="5710" y="6400"/>
                  </a:lnTo>
                  <a:lnTo>
                    <a:pt x="6593" y="7200"/>
                  </a:lnTo>
                  <a:lnTo>
                    <a:pt x="7530" y="8027"/>
                  </a:lnTo>
                  <a:lnTo>
                    <a:pt x="8551" y="8882"/>
                  </a:lnTo>
                  <a:lnTo>
                    <a:pt x="9599" y="9710"/>
                  </a:lnTo>
                  <a:lnTo>
                    <a:pt x="10730" y="10537"/>
                  </a:lnTo>
                  <a:lnTo>
                    <a:pt x="11916" y="11365"/>
                  </a:lnTo>
                  <a:lnTo>
                    <a:pt x="13157" y="12164"/>
                  </a:lnTo>
                  <a:lnTo>
                    <a:pt x="14453" y="12937"/>
                  </a:lnTo>
                  <a:lnTo>
                    <a:pt x="15777" y="13681"/>
                  </a:lnTo>
                  <a:lnTo>
                    <a:pt x="17184" y="14399"/>
                  </a:lnTo>
                  <a:lnTo>
                    <a:pt x="18646" y="15061"/>
                  </a:lnTo>
                  <a:lnTo>
                    <a:pt x="19391" y="15364"/>
                  </a:lnTo>
                  <a:lnTo>
                    <a:pt x="20135" y="15667"/>
                  </a:lnTo>
                  <a:lnTo>
                    <a:pt x="20908" y="15971"/>
                  </a:lnTo>
                  <a:lnTo>
                    <a:pt x="21707" y="16219"/>
                  </a:lnTo>
                  <a:lnTo>
                    <a:pt x="22507" y="16495"/>
                  </a:lnTo>
                  <a:lnTo>
                    <a:pt x="23307" y="16715"/>
                  </a:lnTo>
                  <a:lnTo>
                    <a:pt x="24135" y="16964"/>
                  </a:lnTo>
                  <a:lnTo>
                    <a:pt x="24962" y="17157"/>
                  </a:lnTo>
                  <a:lnTo>
                    <a:pt x="25817" y="17350"/>
                  </a:lnTo>
                  <a:lnTo>
                    <a:pt x="26672" y="17515"/>
                  </a:lnTo>
                  <a:lnTo>
                    <a:pt x="27555" y="17653"/>
                  </a:lnTo>
                  <a:lnTo>
                    <a:pt x="28437" y="17764"/>
                  </a:lnTo>
                  <a:lnTo>
                    <a:pt x="29320" y="17874"/>
                  </a:lnTo>
                  <a:lnTo>
                    <a:pt x="30230" y="17957"/>
                  </a:lnTo>
                  <a:lnTo>
                    <a:pt x="31141" y="18012"/>
                  </a:lnTo>
                  <a:lnTo>
                    <a:pt x="32078" y="18039"/>
                  </a:lnTo>
                  <a:lnTo>
                    <a:pt x="31582" y="17267"/>
                  </a:lnTo>
                  <a:lnTo>
                    <a:pt x="31058" y="16522"/>
                  </a:lnTo>
                  <a:lnTo>
                    <a:pt x="30506" y="15778"/>
                  </a:lnTo>
                  <a:lnTo>
                    <a:pt x="29955" y="15061"/>
                  </a:lnTo>
                  <a:lnTo>
                    <a:pt x="29375" y="14371"/>
                  </a:lnTo>
                  <a:lnTo>
                    <a:pt x="28796" y="13709"/>
                  </a:lnTo>
                  <a:lnTo>
                    <a:pt x="28217" y="13047"/>
                  </a:lnTo>
                  <a:lnTo>
                    <a:pt x="27610" y="12413"/>
                  </a:lnTo>
                  <a:lnTo>
                    <a:pt x="27003" y="11806"/>
                  </a:lnTo>
                  <a:lnTo>
                    <a:pt x="26396" y="11227"/>
                  </a:lnTo>
                  <a:lnTo>
                    <a:pt x="25762" y="10675"/>
                  </a:lnTo>
                  <a:lnTo>
                    <a:pt x="25128" y="10123"/>
                  </a:lnTo>
                  <a:lnTo>
                    <a:pt x="24493" y="9572"/>
                  </a:lnTo>
                  <a:lnTo>
                    <a:pt x="23831" y="9075"/>
                  </a:lnTo>
                  <a:lnTo>
                    <a:pt x="23197" y="8579"/>
                  </a:lnTo>
                  <a:lnTo>
                    <a:pt x="22535" y="8110"/>
                  </a:lnTo>
                  <a:lnTo>
                    <a:pt x="21211" y="7200"/>
                  </a:lnTo>
                  <a:lnTo>
                    <a:pt x="19859" y="6372"/>
                  </a:lnTo>
                  <a:lnTo>
                    <a:pt x="18536" y="5627"/>
                  </a:lnTo>
                  <a:lnTo>
                    <a:pt x="17184" y="4910"/>
                  </a:lnTo>
                  <a:lnTo>
                    <a:pt x="15860" y="4276"/>
                  </a:lnTo>
                  <a:lnTo>
                    <a:pt x="14564" y="3697"/>
                  </a:lnTo>
                  <a:lnTo>
                    <a:pt x="13267" y="3173"/>
                  </a:lnTo>
                  <a:lnTo>
                    <a:pt x="11999" y="2704"/>
                  </a:lnTo>
                  <a:lnTo>
                    <a:pt x="10757" y="2262"/>
                  </a:lnTo>
                  <a:lnTo>
                    <a:pt x="9571" y="1904"/>
                  </a:lnTo>
                  <a:lnTo>
                    <a:pt x="8413" y="1545"/>
                  </a:lnTo>
                  <a:lnTo>
                    <a:pt x="7310" y="1269"/>
                  </a:lnTo>
                  <a:lnTo>
                    <a:pt x="6262" y="1021"/>
                  </a:lnTo>
                  <a:lnTo>
                    <a:pt x="5269" y="801"/>
                  </a:lnTo>
                  <a:lnTo>
                    <a:pt x="4331" y="608"/>
                  </a:lnTo>
                  <a:lnTo>
                    <a:pt x="3476" y="442"/>
                  </a:lnTo>
                  <a:lnTo>
                    <a:pt x="2041" y="221"/>
                  </a:lnTo>
                  <a:lnTo>
                    <a:pt x="938" y="83"/>
                  </a:lnTo>
                  <a:lnTo>
                    <a:pt x="221" y="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2"/>
            <p:cNvSpPr/>
            <p:nvPr/>
          </p:nvSpPr>
          <p:spPr>
            <a:xfrm>
              <a:off x="7454165" y="2451250"/>
              <a:ext cx="179441" cy="179919"/>
            </a:xfrm>
            <a:custGeom>
              <a:avLst/>
              <a:gdLst/>
              <a:ahLst/>
              <a:cxnLst/>
              <a:rect l="l" t="t" r="r" b="b"/>
              <a:pathLst>
                <a:path w="10509" h="10537" extrusionOk="0">
                  <a:moveTo>
                    <a:pt x="5268" y="1"/>
                  </a:moveTo>
                  <a:lnTo>
                    <a:pt x="4717" y="28"/>
                  </a:lnTo>
                  <a:lnTo>
                    <a:pt x="4193" y="111"/>
                  </a:lnTo>
                  <a:lnTo>
                    <a:pt x="3696" y="249"/>
                  </a:lnTo>
                  <a:lnTo>
                    <a:pt x="3200" y="414"/>
                  </a:lnTo>
                  <a:lnTo>
                    <a:pt x="2758" y="635"/>
                  </a:lnTo>
                  <a:lnTo>
                    <a:pt x="2317" y="911"/>
                  </a:lnTo>
                  <a:lnTo>
                    <a:pt x="1903" y="1214"/>
                  </a:lnTo>
                  <a:lnTo>
                    <a:pt x="1545" y="1545"/>
                  </a:lnTo>
                  <a:lnTo>
                    <a:pt x="1186" y="1931"/>
                  </a:lnTo>
                  <a:lnTo>
                    <a:pt x="910" y="2317"/>
                  </a:lnTo>
                  <a:lnTo>
                    <a:pt x="635" y="2759"/>
                  </a:lnTo>
                  <a:lnTo>
                    <a:pt x="414" y="3228"/>
                  </a:lnTo>
                  <a:lnTo>
                    <a:pt x="248" y="3697"/>
                  </a:lnTo>
                  <a:lnTo>
                    <a:pt x="111" y="4221"/>
                  </a:lnTo>
                  <a:lnTo>
                    <a:pt x="28" y="4745"/>
                  </a:lnTo>
                  <a:lnTo>
                    <a:pt x="0" y="5269"/>
                  </a:lnTo>
                  <a:lnTo>
                    <a:pt x="28" y="5820"/>
                  </a:lnTo>
                  <a:lnTo>
                    <a:pt x="111" y="6344"/>
                  </a:lnTo>
                  <a:lnTo>
                    <a:pt x="248" y="6841"/>
                  </a:lnTo>
                  <a:lnTo>
                    <a:pt x="414" y="7337"/>
                  </a:lnTo>
                  <a:lnTo>
                    <a:pt x="635" y="7779"/>
                  </a:lnTo>
                  <a:lnTo>
                    <a:pt x="910" y="8220"/>
                  </a:lnTo>
                  <a:lnTo>
                    <a:pt x="1186" y="8634"/>
                  </a:lnTo>
                  <a:lnTo>
                    <a:pt x="1545" y="8992"/>
                  </a:lnTo>
                  <a:lnTo>
                    <a:pt x="1903" y="9351"/>
                  </a:lnTo>
                  <a:lnTo>
                    <a:pt x="2317" y="9654"/>
                  </a:lnTo>
                  <a:lnTo>
                    <a:pt x="2758" y="9903"/>
                  </a:lnTo>
                  <a:lnTo>
                    <a:pt x="3200" y="10123"/>
                  </a:lnTo>
                  <a:lnTo>
                    <a:pt x="3696" y="10316"/>
                  </a:lnTo>
                  <a:lnTo>
                    <a:pt x="4193" y="10427"/>
                  </a:lnTo>
                  <a:lnTo>
                    <a:pt x="4717" y="10509"/>
                  </a:lnTo>
                  <a:lnTo>
                    <a:pt x="5268" y="10537"/>
                  </a:lnTo>
                  <a:lnTo>
                    <a:pt x="5792" y="10509"/>
                  </a:lnTo>
                  <a:lnTo>
                    <a:pt x="6317" y="10427"/>
                  </a:lnTo>
                  <a:lnTo>
                    <a:pt x="6813" y="10316"/>
                  </a:lnTo>
                  <a:lnTo>
                    <a:pt x="7309" y="10123"/>
                  </a:lnTo>
                  <a:lnTo>
                    <a:pt x="7751" y="9903"/>
                  </a:lnTo>
                  <a:lnTo>
                    <a:pt x="8192" y="9654"/>
                  </a:lnTo>
                  <a:lnTo>
                    <a:pt x="8606" y="9351"/>
                  </a:lnTo>
                  <a:lnTo>
                    <a:pt x="8964" y="8992"/>
                  </a:lnTo>
                  <a:lnTo>
                    <a:pt x="9323" y="8634"/>
                  </a:lnTo>
                  <a:lnTo>
                    <a:pt x="9626" y="8220"/>
                  </a:lnTo>
                  <a:lnTo>
                    <a:pt x="9875" y="7779"/>
                  </a:lnTo>
                  <a:lnTo>
                    <a:pt x="10095" y="7337"/>
                  </a:lnTo>
                  <a:lnTo>
                    <a:pt x="10288" y="6841"/>
                  </a:lnTo>
                  <a:lnTo>
                    <a:pt x="10399" y="6344"/>
                  </a:lnTo>
                  <a:lnTo>
                    <a:pt x="10481" y="5820"/>
                  </a:lnTo>
                  <a:lnTo>
                    <a:pt x="10509" y="5269"/>
                  </a:lnTo>
                  <a:lnTo>
                    <a:pt x="10481" y="4745"/>
                  </a:lnTo>
                  <a:lnTo>
                    <a:pt x="10399" y="4221"/>
                  </a:lnTo>
                  <a:lnTo>
                    <a:pt x="10288" y="3697"/>
                  </a:lnTo>
                  <a:lnTo>
                    <a:pt x="10095" y="3228"/>
                  </a:lnTo>
                  <a:lnTo>
                    <a:pt x="9875" y="2759"/>
                  </a:lnTo>
                  <a:lnTo>
                    <a:pt x="9626" y="2317"/>
                  </a:lnTo>
                  <a:lnTo>
                    <a:pt x="9323" y="1931"/>
                  </a:lnTo>
                  <a:lnTo>
                    <a:pt x="8964" y="1545"/>
                  </a:lnTo>
                  <a:lnTo>
                    <a:pt x="8606" y="1214"/>
                  </a:lnTo>
                  <a:lnTo>
                    <a:pt x="8192" y="911"/>
                  </a:lnTo>
                  <a:lnTo>
                    <a:pt x="7751" y="635"/>
                  </a:lnTo>
                  <a:lnTo>
                    <a:pt x="7309" y="414"/>
                  </a:lnTo>
                  <a:lnTo>
                    <a:pt x="6813" y="249"/>
                  </a:lnTo>
                  <a:lnTo>
                    <a:pt x="6317" y="111"/>
                  </a:lnTo>
                  <a:lnTo>
                    <a:pt x="5792" y="28"/>
                  </a:lnTo>
                  <a:lnTo>
                    <a:pt x="52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2"/>
            <p:cNvSpPr/>
            <p:nvPr/>
          </p:nvSpPr>
          <p:spPr>
            <a:xfrm>
              <a:off x="7493250" y="2490813"/>
              <a:ext cx="101272" cy="101272"/>
            </a:xfrm>
            <a:custGeom>
              <a:avLst/>
              <a:gdLst/>
              <a:ahLst/>
              <a:cxnLst/>
              <a:rect l="l" t="t" r="r" b="b"/>
              <a:pathLst>
                <a:path w="5931" h="5931" extrusionOk="0">
                  <a:moveTo>
                    <a:pt x="2676" y="0"/>
                  </a:moveTo>
                  <a:lnTo>
                    <a:pt x="2373" y="56"/>
                  </a:lnTo>
                  <a:lnTo>
                    <a:pt x="2097" y="111"/>
                  </a:lnTo>
                  <a:lnTo>
                    <a:pt x="1821" y="221"/>
                  </a:lnTo>
                  <a:lnTo>
                    <a:pt x="1545" y="359"/>
                  </a:lnTo>
                  <a:lnTo>
                    <a:pt x="1297" y="497"/>
                  </a:lnTo>
                  <a:lnTo>
                    <a:pt x="1076" y="662"/>
                  </a:lnTo>
                  <a:lnTo>
                    <a:pt x="883" y="855"/>
                  </a:lnTo>
                  <a:lnTo>
                    <a:pt x="690" y="1076"/>
                  </a:lnTo>
                  <a:lnTo>
                    <a:pt x="497" y="1297"/>
                  </a:lnTo>
                  <a:lnTo>
                    <a:pt x="359" y="1545"/>
                  </a:lnTo>
                  <a:lnTo>
                    <a:pt x="249" y="1793"/>
                  </a:lnTo>
                  <a:lnTo>
                    <a:pt x="138" y="2069"/>
                  </a:lnTo>
                  <a:lnTo>
                    <a:pt x="56" y="2372"/>
                  </a:lnTo>
                  <a:lnTo>
                    <a:pt x="28" y="2648"/>
                  </a:lnTo>
                  <a:lnTo>
                    <a:pt x="1" y="2952"/>
                  </a:lnTo>
                  <a:lnTo>
                    <a:pt x="28" y="3255"/>
                  </a:lnTo>
                  <a:lnTo>
                    <a:pt x="56" y="3559"/>
                  </a:lnTo>
                  <a:lnTo>
                    <a:pt x="138" y="3834"/>
                  </a:lnTo>
                  <a:lnTo>
                    <a:pt x="249" y="4110"/>
                  </a:lnTo>
                  <a:lnTo>
                    <a:pt x="359" y="4386"/>
                  </a:lnTo>
                  <a:lnTo>
                    <a:pt x="497" y="4607"/>
                  </a:lnTo>
                  <a:lnTo>
                    <a:pt x="690" y="4855"/>
                  </a:lnTo>
                  <a:lnTo>
                    <a:pt x="883" y="5048"/>
                  </a:lnTo>
                  <a:lnTo>
                    <a:pt x="1076" y="5241"/>
                  </a:lnTo>
                  <a:lnTo>
                    <a:pt x="1297" y="5434"/>
                  </a:lnTo>
                  <a:lnTo>
                    <a:pt x="1545" y="5572"/>
                  </a:lnTo>
                  <a:lnTo>
                    <a:pt x="1821" y="5682"/>
                  </a:lnTo>
                  <a:lnTo>
                    <a:pt x="2097" y="5793"/>
                  </a:lnTo>
                  <a:lnTo>
                    <a:pt x="2373" y="5875"/>
                  </a:lnTo>
                  <a:lnTo>
                    <a:pt x="2676" y="5903"/>
                  </a:lnTo>
                  <a:lnTo>
                    <a:pt x="2979" y="5931"/>
                  </a:lnTo>
                  <a:lnTo>
                    <a:pt x="3283" y="5903"/>
                  </a:lnTo>
                  <a:lnTo>
                    <a:pt x="3559" y="5875"/>
                  </a:lnTo>
                  <a:lnTo>
                    <a:pt x="3834" y="5793"/>
                  </a:lnTo>
                  <a:lnTo>
                    <a:pt x="4110" y="5682"/>
                  </a:lnTo>
                  <a:lnTo>
                    <a:pt x="4386" y="5572"/>
                  </a:lnTo>
                  <a:lnTo>
                    <a:pt x="4634" y="5434"/>
                  </a:lnTo>
                  <a:lnTo>
                    <a:pt x="4855" y="5241"/>
                  </a:lnTo>
                  <a:lnTo>
                    <a:pt x="5076" y="5048"/>
                  </a:lnTo>
                  <a:lnTo>
                    <a:pt x="5241" y="4855"/>
                  </a:lnTo>
                  <a:lnTo>
                    <a:pt x="5434" y="4607"/>
                  </a:lnTo>
                  <a:lnTo>
                    <a:pt x="5572" y="4386"/>
                  </a:lnTo>
                  <a:lnTo>
                    <a:pt x="5710" y="4110"/>
                  </a:lnTo>
                  <a:lnTo>
                    <a:pt x="5793" y="3834"/>
                  </a:lnTo>
                  <a:lnTo>
                    <a:pt x="5876" y="3559"/>
                  </a:lnTo>
                  <a:lnTo>
                    <a:pt x="5903" y="3255"/>
                  </a:lnTo>
                  <a:lnTo>
                    <a:pt x="5931" y="2952"/>
                  </a:lnTo>
                  <a:lnTo>
                    <a:pt x="5903" y="2648"/>
                  </a:lnTo>
                  <a:lnTo>
                    <a:pt x="5876" y="2372"/>
                  </a:lnTo>
                  <a:lnTo>
                    <a:pt x="5793" y="2069"/>
                  </a:lnTo>
                  <a:lnTo>
                    <a:pt x="5710" y="1793"/>
                  </a:lnTo>
                  <a:lnTo>
                    <a:pt x="5572" y="1545"/>
                  </a:lnTo>
                  <a:lnTo>
                    <a:pt x="5434" y="1297"/>
                  </a:lnTo>
                  <a:lnTo>
                    <a:pt x="5241" y="1076"/>
                  </a:lnTo>
                  <a:lnTo>
                    <a:pt x="5076" y="855"/>
                  </a:lnTo>
                  <a:lnTo>
                    <a:pt x="4855" y="662"/>
                  </a:lnTo>
                  <a:lnTo>
                    <a:pt x="4634" y="497"/>
                  </a:lnTo>
                  <a:lnTo>
                    <a:pt x="4386" y="359"/>
                  </a:lnTo>
                  <a:lnTo>
                    <a:pt x="4110" y="221"/>
                  </a:lnTo>
                  <a:lnTo>
                    <a:pt x="3834" y="111"/>
                  </a:lnTo>
                  <a:lnTo>
                    <a:pt x="3559" y="56"/>
                  </a:lnTo>
                  <a:lnTo>
                    <a:pt x="32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2"/>
            <p:cNvSpPr/>
            <p:nvPr/>
          </p:nvSpPr>
          <p:spPr>
            <a:xfrm>
              <a:off x="7537525" y="1988295"/>
              <a:ext cx="12721" cy="430478"/>
            </a:xfrm>
            <a:custGeom>
              <a:avLst/>
              <a:gdLst/>
              <a:ahLst/>
              <a:cxnLst/>
              <a:rect l="l" t="t" r="r" b="b"/>
              <a:pathLst>
                <a:path w="745" h="25211" extrusionOk="0">
                  <a:moveTo>
                    <a:pt x="386" y="0"/>
                  </a:moveTo>
                  <a:lnTo>
                    <a:pt x="248" y="28"/>
                  </a:lnTo>
                  <a:lnTo>
                    <a:pt x="111" y="83"/>
                  </a:lnTo>
                  <a:lnTo>
                    <a:pt x="28" y="193"/>
                  </a:lnTo>
                  <a:lnTo>
                    <a:pt x="0" y="276"/>
                  </a:lnTo>
                  <a:lnTo>
                    <a:pt x="0" y="359"/>
                  </a:lnTo>
                  <a:lnTo>
                    <a:pt x="0" y="24852"/>
                  </a:lnTo>
                  <a:lnTo>
                    <a:pt x="0" y="24935"/>
                  </a:lnTo>
                  <a:lnTo>
                    <a:pt x="28" y="25017"/>
                  </a:lnTo>
                  <a:lnTo>
                    <a:pt x="111" y="25128"/>
                  </a:lnTo>
                  <a:lnTo>
                    <a:pt x="248" y="25183"/>
                  </a:lnTo>
                  <a:lnTo>
                    <a:pt x="386" y="25210"/>
                  </a:lnTo>
                  <a:lnTo>
                    <a:pt x="497" y="25183"/>
                  </a:lnTo>
                  <a:lnTo>
                    <a:pt x="635" y="25128"/>
                  </a:lnTo>
                  <a:lnTo>
                    <a:pt x="717" y="25017"/>
                  </a:lnTo>
                  <a:lnTo>
                    <a:pt x="745" y="24935"/>
                  </a:lnTo>
                  <a:lnTo>
                    <a:pt x="745" y="24852"/>
                  </a:lnTo>
                  <a:lnTo>
                    <a:pt x="745" y="359"/>
                  </a:lnTo>
                  <a:lnTo>
                    <a:pt x="745" y="276"/>
                  </a:lnTo>
                  <a:lnTo>
                    <a:pt x="717" y="193"/>
                  </a:lnTo>
                  <a:lnTo>
                    <a:pt x="635" y="83"/>
                  </a:lnTo>
                  <a:lnTo>
                    <a:pt x="497" y="28"/>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2"/>
            <p:cNvSpPr/>
            <p:nvPr/>
          </p:nvSpPr>
          <p:spPr>
            <a:xfrm>
              <a:off x="7638302" y="2598658"/>
              <a:ext cx="379150" cy="213369"/>
            </a:xfrm>
            <a:custGeom>
              <a:avLst/>
              <a:gdLst/>
              <a:ahLst/>
              <a:cxnLst/>
              <a:rect l="l" t="t" r="r" b="b"/>
              <a:pathLst>
                <a:path w="22205" h="12496" extrusionOk="0">
                  <a:moveTo>
                    <a:pt x="387" y="1"/>
                  </a:moveTo>
                  <a:lnTo>
                    <a:pt x="249" y="28"/>
                  </a:lnTo>
                  <a:lnTo>
                    <a:pt x="139" y="83"/>
                  </a:lnTo>
                  <a:lnTo>
                    <a:pt x="56" y="194"/>
                  </a:lnTo>
                  <a:lnTo>
                    <a:pt x="1" y="332"/>
                  </a:lnTo>
                  <a:lnTo>
                    <a:pt x="1" y="470"/>
                  </a:lnTo>
                  <a:lnTo>
                    <a:pt x="56" y="608"/>
                  </a:lnTo>
                  <a:lnTo>
                    <a:pt x="111" y="663"/>
                  </a:lnTo>
                  <a:lnTo>
                    <a:pt x="194" y="690"/>
                  </a:lnTo>
                  <a:lnTo>
                    <a:pt x="21680" y="12468"/>
                  </a:lnTo>
                  <a:lnTo>
                    <a:pt x="21763" y="12495"/>
                  </a:lnTo>
                  <a:lnTo>
                    <a:pt x="21984" y="12495"/>
                  </a:lnTo>
                  <a:lnTo>
                    <a:pt x="22094" y="12413"/>
                  </a:lnTo>
                  <a:lnTo>
                    <a:pt x="22177" y="12302"/>
                  </a:lnTo>
                  <a:lnTo>
                    <a:pt x="22204" y="12192"/>
                  </a:lnTo>
                  <a:lnTo>
                    <a:pt x="22204" y="12054"/>
                  </a:lnTo>
                  <a:lnTo>
                    <a:pt x="22149" y="11916"/>
                  </a:lnTo>
                  <a:lnTo>
                    <a:pt x="22094" y="11861"/>
                  </a:lnTo>
                  <a:lnTo>
                    <a:pt x="22039" y="11806"/>
                  </a:lnTo>
                  <a:lnTo>
                    <a:pt x="552" y="56"/>
                  </a:lnTo>
                  <a:lnTo>
                    <a:pt x="470" y="28"/>
                  </a:lnTo>
                  <a:lnTo>
                    <a:pt x="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2"/>
            <p:cNvSpPr/>
            <p:nvPr/>
          </p:nvSpPr>
          <p:spPr>
            <a:xfrm>
              <a:off x="7059016" y="2598658"/>
              <a:ext cx="379150" cy="213369"/>
            </a:xfrm>
            <a:custGeom>
              <a:avLst/>
              <a:gdLst/>
              <a:ahLst/>
              <a:cxnLst/>
              <a:rect l="l" t="t" r="r" b="b"/>
              <a:pathLst>
                <a:path w="22205" h="12496" extrusionOk="0">
                  <a:moveTo>
                    <a:pt x="21818" y="1"/>
                  </a:moveTo>
                  <a:lnTo>
                    <a:pt x="21763" y="28"/>
                  </a:lnTo>
                  <a:lnTo>
                    <a:pt x="21680" y="56"/>
                  </a:lnTo>
                  <a:lnTo>
                    <a:pt x="194" y="11806"/>
                  </a:lnTo>
                  <a:lnTo>
                    <a:pt x="111" y="11861"/>
                  </a:lnTo>
                  <a:lnTo>
                    <a:pt x="56" y="11916"/>
                  </a:lnTo>
                  <a:lnTo>
                    <a:pt x="1" y="12054"/>
                  </a:lnTo>
                  <a:lnTo>
                    <a:pt x="1" y="12192"/>
                  </a:lnTo>
                  <a:lnTo>
                    <a:pt x="56" y="12302"/>
                  </a:lnTo>
                  <a:lnTo>
                    <a:pt x="139" y="12413"/>
                  </a:lnTo>
                  <a:lnTo>
                    <a:pt x="249" y="12495"/>
                  </a:lnTo>
                  <a:lnTo>
                    <a:pt x="470" y="12495"/>
                  </a:lnTo>
                  <a:lnTo>
                    <a:pt x="553" y="12468"/>
                  </a:lnTo>
                  <a:lnTo>
                    <a:pt x="22039" y="690"/>
                  </a:lnTo>
                  <a:lnTo>
                    <a:pt x="22094" y="663"/>
                  </a:lnTo>
                  <a:lnTo>
                    <a:pt x="22149" y="608"/>
                  </a:lnTo>
                  <a:lnTo>
                    <a:pt x="22204" y="470"/>
                  </a:lnTo>
                  <a:lnTo>
                    <a:pt x="22204" y="332"/>
                  </a:lnTo>
                  <a:lnTo>
                    <a:pt x="22177" y="194"/>
                  </a:lnTo>
                  <a:lnTo>
                    <a:pt x="22067" y="83"/>
                  </a:lnTo>
                  <a:lnTo>
                    <a:pt x="21956" y="28"/>
                  </a:lnTo>
                  <a:lnTo>
                    <a:pt x="21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52"/>
          <p:cNvSpPr/>
          <p:nvPr/>
        </p:nvSpPr>
        <p:spPr>
          <a:xfrm>
            <a:off x="5149262" y="2926447"/>
            <a:ext cx="115871" cy="274600"/>
          </a:xfrm>
          <a:custGeom>
            <a:avLst/>
            <a:gdLst/>
            <a:ahLst/>
            <a:cxnLst/>
            <a:rect l="l" t="t" r="r" b="b"/>
            <a:pathLst>
              <a:path w="6786" h="16082" extrusionOk="0">
                <a:moveTo>
                  <a:pt x="2676" y="1"/>
                </a:moveTo>
                <a:lnTo>
                  <a:pt x="2373" y="56"/>
                </a:lnTo>
                <a:lnTo>
                  <a:pt x="2097" y="139"/>
                </a:lnTo>
                <a:lnTo>
                  <a:pt x="1821" y="221"/>
                </a:lnTo>
                <a:lnTo>
                  <a:pt x="1573" y="359"/>
                </a:lnTo>
                <a:lnTo>
                  <a:pt x="1325" y="497"/>
                </a:lnTo>
                <a:lnTo>
                  <a:pt x="1076" y="663"/>
                </a:lnTo>
                <a:lnTo>
                  <a:pt x="883" y="856"/>
                </a:lnTo>
                <a:lnTo>
                  <a:pt x="690" y="1077"/>
                </a:lnTo>
                <a:lnTo>
                  <a:pt x="525" y="1297"/>
                </a:lnTo>
                <a:lnTo>
                  <a:pt x="359" y="1545"/>
                </a:lnTo>
                <a:lnTo>
                  <a:pt x="249" y="1821"/>
                </a:lnTo>
                <a:lnTo>
                  <a:pt x="139" y="2069"/>
                </a:lnTo>
                <a:lnTo>
                  <a:pt x="56" y="2373"/>
                </a:lnTo>
                <a:lnTo>
                  <a:pt x="28" y="2649"/>
                </a:lnTo>
                <a:lnTo>
                  <a:pt x="1" y="2952"/>
                </a:lnTo>
                <a:lnTo>
                  <a:pt x="1" y="16081"/>
                </a:lnTo>
                <a:lnTo>
                  <a:pt x="6786" y="16081"/>
                </a:lnTo>
                <a:lnTo>
                  <a:pt x="6786" y="2952"/>
                </a:lnTo>
                <a:lnTo>
                  <a:pt x="6758" y="2649"/>
                </a:lnTo>
                <a:lnTo>
                  <a:pt x="6731" y="2373"/>
                </a:lnTo>
                <a:lnTo>
                  <a:pt x="6648" y="2069"/>
                </a:lnTo>
                <a:lnTo>
                  <a:pt x="6538" y="1821"/>
                </a:lnTo>
                <a:lnTo>
                  <a:pt x="6427" y="1545"/>
                </a:lnTo>
                <a:lnTo>
                  <a:pt x="6262" y="1297"/>
                </a:lnTo>
                <a:lnTo>
                  <a:pt x="6096" y="1077"/>
                </a:lnTo>
                <a:lnTo>
                  <a:pt x="5903" y="856"/>
                </a:lnTo>
                <a:lnTo>
                  <a:pt x="5710" y="663"/>
                </a:lnTo>
                <a:lnTo>
                  <a:pt x="5462" y="497"/>
                </a:lnTo>
                <a:lnTo>
                  <a:pt x="5214" y="359"/>
                </a:lnTo>
                <a:lnTo>
                  <a:pt x="4965" y="221"/>
                </a:lnTo>
                <a:lnTo>
                  <a:pt x="4690" y="139"/>
                </a:lnTo>
                <a:lnTo>
                  <a:pt x="4414" y="56"/>
                </a:lnTo>
                <a:lnTo>
                  <a:pt x="41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2"/>
          <p:cNvSpPr/>
          <p:nvPr/>
        </p:nvSpPr>
        <p:spPr>
          <a:xfrm>
            <a:off x="5513796" y="2926447"/>
            <a:ext cx="115871" cy="274600"/>
          </a:xfrm>
          <a:custGeom>
            <a:avLst/>
            <a:gdLst/>
            <a:ahLst/>
            <a:cxnLst/>
            <a:rect l="l" t="t" r="r" b="b"/>
            <a:pathLst>
              <a:path w="6786" h="16082" extrusionOk="0">
                <a:moveTo>
                  <a:pt x="2676" y="1"/>
                </a:moveTo>
                <a:lnTo>
                  <a:pt x="2372" y="56"/>
                </a:lnTo>
                <a:lnTo>
                  <a:pt x="2096" y="139"/>
                </a:lnTo>
                <a:lnTo>
                  <a:pt x="1821" y="221"/>
                </a:lnTo>
                <a:lnTo>
                  <a:pt x="1572" y="359"/>
                </a:lnTo>
                <a:lnTo>
                  <a:pt x="1324" y="497"/>
                </a:lnTo>
                <a:lnTo>
                  <a:pt x="1076" y="663"/>
                </a:lnTo>
                <a:lnTo>
                  <a:pt x="883" y="856"/>
                </a:lnTo>
                <a:lnTo>
                  <a:pt x="690" y="1077"/>
                </a:lnTo>
                <a:lnTo>
                  <a:pt x="524" y="1297"/>
                </a:lnTo>
                <a:lnTo>
                  <a:pt x="359" y="1545"/>
                </a:lnTo>
                <a:lnTo>
                  <a:pt x="248" y="1821"/>
                </a:lnTo>
                <a:lnTo>
                  <a:pt x="138" y="2069"/>
                </a:lnTo>
                <a:lnTo>
                  <a:pt x="55" y="2373"/>
                </a:lnTo>
                <a:lnTo>
                  <a:pt x="28" y="2649"/>
                </a:lnTo>
                <a:lnTo>
                  <a:pt x="0" y="2952"/>
                </a:lnTo>
                <a:lnTo>
                  <a:pt x="0" y="16081"/>
                </a:lnTo>
                <a:lnTo>
                  <a:pt x="6785" y="16081"/>
                </a:lnTo>
                <a:lnTo>
                  <a:pt x="6785" y="2952"/>
                </a:lnTo>
                <a:lnTo>
                  <a:pt x="6758" y="2649"/>
                </a:lnTo>
                <a:lnTo>
                  <a:pt x="6730" y="2373"/>
                </a:lnTo>
                <a:lnTo>
                  <a:pt x="6647" y="2069"/>
                </a:lnTo>
                <a:lnTo>
                  <a:pt x="6537" y="1821"/>
                </a:lnTo>
                <a:lnTo>
                  <a:pt x="6427" y="1545"/>
                </a:lnTo>
                <a:lnTo>
                  <a:pt x="6261" y="1297"/>
                </a:lnTo>
                <a:lnTo>
                  <a:pt x="6096" y="1077"/>
                </a:lnTo>
                <a:lnTo>
                  <a:pt x="5903" y="856"/>
                </a:lnTo>
                <a:lnTo>
                  <a:pt x="5710" y="663"/>
                </a:lnTo>
                <a:lnTo>
                  <a:pt x="5461" y="497"/>
                </a:lnTo>
                <a:lnTo>
                  <a:pt x="5213" y="359"/>
                </a:lnTo>
                <a:lnTo>
                  <a:pt x="4965" y="221"/>
                </a:lnTo>
                <a:lnTo>
                  <a:pt x="4689" y="139"/>
                </a:lnTo>
                <a:lnTo>
                  <a:pt x="4413" y="56"/>
                </a:lnTo>
                <a:lnTo>
                  <a:pt x="41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2"/>
          <p:cNvSpPr/>
          <p:nvPr/>
        </p:nvSpPr>
        <p:spPr>
          <a:xfrm>
            <a:off x="5039999" y="3201030"/>
            <a:ext cx="698931" cy="626396"/>
          </a:xfrm>
          <a:custGeom>
            <a:avLst/>
            <a:gdLst/>
            <a:ahLst/>
            <a:cxnLst/>
            <a:rect l="l" t="t" r="r" b="b"/>
            <a:pathLst>
              <a:path w="40933" h="36685" extrusionOk="0">
                <a:moveTo>
                  <a:pt x="1" y="0"/>
                </a:moveTo>
                <a:lnTo>
                  <a:pt x="1" y="16218"/>
                </a:lnTo>
                <a:lnTo>
                  <a:pt x="28" y="17267"/>
                </a:lnTo>
                <a:lnTo>
                  <a:pt x="111" y="18315"/>
                </a:lnTo>
                <a:lnTo>
                  <a:pt x="249" y="19335"/>
                </a:lnTo>
                <a:lnTo>
                  <a:pt x="414" y="20356"/>
                </a:lnTo>
                <a:lnTo>
                  <a:pt x="663" y="21321"/>
                </a:lnTo>
                <a:lnTo>
                  <a:pt x="938" y="22314"/>
                </a:lnTo>
                <a:lnTo>
                  <a:pt x="1242" y="23252"/>
                </a:lnTo>
                <a:lnTo>
                  <a:pt x="1628" y="24190"/>
                </a:lnTo>
                <a:lnTo>
                  <a:pt x="2014" y="25100"/>
                </a:lnTo>
                <a:lnTo>
                  <a:pt x="2483" y="25982"/>
                </a:lnTo>
                <a:lnTo>
                  <a:pt x="2980" y="26837"/>
                </a:lnTo>
                <a:lnTo>
                  <a:pt x="3504" y="27665"/>
                </a:lnTo>
                <a:lnTo>
                  <a:pt x="4083" y="28465"/>
                </a:lnTo>
                <a:lnTo>
                  <a:pt x="4690" y="29237"/>
                </a:lnTo>
                <a:lnTo>
                  <a:pt x="5324" y="29982"/>
                </a:lnTo>
                <a:lnTo>
                  <a:pt x="6014" y="30699"/>
                </a:lnTo>
                <a:lnTo>
                  <a:pt x="6703" y="31361"/>
                </a:lnTo>
                <a:lnTo>
                  <a:pt x="7448" y="31995"/>
                </a:lnTo>
                <a:lnTo>
                  <a:pt x="8220" y="32602"/>
                </a:lnTo>
                <a:lnTo>
                  <a:pt x="9020" y="33181"/>
                </a:lnTo>
                <a:lnTo>
                  <a:pt x="9847" y="33705"/>
                </a:lnTo>
                <a:lnTo>
                  <a:pt x="10702" y="34202"/>
                </a:lnTo>
                <a:lnTo>
                  <a:pt x="11585" y="34671"/>
                </a:lnTo>
                <a:lnTo>
                  <a:pt x="12495" y="35085"/>
                </a:lnTo>
                <a:lnTo>
                  <a:pt x="13433" y="35443"/>
                </a:lnTo>
                <a:lnTo>
                  <a:pt x="14371" y="35747"/>
                </a:lnTo>
                <a:lnTo>
                  <a:pt x="15364" y="36022"/>
                </a:lnTo>
                <a:lnTo>
                  <a:pt x="16357" y="36271"/>
                </a:lnTo>
                <a:lnTo>
                  <a:pt x="17350" y="36436"/>
                </a:lnTo>
                <a:lnTo>
                  <a:pt x="18370" y="36574"/>
                </a:lnTo>
                <a:lnTo>
                  <a:pt x="19418" y="36657"/>
                </a:lnTo>
                <a:lnTo>
                  <a:pt x="20467" y="36684"/>
                </a:lnTo>
                <a:lnTo>
                  <a:pt x="21515" y="36657"/>
                </a:lnTo>
                <a:lnTo>
                  <a:pt x="22563" y="36574"/>
                </a:lnTo>
                <a:lnTo>
                  <a:pt x="23583" y="36436"/>
                </a:lnTo>
                <a:lnTo>
                  <a:pt x="24576" y="36271"/>
                </a:lnTo>
                <a:lnTo>
                  <a:pt x="25569" y="36022"/>
                </a:lnTo>
                <a:lnTo>
                  <a:pt x="26562" y="35747"/>
                </a:lnTo>
                <a:lnTo>
                  <a:pt x="27500" y="35443"/>
                </a:lnTo>
                <a:lnTo>
                  <a:pt x="28438" y="35085"/>
                </a:lnTo>
                <a:lnTo>
                  <a:pt x="29348" y="34671"/>
                </a:lnTo>
                <a:lnTo>
                  <a:pt x="30231" y="34202"/>
                </a:lnTo>
                <a:lnTo>
                  <a:pt x="31086" y="33705"/>
                </a:lnTo>
                <a:lnTo>
                  <a:pt x="31913" y="33181"/>
                </a:lnTo>
                <a:lnTo>
                  <a:pt x="32713" y="32602"/>
                </a:lnTo>
                <a:lnTo>
                  <a:pt x="33485" y="31995"/>
                </a:lnTo>
                <a:lnTo>
                  <a:pt x="34230" y="31361"/>
                </a:lnTo>
                <a:lnTo>
                  <a:pt x="34920" y="30699"/>
                </a:lnTo>
                <a:lnTo>
                  <a:pt x="35609" y="29982"/>
                </a:lnTo>
                <a:lnTo>
                  <a:pt x="36243" y="29237"/>
                </a:lnTo>
                <a:lnTo>
                  <a:pt x="36850" y="28465"/>
                </a:lnTo>
                <a:lnTo>
                  <a:pt x="37429" y="27665"/>
                </a:lnTo>
                <a:lnTo>
                  <a:pt x="37954" y="26837"/>
                </a:lnTo>
                <a:lnTo>
                  <a:pt x="38450" y="25982"/>
                </a:lnTo>
                <a:lnTo>
                  <a:pt x="38919" y="25100"/>
                </a:lnTo>
                <a:lnTo>
                  <a:pt x="39305" y="24190"/>
                </a:lnTo>
                <a:lnTo>
                  <a:pt x="39691" y="23252"/>
                </a:lnTo>
                <a:lnTo>
                  <a:pt x="39995" y="22314"/>
                </a:lnTo>
                <a:lnTo>
                  <a:pt x="40270" y="21321"/>
                </a:lnTo>
                <a:lnTo>
                  <a:pt x="40519" y="20356"/>
                </a:lnTo>
                <a:lnTo>
                  <a:pt x="40684" y="19335"/>
                </a:lnTo>
                <a:lnTo>
                  <a:pt x="40822" y="18315"/>
                </a:lnTo>
                <a:lnTo>
                  <a:pt x="40905" y="17267"/>
                </a:lnTo>
                <a:lnTo>
                  <a:pt x="40932" y="16218"/>
                </a:lnTo>
                <a:lnTo>
                  <a:pt x="409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2"/>
          <p:cNvSpPr/>
          <p:nvPr/>
        </p:nvSpPr>
        <p:spPr>
          <a:xfrm>
            <a:off x="5017392" y="3201030"/>
            <a:ext cx="744146" cy="125279"/>
          </a:xfrm>
          <a:custGeom>
            <a:avLst/>
            <a:gdLst/>
            <a:ahLst/>
            <a:cxnLst/>
            <a:rect l="l" t="t" r="r" b="b"/>
            <a:pathLst>
              <a:path w="43581" h="7337" extrusionOk="0">
                <a:moveTo>
                  <a:pt x="1" y="0"/>
                </a:moveTo>
                <a:lnTo>
                  <a:pt x="1" y="7337"/>
                </a:lnTo>
                <a:lnTo>
                  <a:pt x="43580" y="7337"/>
                </a:lnTo>
                <a:lnTo>
                  <a:pt x="43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2"/>
          <p:cNvSpPr/>
          <p:nvPr/>
        </p:nvSpPr>
        <p:spPr>
          <a:xfrm>
            <a:off x="5298088" y="3371985"/>
            <a:ext cx="182754" cy="377733"/>
          </a:xfrm>
          <a:custGeom>
            <a:avLst/>
            <a:gdLst/>
            <a:ahLst/>
            <a:cxnLst/>
            <a:rect l="l" t="t" r="r" b="b"/>
            <a:pathLst>
              <a:path w="10703" h="22122" extrusionOk="0">
                <a:moveTo>
                  <a:pt x="6124" y="0"/>
                </a:moveTo>
                <a:lnTo>
                  <a:pt x="5958" y="28"/>
                </a:lnTo>
                <a:lnTo>
                  <a:pt x="5765" y="83"/>
                </a:lnTo>
                <a:lnTo>
                  <a:pt x="5600" y="194"/>
                </a:lnTo>
                <a:lnTo>
                  <a:pt x="5462" y="331"/>
                </a:lnTo>
                <a:lnTo>
                  <a:pt x="5324" y="525"/>
                </a:lnTo>
                <a:lnTo>
                  <a:pt x="111" y="10564"/>
                </a:lnTo>
                <a:lnTo>
                  <a:pt x="56" y="10675"/>
                </a:lnTo>
                <a:lnTo>
                  <a:pt x="28" y="10813"/>
                </a:lnTo>
                <a:lnTo>
                  <a:pt x="1" y="10951"/>
                </a:lnTo>
                <a:lnTo>
                  <a:pt x="1" y="11088"/>
                </a:lnTo>
                <a:lnTo>
                  <a:pt x="28" y="11337"/>
                </a:lnTo>
                <a:lnTo>
                  <a:pt x="111" y="11585"/>
                </a:lnTo>
                <a:lnTo>
                  <a:pt x="276" y="11778"/>
                </a:lnTo>
                <a:lnTo>
                  <a:pt x="359" y="11888"/>
                </a:lnTo>
                <a:lnTo>
                  <a:pt x="470" y="11943"/>
                </a:lnTo>
                <a:lnTo>
                  <a:pt x="580" y="11999"/>
                </a:lnTo>
                <a:lnTo>
                  <a:pt x="718" y="12054"/>
                </a:lnTo>
                <a:lnTo>
                  <a:pt x="856" y="12081"/>
                </a:lnTo>
                <a:lnTo>
                  <a:pt x="994" y="12109"/>
                </a:lnTo>
                <a:lnTo>
                  <a:pt x="8165" y="12109"/>
                </a:lnTo>
                <a:lnTo>
                  <a:pt x="4469" y="20549"/>
                </a:lnTo>
                <a:lnTo>
                  <a:pt x="4414" y="20770"/>
                </a:lnTo>
                <a:lnTo>
                  <a:pt x="4386" y="20990"/>
                </a:lnTo>
                <a:lnTo>
                  <a:pt x="4386" y="21183"/>
                </a:lnTo>
                <a:lnTo>
                  <a:pt x="4469" y="21377"/>
                </a:lnTo>
                <a:lnTo>
                  <a:pt x="4552" y="21570"/>
                </a:lnTo>
                <a:lnTo>
                  <a:pt x="4662" y="21735"/>
                </a:lnTo>
                <a:lnTo>
                  <a:pt x="4800" y="21873"/>
                </a:lnTo>
                <a:lnTo>
                  <a:pt x="4965" y="21983"/>
                </a:lnTo>
                <a:lnTo>
                  <a:pt x="5131" y="22066"/>
                </a:lnTo>
                <a:lnTo>
                  <a:pt x="5324" y="22094"/>
                </a:lnTo>
                <a:lnTo>
                  <a:pt x="5489" y="22121"/>
                </a:lnTo>
                <a:lnTo>
                  <a:pt x="5683" y="22094"/>
                </a:lnTo>
                <a:lnTo>
                  <a:pt x="5848" y="22039"/>
                </a:lnTo>
                <a:lnTo>
                  <a:pt x="5986" y="21928"/>
                </a:lnTo>
                <a:lnTo>
                  <a:pt x="6124" y="21790"/>
                </a:lnTo>
                <a:lnTo>
                  <a:pt x="6234" y="21597"/>
                </a:lnTo>
                <a:lnTo>
                  <a:pt x="10620" y="11585"/>
                </a:lnTo>
                <a:lnTo>
                  <a:pt x="10702" y="11337"/>
                </a:lnTo>
                <a:lnTo>
                  <a:pt x="10702" y="11061"/>
                </a:lnTo>
                <a:lnTo>
                  <a:pt x="10675" y="10785"/>
                </a:lnTo>
                <a:lnTo>
                  <a:pt x="10592" y="10564"/>
                </a:lnTo>
                <a:lnTo>
                  <a:pt x="10537" y="10454"/>
                </a:lnTo>
                <a:lnTo>
                  <a:pt x="10454" y="10344"/>
                </a:lnTo>
                <a:lnTo>
                  <a:pt x="10371" y="10261"/>
                </a:lnTo>
                <a:lnTo>
                  <a:pt x="10261" y="10178"/>
                </a:lnTo>
                <a:lnTo>
                  <a:pt x="10151" y="10123"/>
                </a:lnTo>
                <a:lnTo>
                  <a:pt x="10013" y="10095"/>
                </a:lnTo>
                <a:lnTo>
                  <a:pt x="9875" y="10068"/>
                </a:lnTo>
                <a:lnTo>
                  <a:pt x="9709" y="10040"/>
                </a:lnTo>
                <a:lnTo>
                  <a:pt x="2676" y="10040"/>
                </a:lnTo>
                <a:lnTo>
                  <a:pt x="7089" y="1573"/>
                </a:lnTo>
                <a:lnTo>
                  <a:pt x="7200" y="1352"/>
                </a:lnTo>
                <a:lnTo>
                  <a:pt x="7227" y="1131"/>
                </a:lnTo>
                <a:lnTo>
                  <a:pt x="7227" y="938"/>
                </a:lnTo>
                <a:lnTo>
                  <a:pt x="7172" y="745"/>
                </a:lnTo>
                <a:lnTo>
                  <a:pt x="7089" y="580"/>
                </a:lnTo>
                <a:lnTo>
                  <a:pt x="6979" y="414"/>
                </a:lnTo>
                <a:lnTo>
                  <a:pt x="6841" y="276"/>
                </a:lnTo>
                <a:lnTo>
                  <a:pt x="6675" y="166"/>
                </a:lnTo>
                <a:lnTo>
                  <a:pt x="6510" y="83"/>
                </a:lnTo>
                <a:lnTo>
                  <a:pt x="6317" y="28"/>
                </a:lnTo>
                <a:lnTo>
                  <a:pt x="6124" y="0"/>
                </a:lnTo>
                <a:close/>
              </a:path>
            </a:pathLst>
          </a:custGeom>
          <a:solidFill>
            <a:srgbClr val="BCE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52"/>
          <p:cNvGrpSpPr/>
          <p:nvPr/>
        </p:nvGrpSpPr>
        <p:grpSpPr>
          <a:xfrm>
            <a:off x="3567311" y="2422211"/>
            <a:ext cx="4879181" cy="2248863"/>
            <a:chOff x="3540934" y="2351873"/>
            <a:chExt cx="4879181" cy="2248863"/>
          </a:xfrm>
        </p:grpSpPr>
        <p:sp>
          <p:nvSpPr>
            <p:cNvPr id="370" name="Google Shape;370;p52"/>
            <p:cNvSpPr/>
            <p:nvPr/>
          </p:nvSpPr>
          <p:spPr>
            <a:xfrm>
              <a:off x="6688369" y="3683757"/>
              <a:ext cx="393271" cy="338648"/>
            </a:xfrm>
            <a:custGeom>
              <a:avLst/>
              <a:gdLst/>
              <a:ahLst/>
              <a:cxnLst/>
              <a:rect l="l" t="t" r="r" b="b"/>
              <a:pathLst>
                <a:path w="23032" h="19833" extrusionOk="0">
                  <a:moveTo>
                    <a:pt x="1" y="1"/>
                  </a:moveTo>
                  <a:lnTo>
                    <a:pt x="1" y="12716"/>
                  </a:lnTo>
                  <a:lnTo>
                    <a:pt x="111" y="13019"/>
                  </a:lnTo>
                  <a:lnTo>
                    <a:pt x="249" y="13378"/>
                  </a:lnTo>
                  <a:lnTo>
                    <a:pt x="470" y="13847"/>
                  </a:lnTo>
                  <a:lnTo>
                    <a:pt x="773" y="14371"/>
                  </a:lnTo>
                  <a:lnTo>
                    <a:pt x="1159" y="14978"/>
                  </a:lnTo>
                  <a:lnTo>
                    <a:pt x="1656" y="15612"/>
                  </a:lnTo>
                  <a:lnTo>
                    <a:pt x="1932" y="15943"/>
                  </a:lnTo>
                  <a:lnTo>
                    <a:pt x="2235" y="16274"/>
                  </a:lnTo>
                  <a:lnTo>
                    <a:pt x="2566" y="16633"/>
                  </a:lnTo>
                  <a:lnTo>
                    <a:pt x="2925" y="16936"/>
                  </a:lnTo>
                  <a:lnTo>
                    <a:pt x="3311" y="17267"/>
                  </a:lnTo>
                  <a:lnTo>
                    <a:pt x="3752" y="17598"/>
                  </a:lnTo>
                  <a:lnTo>
                    <a:pt x="4193" y="17902"/>
                  </a:lnTo>
                  <a:lnTo>
                    <a:pt x="4690" y="18205"/>
                  </a:lnTo>
                  <a:lnTo>
                    <a:pt x="5214" y="18481"/>
                  </a:lnTo>
                  <a:lnTo>
                    <a:pt x="5765" y="18729"/>
                  </a:lnTo>
                  <a:lnTo>
                    <a:pt x="6345" y="18977"/>
                  </a:lnTo>
                  <a:lnTo>
                    <a:pt x="6979" y="19198"/>
                  </a:lnTo>
                  <a:lnTo>
                    <a:pt x="7641" y="19391"/>
                  </a:lnTo>
                  <a:lnTo>
                    <a:pt x="8331" y="19529"/>
                  </a:lnTo>
                  <a:lnTo>
                    <a:pt x="9075" y="19667"/>
                  </a:lnTo>
                  <a:lnTo>
                    <a:pt x="9848" y="19777"/>
                  </a:lnTo>
                  <a:lnTo>
                    <a:pt x="10675" y="19832"/>
                  </a:lnTo>
                  <a:lnTo>
                    <a:pt x="12385" y="19832"/>
                  </a:lnTo>
                  <a:lnTo>
                    <a:pt x="13213" y="19777"/>
                  </a:lnTo>
                  <a:lnTo>
                    <a:pt x="13985" y="19667"/>
                  </a:lnTo>
                  <a:lnTo>
                    <a:pt x="14730" y="19529"/>
                  </a:lnTo>
                  <a:lnTo>
                    <a:pt x="15419" y="19391"/>
                  </a:lnTo>
                  <a:lnTo>
                    <a:pt x="16081" y="19198"/>
                  </a:lnTo>
                  <a:lnTo>
                    <a:pt x="16688" y="18977"/>
                  </a:lnTo>
                  <a:lnTo>
                    <a:pt x="17295" y="18729"/>
                  </a:lnTo>
                  <a:lnTo>
                    <a:pt x="17846" y="18481"/>
                  </a:lnTo>
                  <a:lnTo>
                    <a:pt x="18370" y="18205"/>
                  </a:lnTo>
                  <a:lnTo>
                    <a:pt x="18839" y="17902"/>
                  </a:lnTo>
                  <a:lnTo>
                    <a:pt x="19308" y="17598"/>
                  </a:lnTo>
                  <a:lnTo>
                    <a:pt x="19722" y="17267"/>
                  </a:lnTo>
                  <a:lnTo>
                    <a:pt x="20108" y="16936"/>
                  </a:lnTo>
                  <a:lnTo>
                    <a:pt x="20467" y="16633"/>
                  </a:lnTo>
                  <a:lnTo>
                    <a:pt x="20798" y="16274"/>
                  </a:lnTo>
                  <a:lnTo>
                    <a:pt x="21101" y="15943"/>
                  </a:lnTo>
                  <a:lnTo>
                    <a:pt x="21404" y="15612"/>
                  </a:lnTo>
                  <a:lnTo>
                    <a:pt x="21873" y="14978"/>
                  </a:lnTo>
                  <a:lnTo>
                    <a:pt x="22260" y="14371"/>
                  </a:lnTo>
                  <a:lnTo>
                    <a:pt x="22563" y="13847"/>
                  </a:lnTo>
                  <a:lnTo>
                    <a:pt x="22784" y="13378"/>
                  </a:lnTo>
                  <a:lnTo>
                    <a:pt x="22949" y="13019"/>
                  </a:lnTo>
                  <a:lnTo>
                    <a:pt x="23032" y="12716"/>
                  </a:lnTo>
                  <a:lnTo>
                    <a:pt x="230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p:nvPr/>
          </p:nvSpPr>
          <p:spPr>
            <a:xfrm>
              <a:off x="3905451" y="4467449"/>
              <a:ext cx="4152503" cy="133287"/>
            </a:xfrm>
            <a:custGeom>
              <a:avLst/>
              <a:gdLst/>
              <a:ahLst/>
              <a:cxnLst/>
              <a:rect l="l" t="t" r="r" b="b"/>
              <a:pathLst>
                <a:path w="243192" h="7806" extrusionOk="0">
                  <a:moveTo>
                    <a:pt x="3917" y="0"/>
                  </a:moveTo>
                  <a:lnTo>
                    <a:pt x="3503" y="28"/>
                  </a:lnTo>
                  <a:lnTo>
                    <a:pt x="3117" y="83"/>
                  </a:lnTo>
                  <a:lnTo>
                    <a:pt x="2759" y="193"/>
                  </a:lnTo>
                  <a:lnTo>
                    <a:pt x="2400" y="331"/>
                  </a:lnTo>
                  <a:lnTo>
                    <a:pt x="2042" y="497"/>
                  </a:lnTo>
                  <a:lnTo>
                    <a:pt x="1738" y="690"/>
                  </a:lnTo>
                  <a:lnTo>
                    <a:pt x="1435" y="910"/>
                  </a:lnTo>
                  <a:lnTo>
                    <a:pt x="1159" y="1159"/>
                  </a:lnTo>
                  <a:lnTo>
                    <a:pt x="911" y="1435"/>
                  </a:lnTo>
                  <a:lnTo>
                    <a:pt x="690" y="1738"/>
                  </a:lnTo>
                  <a:lnTo>
                    <a:pt x="469" y="2041"/>
                  </a:lnTo>
                  <a:lnTo>
                    <a:pt x="331" y="2400"/>
                  </a:lnTo>
                  <a:lnTo>
                    <a:pt x="194" y="2758"/>
                  </a:lnTo>
                  <a:lnTo>
                    <a:pt x="83" y="3117"/>
                  </a:lnTo>
                  <a:lnTo>
                    <a:pt x="28" y="3503"/>
                  </a:lnTo>
                  <a:lnTo>
                    <a:pt x="1" y="3917"/>
                  </a:lnTo>
                  <a:lnTo>
                    <a:pt x="28" y="4303"/>
                  </a:lnTo>
                  <a:lnTo>
                    <a:pt x="83" y="4689"/>
                  </a:lnTo>
                  <a:lnTo>
                    <a:pt x="194" y="5075"/>
                  </a:lnTo>
                  <a:lnTo>
                    <a:pt x="331" y="5434"/>
                  </a:lnTo>
                  <a:lnTo>
                    <a:pt x="469" y="5765"/>
                  </a:lnTo>
                  <a:lnTo>
                    <a:pt x="690" y="6096"/>
                  </a:lnTo>
                  <a:lnTo>
                    <a:pt x="911" y="6399"/>
                  </a:lnTo>
                  <a:lnTo>
                    <a:pt x="1159" y="6675"/>
                  </a:lnTo>
                  <a:lnTo>
                    <a:pt x="1435" y="6923"/>
                  </a:lnTo>
                  <a:lnTo>
                    <a:pt x="1738" y="7144"/>
                  </a:lnTo>
                  <a:lnTo>
                    <a:pt x="2042" y="7337"/>
                  </a:lnTo>
                  <a:lnTo>
                    <a:pt x="2400" y="7503"/>
                  </a:lnTo>
                  <a:lnTo>
                    <a:pt x="2759" y="7641"/>
                  </a:lnTo>
                  <a:lnTo>
                    <a:pt x="3117" y="7723"/>
                  </a:lnTo>
                  <a:lnTo>
                    <a:pt x="3503" y="7806"/>
                  </a:lnTo>
                  <a:lnTo>
                    <a:pt x="239689" y="7806"/>
                  </a:lnTo>
                  <a:lnTo>
                    <a:pt x="240075" y="7723"/>
                  </a:lnTo>
                  <a:lnTo>
                    <a:pt x="240461" y="7641"/>
                  </a:lnTo>
                  <a:lnTo>
                    <a:pt x="240819" y="7503"/>
                  </a:lnTo>
                  <a:lnTo>
                    <a:pt x="241150" y="7337"/>
                  </a:lnTo>
                  <a:lnTo>
                    <a:pt x="241481" y="7144"/>
                  </a:lnTo>
                  <a:lnTo>
                    <a:pt x="241785" y="6923"/>
                  </a:lnTo>
                  <a:lnTo>
                    <a:pt x="242061" y="6675"/>
                  </a:lnTo>
                  <a:lnTo>
                    <a:pt x="242309" y="6399"/>
                  </a:lnTo>
                  <a:lnTo>
                    <a:pt x="242529" y="6096"/>
                  </a:lnTo>
                  <a:lnTo>
                    <a:pt x="242723" y="5765"/>
                  </a:lnTo>
                  <a:lnTo>
                    <a:pt x="242888" y="5434"/>
                  </a:lnTo>
                  <a:lnTo>
                    <a:pt x="243026" y="5075"/>
                  </a:lnTo>
                  <a:lnTo>
                    <a:pt x="243109" y="4689"/>
                  </a:lnTo>
                  <a:lnTo>
                    <a:pt x="243164" y="4303"/>
                  </a:lnTo>
                  <a:lnTo>
                    <a:pt x="243191" y="3917"/>
                  </a:lnTo>
                  <a:lnTo>
                    <a:pt x="243164" y="3503"/>
                  </a:lnTo>
                  <a:lnTo>
                    <a:pt x="243109" y="3117"/>
                  </a:lnTo>
                  <a:lnTo>
                    <a:pt x="243026" y="2758"/>
                  </a:lnTo>
                  <a:lnTo>
                    <a:pt x="242888" y="2400"/>
                  </a:lnTo>
                  <a:lnTo>
                    <a:pt x="242723" y="2041"/>
                  </a:lnTo>
                  <a:lnTo>
                    <a:pt x="242529" y="1738"/>
                  </a:lnTo>
                  <a:lnTo>
                    <a:pt x="242309" y="1435"/>
                  </a:lnTo>
                  <a:lnTo>
                    <a:pt x="242061" y="1159"/>
                  </a:lnTo>
                  <a:lnTo>
                    <a:pt x="241785" y="910"/>
                  </a:lnTo>
                  <a:lnTo>
                    <a:pt x="241481" y="690"/>
                  </a:lnTo>
                  <a:lnTo>
                    <a:pt x="241150" y="497"/>
                  </a:lnTo>
                  <a:lnTo>
                    <a:pt x="240819" y="331"/>
                  </a:lnTo>
                  <a:lnTo>
                    <a:pt x="240461" y="193"/>
                  </a:lnTo>
                  <a:lnTo>
                    <a:pt x="240075" y="83"/>
                  </a:lnTo>
                  <a:lnTo>
                    <a:pt x="239689" y="28"/>
                  </a:lnTo>
                  <a:lnTo>
                    <a:pt x="23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2"/>
            <p:cNvSpPr/>
            <p:nvPr/>
          </p:nvSpPr>
          <p:spPr>
            <a:xfrm>
              <a:off x="5568419" y="3861320"/>
              <a:ext cx="2388280" cy="606145"/>
            </a:xfrm>
            <a:custGeom>
              <a:avLst/>
              <a:gdLst/>
              <a:ahLst/>
              <a:cxnLst/>
              <a:rect l="l" t="t" r="r" b="b"/>
              <a:pathLst>
                <a:path w="139870" h="35499" extrusionOk="0">
                  <a:moveTo>
                    <a:pt x="68570" y="0"/>
                  </a:moveTo>
                  <a:lnTo>
                    <a:pt x="67191" y="28"/>
                  </a:lnTo>
                  <a:lnTo>
                    <a:pt x="65811" y="83"/>
                  </a:lnTo>
                  <a:lnTo>
                    <a:pt x="64432" y="166"/>
                  </a:lnTo>
                  <a:lnTo>
                    <a:pt x="63081" y="248"/>
                  </a:lnTo>
                  <a:lnTo>
                    <a:pt x="61729" y="359"/>
                  </a:lnTo>
                  <a:lnTo>
                    <a:pt x="60378" y="497"/>
                  </a:lnTo>
                  <a:lnTo>
                    <a:pt x="59026" y="635"/>
                  </a:lnTo>
                  <a:lnTo>
                    <a:pt x="57702" y="828"/>
                  </a:lnTo>
                  <a:lnTo>
                    <a:pt x="56378" y="993"/>
                  </a:lnTo>
                  <a:lnTo>
                    <a:pt x="55054" y="1214"/>
                  </a:lnTo>
                  <a:lnTo>
                    <a:pt x="53731" y="1434"/>
                  </a:lnTo>
                  <a:lnTo>
                    <a:pt x="52434" y="1683"/>
                  </a:lnTo>
                  <a:lnTo>
                    <a:pt x="51138" y="1959"/>
                  </a:lnTo>
                  <a:lnTo>
                    <a:pt x="49841" y="2234"/>
                  </a:lnTo>
                  <a:lnTo>
                    <a:pt x="48545" y="2538"/>
                  </a:lnTo>
                  <a:lnTo>
                    <a:pt x="47276" y="2869"/>
                  </a:lnTo>
                  <a:lnTo>
                    <a:pt x="46008" y="3200"/>
                  </a:lnTo>
                  <a:lnTo>
                    <a:pt x="44766" y="3558"/>
                  </a:lnTo>
                  <a:lnTo>
                    <a:pt x="43498" y="3944"/>
                  </a:lnTo>
                  <a:lnTo>
                    <a:pt x="42284" y="4331"/>
                  </a:lnTo>
                  <a:lnTo>
                    <a:pt x="41043" y="4744"/>
                  </a:lnTo>
                  <a:lnTo>
                    <a:pt x="39829" y="5158"/>
                  </a:lnTo>
                  <a:lnTo>
                    <a:pt x="38616" y="5627"/>
                  </a:lnTo>
                  <a:lnTo>
                    <a:pt x="37402" y="6068"/>
                  </a:lnTo>
                  <a:lnTo>
                    <a:pt x="36216" y="6565"/>
                  </a:lnTo>
                  <a:lnTo>
                    <a:pt x="35030" y="7034"/>
                  </a:lnTo>
                  <a:lnTo>
                    <a:pt x="33871" y="7558"/>
                  </a:lnTo>
                  <a:lnTo>
                    <a:pt x="32713" y="8082"/>
                  </a:lnTo>
                  <a:lnTo>
                    <a:pt x="31555" y="8633"/>
                  </a:lnTo>
                  <a:lnTo>
                    <a:pt x="30396" y="9185"/>
                  </a:lnTo>
                  <a:lnTo>
                    <a:pt x="29293" y="9764"/>
                  </a:lnTo>
                  <a:lnTo>
                    <a:pt x="28162" y="10343"/>
                  </a:lnTo>
                  <a:lnTo>
                    <a:pt x="27059" y="10950"/>
                  </a:lnTo>
                  <a:lnTo>
                    <a:pt x="25955" y="11585"/>
                  </a:lnTo>
                  <a:lnTo>
                    <a:pt x="24880" y="12219"/>
                  </a:lnTo>
                  <a:lnTo>
                    <a:pt x="23804" y="12881"/>
                  </a:lnTo>
                  <a:lnTo>
                    <a:pt x="22756" y="13543"/>
                  </a:lnTo>
                  <a:lnTo>
                    <a:pt x="21708" y="14205"/>
                  </a:lnTo>
                  <a:lnTo>
                    <a:pt x="20660" y="14922"/>
                  </a:lnTo>
                  <a:lnTo>
                    <a:pt x="19639" y="15612"/>
                  </a:lnTo>
                  <a:lnTo>
                    <a:pt x="18646" y="16356"/>
                  </a:lnTo>
                  <a:lnTo>
                    <a:pt x="17626" y="17073"/>
                  </a:lnTo>
                  <a:lnTo>
                    <a:pt x="16660" y="17846"/>
                  </a:lnTo>
                  <a:lnTo>
                    <a:pt x="15695" y="18590"/>
                  </a:lnTo>
                  <a:lnTo>
                    <a:pt x="14730" y="19390"/>
                  </a:lnTo>
                  <a:lnTo>
                    <a:pt x="13792" y="20163"/>
                  </a:lnTo>
                  <a:lnTo>
                    <a:pt x="12854" y="20963"/>
                  </a:lnTo>
                  <a:lnTo>
                    <a:pt x="11944" y="21790"/>
                  </a:lnTo>
                  <a:lnTo>
                    <a:pt x="11034" y="22617"/>
                  </a:lnTo>
                  <a:lnTo>
                    <a:pt x="10151" y="23473"/>
                  </a:lnTo>
                  <a:lnTo>
                    <a:pt x="9268" y="24328"/>
                  </a:lnTo>
                  <a:lnTo>
                    <a:pt x="8413" y="25183"/>
                  </a:lnTo>
                  <a:lnTo>
                    <a:pt x="7586" y="26065"/>
                  </a:lnTo>
                  <a:lnTo>
                    <a:pt x="6758" y="26975"/>
                  </a:lnTo>
                  <a:lnTo>
                    <a:pt x="5931" y="27858"/>
                  </a:lnTo>
                  <a:lnTo>
                    <a:pt x="5131" y="28796"/>
                  </a:lnTo>
                  <a:lnTo>
                    <a:pt x="4359" y="29706"/>
                  </a:lnTo>
                  <a:lnTo>
                    <a:pt x="3586" y="30644"/>
                  </a:lnTo>
                  <a:lnTo>
                    <a:pt x="2842" y="31609"/>
                  </a:lnTo>
                  <a:lnTo>
                    <a:pt x="2125" y="32575"/>
                  </a:lnTo>
                  <a:lnTo>
                    <a:pt x="1407" y="33540"/>
                  </a:lnTo>
                  <a:lnTo>
                    <a:pt x="690" y="34505"/>
                  </a:lnTo>
                  <a:lnTo>
                    <a:pt x="1" y="35498"/>
                  </a:lnTo>
                  <a:lnTo>
                    <a:pt x="139869" y="35498"/>
                  </a:lnTo>
                  <a:lnTo>
                    <a:pt x="139180" y="34505"/>
                  </a:lnTo>
                  <a:lnTo>
                    <a:pt x="138490" y="33540"/>
                  </a:lnTo>
                  <a:lnTo>
                    <a:pt x="137773" y="32575"/>
                  </a:lnTo>
                  <a:lnTo>
                    <a:pt x="137028" y="31609"/>
                  </a:lnTo>
                  <a:lnTo>
                    <a:pt x="136284" y="30644"/>
                  </a:lnTo>
                  <a:lnTo>
                    <a:pt x="135511" y="29706"/>
                  </a:lnTo>
                  <a:lnTo>
                    <a:pt x="134739" y="28796"/>
                  </a:lnTo>
                  <a:lnTo>
                    <a:pt x="133939" y="27858"/>
                  </a:lnTo>
                  <a:lnTo>
                    <a:pt x="133139" y="26975"/>
                  </a:lnTo>
                  <a:lnTo>
                    <a:pt x="132312" y="26065"/>
                  </a:lnTo>
                  <a:lnTo>
                    <a:pt x="131457" y="25183"/>
                  </a:lnTo>
                  <a:lnTo>
                    <a:pt x="130602" y="24328"/>
                  </a:lnTo>
                  <a:lnTo>
                    <a:pt x="129719" y="23473"/>
                  </a:lnTo>
                  <a:lnTo>
                    <a:pt x="128836" y="22617"/>
                  </a:lnTo>
                  <a:lnTo>
                    <a:pt x="127954" y="21790"/>
                  </a:lnTo>
                  <a:lnTo>
                    <a:pt x="127016" y="20963"/>
                  </a:lnTo>
                  <a:lnTo>
                    <a:pt x="126106" y="20163"/>
                  </a:lnTo>
                  <a:lnTo>
                    <a:pt x="125168" y="19390"/>
                  </a:lnTo>
                  <a:lnTo>
                    <a:pt x="124203" y="18590"/>
                  </a:lnTo>
                  <a:lnTo>
                    <a:pt x="123237" y="17846"/>
                  </a:lnTo>
                  <a:lnTo>
                    <a:pt x="122244" y="17073"/>
                  </a:lnTo>
                  <a:lnTo>
                    <a:pt x="121251" y="16356"/>
                  </a:lnTo>
                  <a:lnTo>
                    <a:pt x="120231" y="15612"/>
                  </a:lnTo>
                  <a:lnTo>
                    <a:pt x="119210" y="14922"/>
                  </a:lnTo>
                  <a:lnTo>
                    <a:pt x="118190" y="14205"/>
                  </a:lnTo>
                  <a:lnTo>
                    <a:pt x="117142" y="13543"/>
                  </a:lnTo>
                  <a:lnTo>
                    <a:pt x="116066" y="12881"/>
                  </a:lnTo>
                  <a:lnTo>
                    <a:pt x="114990" y="12219"/>
                  </a:lnTo>
                  <a:lnTo>
                    <a:pt x="113915" y="11585"/>
                  </a:lnTo>
                  <a:lnTo>
                    <a:pt x="112811" y="10950"/>
                  </a:lnTo>
                  <a:lnTo>
                    <a:pt x="111708" y="10343"/>
                  </a:lnTo>
                  <a:lnTo>
                    <a:pt x="110605" y="9764"/>
                  </a:lnTo>
                  <a:lnTo>
                    <a:pt x="109474" y="9185"/>
                  </a:lnTo>
                  <a:lnTo>
                    <a:pt x="108343" y="8633"/>
                  </a:lnTo>
                  <a:lnTo>
                    <a:pt x="107185" y="8082"/>
                  </a:lnTo>
                  <a:lnTo>
                    <a:pt x="106026" y="7558"/>
                  </a:lnTo>
                  <a:lnTo>
                    <a:pt x="104840" y="7034"/>
                  </a:lnTo>
                  <a:lnTo>
                    <a:pt x="103654" y="6565"/>
                  </a:lnTo>
                  <a:lnTo>
                    <a:pt x="102468" y="6068"/>
                  </a:lnTo>
                  <a:lnTo>
                    <a:pt x="101282" y="5627"/>
                  </a:lnTo>
                  <a:lnTo>
                    <a:pt x="100068" y="5158"/>
                  </a:lnTo>
                  <a:lnTo>
                    <a:pt x="98827" y="4744"/>
                  </a:lnTo>
                  <a:lnTo>
                    <a:pt x="97614" y="4331"/>
                  </a:lnTo>
                  <a:lnTo>
                    <a:pt x="96372" y="3944"/>
                  </a:lnTo>
                  <a:lnTo>
                    <a:pt x="95131" y="3558"/>
                  </a:lnTo>
                  <a:lnTo>
                    <a:pt x="93862" y="3200"/>
                  </a:lnTo>
                  <a:lnTo>
                    <a:pt x="92594" y="2869"/>
                  </a:lnTo>
                  <a:lnTo>
                    <a:pt x="91325" y="2538"/>
                  </a:lnTo>
                  <a:lnTo>
                    <a:pt x="90056" y="2234"/>
                  </a:lnTo>
                  <a:lnTo>
                    <a:pt x="88760" y="1959"/>
                  </a:lnTo>
                  <a:lnTo>
                    <a:pt x="87463" y="1683"/>
                  </a:lnTo>
                  <a:lnTo>
                    <a:pt x="86139" y="1434"/>
                  </a:lnTo>
                  <a:lnTo>
                    <a:pt x="84843" y="1214"/>
                  </a:lnTo>
                  <a:lnTo>
                    <a:pt x="83519" y="993"/>
                  </a:lnTo>
                  <a:lnTo>
                    <a:pt x="82195" y="828"/>
                  </a:lnTo>
                  <a:lnTo>
                    <a:pt x="80844" y="635"/>
                  </a:lnTo>
                  <a:lnTo>
                    <a:pt x="79520" y="497"/>
                  </a:lnTo>
                  <a:lnTo>
                    <a:pt x="78168" y="359"/>
                  </a:lnTo>
                  <a:lnTo>
                    <a:pt x="76817" y="248"/>
                  </a:lnTo>
                  <a:lnTo>
                    <a:pt x="75438" y="166"/>
                  </a:lnTo>
                  <a:lnTo>
                    <a:pt x="74086" y="83"/>
                  </a:lnTo>
                  <a:lnTo>
                    <a:pt x="72707" y="28"/>
                  </a:lnTo>
                  <a:lnTo>
                    <a:pt x="71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2"/>
            <p:cNvSpPr/>
            <p:nvPr/>
          </p:nvSpPr>
          <p:spPr>
            <a:xfrm>
              <a:off x="6088370" y="2351873"/>
              <a:ext cx="180858" cy="1850435"/>
            </a:xfrm>
            <a:custGeom>
              <a:avLst/>
              <a:gdLst/>
              <a:ahLst/>
              <a:cxnLst/>
              <a:rect l="l" t="t" r="r" b="b"/>
              <a:pathLst>
                <a:path w="10592" h="108371" extrusionOk="0">
                  <a:moveTo>
                    <a:pt x="3807" y="1"/>
                  </a:moveTo>
                  <a:lnTo>
                    <a:pt x="0" y="108371"/>
                  </a:lnTo>
                  <a:lnTo>
                    <a:pt x="10592" y="108371"/>
                  </a:lnTo>
                  <a:lnTo>
                    <a:pt x="6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2"/>
            <p:cNvSpPr/>
            <p:nvPr/>
          </p:nvSpPr>
          <p:spPr>
            <a:xfrm>
              <a:off x="7469703" y="2574173"/>
              <a:ext cx="148365" cy="1616832"/>
            </a:xfrm>
            <a:custGeom>
              <a:avLst/>
              <a:gdLst/>
              <a:ahLst/>
              <a:cxnLst/>
              <a:rect l="l" t="t" r="r" b="b"/>
              <a:pathLst>
                <a:path w="8689" h="94690" extrusionOk="0">
                  <a:moveTo>
                    <a:pt x="3145" y="0"/>
                  </a:moveTo>
                  <a:lnTo>
                    <a:pt x="0" y="94690"/>
                  </a:lnTo>
                  <a:lnTo>
                    <a:pt x="8689" y="94690"/>
                  </a:lnTo>
                  <a:lnTo>
                    <a:pt x="55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2"/>
            <p:cNvSpPr/>
            <p:nvPr/>
          </p:nvSpPr>
          <p:spPr>
            <a:xfrm>
              <a:off x="4044851" y="4008251"/>
              <a:ext cx="2522507" cy="459215"/>
            </a:xfrm>
            <a:custGeom>
              <a:avLst/>
              <a:gdLst/>
              <a:ahLst/>
              <a:cxnLst/>
              <a:rect l="l" t="t" r="r" b="b"/>
              <a:pathLst>
                <a:path w="147731" h="26894" extrusionOk="0">
                  <a:moveTo>
                    <a:pt x="73866" y="1"/>
                  </a:moveTo>
                  <a:lnTo>
                    <a:pt x="70969" y="28"/>
                  </a:lnTo>
                  <a:lnTo>
                    <a:pt x="68073" y="111"/>
                  </a:lnTo>
                  <a:lnTo>
                    <a:pt x="65205" y="277"/>
                  </a:lnTo>
                  <a:lnTo>
                    <a:pt x="62364" y="497"/>
                  </a:lnTo>
                  <a:lnTo>
                    <a:pt x="59550" y="773"/>
                  </a:lnTo>
                  <a:lnTo>
                    <a:pt x="56765" y="1104"/>
                  </a:lnTo>
                  <a:lnTo>
                    <a:pt x="54006" y="1490"/>
                  </a:lnTo>
                  <a:lnTo>
                    <a:pt x="51303" y="1932"/>
                  </a:lnTo>
                  <a:lnTo>
                    <a:pt x="48600" y="2428"/>
                  </a:lnTo>
                  <a:lnTo>
                    <a:pt x="45952" y="2980"/>
                  </a:lnTo>
                  <a:lnTo>
                    <a:pt x="43360" y="3586"/>
                  </a:lnTo>
                  <a:lnTo>
                    <a:pt x="40795" y="4248"/>
                  </a:lnTo>
                  <a:lnTo>
                    <a:pt x="38257" y="4966"/>
                  </a:lnTo>
                  <a:lnTo>
                    <a:pt x="35775" y="5738"/>
                  </a:lnTo>
                  <a:lnTo>
                    <a:pt x="33320" y="6538"/>
                  </a:lnTo>
                  <a:lnTo>
                    <a:pt x="30920" y="7393"/>
                  </a:lnTo>
                  <a:lnTo>
                    <a:pt x="28576" y="8303"/>
                  </a:lnTo>
                  <a:lnTo>
                    <a:pt x="26286" y="9268"/>
                  </a:lnTo>
                  <a:lnTo>
                    <a:pt x="24025" y="10261"/>
                  </a:lnTo>
                  <a:lnTo>
                    <a:pt x="21818" y="11309"/>
                  </a:lnTo>
                  <a:lnTo>
                    <a:pt x="19694" y="12385"/>
                  </a:lnTo>
                  <a:lnTo>
                    <a:pt x="17598" y="13516"/>
                  </a:lnTo>
                  <a:lnTo>
                    <a:pt x="15557" y="14674"/>
                  </a:lnTo>
                  <a:lnTo>
                    <a:pt x="13571" y="15888"/>
                  </a:lnTo>
                  <a:lnTo>
                    <a:pt x="11668" y="17129"/>
                  </a:lnTo>
                  <a:lnTo>
                    <a:pt x="9792" y="18426"/>
                  </a:lnTo>
                  <a:lnTo>
                    <a:pt x="8910" y="19088"/>
                  </a:lnTo>
                  <a:lnTo>
                    <a:pt x="8000" y="19750"/>
                  </a:lnTo>
                  <a:lnTo>
                    <a:pt x="7145" y="20439"/>
                  </a:lnTo>
                  <a:lnTo>
                    <a:pt x="6262" y="21129"/>
                  </a:lnTo>
                  <a:lnTo>
                    <a:pt x="5434" y="21818"/>
                  </a:lnTo>
                  <a:lnTo>
                    <a:pt x="4607" y="22508"/>
                  </a:lnTo>
                  <a:lnTo>
                    <a:pt x="3807" y="23225"/>
                  </a:lnTo>
                  <a:lnTo>
                    <a:pt x="3007" y="23942"/>
                  </a:lnTo>
                  <a:lnTo>
                    <a:pt x="2235" y="24659"/>
                  </a:lnTo>
                  <a:lnTo>
                    <a:pt x="1463" y="25404"/>
                  </a:lnTo>
                  <a:lnTo>
                    <a:pt x="746" y="26149"/>
                  </a:lnTo>
                  <a:lnTo>
                    <a:pt x="1" y="26893"/>
                  </a:lnTo>
                  <a:lnTo>
                    <a:pt x="147730" y="26893"/>
                  </a:lnTo>
                  <a:lnTo>
                    <a:pt x="147013" y="26149"/>
                  </a:lnTo>
                  <a:lnTo>
                    <a:pt x="146268" y="25404"/>
                  </a:lnTo>
                  <a:lnTo>
                    <a:pt x="145524" y="24659"/>
                  </a:lnTo>
                  <a:lnTo>
                    <a:pt x="144751" y="23942"/>
                  </a:lnTo>
                  <a:lnTo>
                    <a:pt x="143951" y="23225"/>
                  </a:lnTo>
                  <a:lnTo>
                    <a:pt x="143152" y="22508"/>
                  </a:lnTo>
                  <a:lnTo>
                    <a:pt x="142324" y="21818"/>
                  </a:lnTo>
                  <a:lnTo>
                    <a:pt x="141469" y="21129"/>
                  </a:lnTo>
                  <a:lnTo>
                    <a:pt x="140614" y="20439"/>
                  </a:lnTo>
                  <a:lnTo>
                    <a:pt x="139759" y="19750"/>
                  </a:lnTo>
                  <a:lnTo>
                    <a:pt x="138849" y="19088"/>
                  </a:lnTo>
                  <a:lnTo>
                    <a:pt x="137966" y="18426"/>
                  </a:lnTo>
                  <a:lnTo>
                    <a:pt x="136091" y="17129"/>
                  </a:lnTo>
                  <a:lnTo>
                    <a:pt x="134187" y="15888"/>
                  </a:lnTo>
                  <a:lnTo>
                    <a:pt x="132202" y="14674"/>
                  </a:lnTo>
                  <a:lnTo>
                    <a:pt x="130160" y="13516"/>
                  </a:lnTo>
                  <a:lnTo>
                    <a:pt x="128064" y="12385"/>
                  </a:lnTo>
                  <a:lnTo>
                    <a:pt x="125913" y="11309"/>
                  </a:lnTo>
                  <a:lnTo>
                    <a:pt x="123734" y="10261"/>
                  </a:lnTo>
                  <a:lnTo>
                    <a:pt x="121472" y="9268"/>
                  </a:lnTo>
                  <a:lnTo>
                    <a:pt x="119183" y="8303"/>
                  </a:lnTo>
                  <a:lnTo>
                    <a:pt x="116838" y="7393"/>
                  </a:lnTo>
                  <a:lnTo>
                    <a:pt x="114439" y="6538"/>
                  </a:lnTo>
                  <a:lnTo>
                    <a:pt x="111984" y="5738"/>
                  </a:lnTo>
                  <a:lnTo>
                    <a:pt x="109502" y="4966"/>
                  </a:lnTo>
                  <a:lnTo>
                    <a:pt x="106964" y="4248"/>
                  </a:lnTo>
                  <a:lnTo>
                    <a:pt x="104399" y="3586"/>
                  </a:lnTo>
                  <a:lnTo>
                    <a:pt x="101806" y="2980"/>
                  </a:lnTo>
                  <a:lnTo>
                    <a:pt x="99158" y="2428"/>
                  </a:lnTo>
                  <a:lnTo>
                    <a:pt x="96455" y="1932"/>
                  </a:lnTo>
                  <a:lnTo>
                    <a:pt x="93752" y="1490"/>
                  </a:lnTo>
                  <a:lnTo>
                    <a:pt x="90994" y="1104"/>
                  </a:lnTo>
                  <a:lnTo>
                    <a:pt x="88208" y="773"/>
                  </a:lnTo>
                  <a:lnTo>
                    <a:pt x="85395" y="497"/>
                  </a:lnTo>
                  <a:lnTo>
                    <a:pt x="82554" y="277"/>
                  </a:lnTo>
                  <a:lnTo>
                    <a:pt x="79685" y="111"/>
                  </a:lnTo>
                  <a:lnTo>
                    <a:pt x="76789" y="28"/>
                  </a:lnTo>
                  <a:lnTo>
                    <a:pt x="738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2"/>
            <p:cNvSpPr/>
            <p:nvPr/>
          </p:nvSpPr>
          <p:spPr>
            <a:xfrm>
              <a:off x="4417855" y="2359881"/>
              <a:ext cx="215726" cy="2107584"/>
            </a:xfrm>
            <a:custGeom>
              <a:avLst/>
              <a:gdLst/>
              <a:ahLst/>
              <a:cxnLst/>
              <a:rect l="l" t="t" r="r" b="b"/>
              <a:pathLst>
                <a:path w="12634" h="123431" extrusionOk="0">
                  <a:moveTo>
                    <a:pt x="4552" y="1"/>
                  </a:moveTo>
                  <a:lnTo>
                    <a:pt x="1" y="123430"/>
                  </a:lnTo>
                  <a:lnTo>
                    <a:pt x="12633" y="123430"/>
                  </a:ln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2"/>
            <p:cNvSpPr/>
            <p:nvPr/>
          </p:nvSpPr>
          <p:spPr>
            <a:xfrm>
              <a:off x="5329643" y="3699774"/>
              <a:ext cx="712113" cy="834558"/>
            </a:xfrm>
            <a:custGeom>
              <a:avLst/>
              <a:gdLst/>
              <a:ahLst/>
              <a:cxnLst/>
              <a:rect l="l" t="t" r="r" b="b"/>
              <a:pathLst>
                <a:path w="41705" h="48876" extrusionOk="0">
                  <a:moveTo>
                    <a:pt x="1" y="1"/>
                  </a:moveTo>
                  <a:lnTo>
                    <a:pt x="1" y="13571"/>
                  </a:lnTo>
                  <a:lnTo>
                    <a:pt x="1" y="14316"/>
                  </a:lnTo>
                  <a:lnTo>
                    <a:pt x="56" y="15033"/>
                  </a:lnTo>
                  <a:lnTo>
                    <a:pt x="166" y="15750"/>
                  </a:lnTo>
                  <a:lnTo>
                    <a:pt x="276" y="16467"/>
                  </a:lnTo>
                  <a:lnTo>
                    <a:pt x="442" y="17157"/>
                  </a:lnTo>
                  <a:lnTo>
                    <a:pt x="635" y="17846"/>
                  </a:lnTo>
                  <a:lnTo>
                    <a:pt x="883" y="18508"/>
                  </a:lnTo>
                  <a:lnTo>
                    <a:pt x="1131" y="19170"/>
                  </a:lnTo>
                  <a:lnTo>
                    <a:pt x="1407" y="19804"/>
                  </a:lnTo>
                  <a:lnTo>
                    <a:pt x="1738" y="20439"/>
                  </a:lnTo>
                  <a:lnTo>
                    <a:pt x="2097" y="21046"/>
                  </a:lnTo>
                  <a:lnTo>
                    <a:pt x="2455" y="21625"/>
                  </a:lnTo>
                  <a:lnTo>
                    <a:pt x="2869" y="22204"/>
                  </a:lnTo>
                  <a:lnTo>
                    <a:pt x="3283" y="22728"/>
                  </a:lnTo>
                  <a:lnTo>
                    <a:pt x="3752" y="23252"/>
                  </a:lnTo>
                  <a:lnTo>
                    <a:pt x="4221" y="23749"/>
                  </a:lnTo>
                  <a:lnTo>
                    <a:pt x="4717" y="24245"/>
                  </a:lnTo>
                  <a:lnTo>
                    <a:pt x="5241" y="24686"/>
                  </a:lnTo>
                  <a:lnTo>
                    <a:pt x="5793" y="25128"/>
                  </a:lnTo>
                  <a:lnTo>
                    <a:pt x="6372" y="25514"/>
                  </a:lnTo>
                  <a:lnTo>
                    <a:pt x="6951" y="25900"/>
                  </a:lnTo>
                  <a:lnTo>
                    <a:pt x="7558" y="26259"/>
                  </a:lnTo>
                  <a:lnTo>
                    <a:pt x="8165" y="26562"/>
                  </a:lnTo>
                  <a:lnTo>
                    <a:pt x="8799" y="26865"/>
                  </a:lnTo>
                  <a:lnTo>
                    <a:pt x="9461" y="27114"/>
                  </a:lnTo>
                  <a:lnTo>
                    <a:pt x="10151" y="27334"/>
                  </a:lnTo>
                  <a:lnTo>
                    <a:pt x="10813" y="27527"/>
                  </a:lnTo>
                  <a:lnTo>
                    <a:pt x="11530" y="27693"/>
                  </a:lnTo>
                  <a:lnTo>
                    <a:pt x="12219" y="27831"/>
                  </a:lnTo>
                  <a:lnTo>
                    <a:pt x="12964" y="27914"/>
                  </a:lnTo>
                  <a:lnTo>
                    <a:pt x="13681" y="27969"/>
                  </a:lnTo>
                  <a:lnTo>
                    <a:pt x="14426" y="27996"/>
                  </a:lnTo>
                  <a:lnTo>
                    <a:pt x="27665" y="27996"/>
                  </a:lnTo>
                  <a:lnTo>
                    <a:pt x="28024" y="28024"/>
                  </a:lnTo>
                  <a:lnTo>
                    <a:pt x="28410" y="28079"/>
                  </a:lnTo>
                  <a:lnTo>
                    <a:pt x="28769" y="28134"/>
                  </a:lnTo>
                  <a:lnTo>
                    <a:pt x="29127" y="28217"/>
                  </a:lnTo>
                  <a:lnTo>
                    <a:pt x="29486" y="28327"/>
                  </a:lnTo>
                  <a:lnTo>
                    <a:pt x="29817" y="28438"/>
                  </a:lnTo>
                  <a:lnTo>
                    <a:pt x="30148" y="28576"/>
                  </a:lnTo>
                  <a:lnTo>
                    <a:pt x="30479" y="28713"/>
                  </a:lnTo>
                  <a:lnTo>
                    <a:pt x="30810" y="28879"/>
                  </a:lnTo>
                  <a:lnTo>
                    <a:pt x="31113" y="29072"/>
                  </a:lnTo>
                  <a:lnTo>
                    <a:pt x="31417" y="29265"/>
                  </a:lnTo>
                  <a:lnTo>
                    <a:pt x="31692" y="29458"/>
                  </a:lnTo>
                  <a:lnTo>
                    <a:pt x="31996" y="29679"/>
                  </a:lnTo>
                  <a:lnTo>
                    <a:pt x="32244" y="29927"/>
                  </a:lnTo>
                  <a:lnTo>
                    <a:pt x="32520" y="30175"/>
                  </a:lnTo>
                  <a:lnTo>
                    <a:pt x="32768" y="30424"/>
                  </a:lnTo>
                  <a:lnTo>
                    <a:pt x="32989" y="30699"/>
                  </a:lnTo>
                  <a:lnTo>
                    <a:pt x="33209" y="30975"/>
                  </a:lnTo>
                  <a:lnTo>
                    <a:pt x="33402" y="31251"/>
                  </a:lnTo>
                  <a:lnTo>
                    <a:pt x="33596" y="31554"/>
                  </a:lnTo>
                  <a:lnTo>
                    <a:pt x="33789" y="31885"/>
                  </a:lnTo>
                  <a:lnTo>
                    <a:pt x="33954" y="32189"/>
                  </a:lnTo>
                  <a:lnTo>
                    <a:pt x="34092" y="32520"/>
                  </a:lnTo>
                  <a:lnTo>
                    <a:pt x="34230" y="32851"/>
                  </a:lnTo>
                  <a:lnTo>
                    <a:pt x="34340" y="33209"/>
                  </a:lnTo>
                  <a:lnTo>
                    <a:pt x="34451" y="33540"/>
                  </a:lnTo>
                  <a:lnTo>
                    <a:pt x="34533" y="33899"/>
                  </a:lnTo>
                  <a:lnTo>
                    <a:pt x="34589" y="34285"/>
                  </a:lnTo>
                  <a:lnTo>
                    <a:pt x="34644" y="34644"/>
                  </a:lnTo>
                  <a:lnTo>
                    <a:pt x="34671" y="35030"/>
                  </a:lnTo>
                  <a:lnTo>
                    <a:pt x="34671" y="35416"/>
                  </a:lnTo>
                  <a:lnTo>
                    <a:pt x="34671" y="48876"/>
                  </a:lnTo>
                  <a:lnTo>
                    <a:pt x="41705" y="48876"/>
                  </a:lnTo>
                  <a:lnTo>
                    <a:pt x="41705" y="35416"/>
                  </a:lnTo>
                  <a:lnTo>
                    <a:pt x="41677" y="34671"/>
                  </a:lnTo>
                  <a:lnTo>
                    <a:pt x="41622" y="33926"/>
                  </a:lnTo>
                  <a:lnTo>
                    <a:pt x="41539" y="33209"/>
                  </a:lnTo>
                  <a:lnTo>
                    <a:pt x="41401" y="32492"/>
                  </a:lnTo>
                  <a:lnTo>
                    <a:pt x="41236" y="31803"/>
                  </a:lnTo>
                  <a:lnTo>
                    <a:pt x="41043" y="31113"/>
                  </a:lnTo>
                  <a:lnTo>
                    <a:pt x="40822" y="30451"/>
                  </a:lnTo>
                  <a:lnTo>
                    <a:pt x="40574" y="29789"/>
                  </a:lnTo>
                  <a:lnTo>
                    <a:pt x="40270" y="29155"/>
                  </a:lnTo>
                  <a:lnTo>
                    <a:pt x="39967" y="28520"/>
                  </a:lnTo>
                  <a:lnTo>
                    <a:pt x="39608" y="27914"/>
                  </a:lnTo>
                  <a:lnTo>
                    <a:pt x="39222" y="27334"/>
                  </a:lnTo>
                  <a:lnTo>
                    <a:pt x="38836" y="26783"/>
                  </a:lnTo>
                  <a:lnTo>
                    <a:pt x="38395" y="26231"/>
                  </a:lnTo>
                  <a:lnTo>
                    <a:pt x="37954" y="25707"/>
                  </a:lnTo>
                  <a:lnTo>
                    <a:pt x="37485" y="25211"/>
                  </a:lnTo>
                  <a:lnTo>
                    <a:pt x="36961" y="24714"/>
                  </a:lnTo>
                  <a:lnTo>
                    <a:pt x="36437" y="24273"/>
                  </a:lnTo>
                  <a:lnTo>
                    <a:pt x="35912" y="23831"/>
                  </a:lnTo>
                  <a:lnTo>
                    <a:pt x="35333" y="23445"/>
                  </a:lnTo>
                  <a:lnTo>
                    <a:pt x="34754" y="23059"/>
                  </a:lnTo>
                  <a:lnTo>
                    <a:pt x="34147" y="22728"/>
                  </a:lnTo>
                  <a:lnTo>
                    <a:pt x="33513" y="22397"/>
                  </a:lnTo>
                  <a:lnTo>
                    <a:pt x="32878" y="22121"/>
                  </a:lnTo>
                  <a:lnTo>
                    <a:pt x="32216" y="21846"/>
                  </a:lnTo>
                  <a:lnTo>
                    <a:pt x="31554" y="21625"/>
                  </a:lnTo>
                  <a:lnTo>
                    <a:pt x="30865" y="21432"/>
                  </a:lnTo>
                  <a:lnTo>
                    <a:pt x="30175" y="21266"/>
                  </a:lnTo>
                  <a:lnTo>
                    <a:pt x="29458" y="21128"/>
                  </a:lnTo>
                  <a:lnTo>
                    <a:pt x="28741" y="21046"/>
                  </a:lnTo>
                  <a:lnTo>
                    <a:pt x="28024" y="20990"/>
                  </a:lnTo>
                  <a:lnTo>
                    <a:pt x="27279" y="20963"/>
                  </a:lnTo>
                  <a:lnTo>
                    <a:pt x="14040" y="20963"/>
                  </a:lnTo>
                  <a:lnTo>
                    <a:pt x="13681" y="20935"/>
                  </a:lnTo>
                  <a:lnTo>
                    <a:pt x="13295" y="20880"/>
                  </a:lnTo>
                  <a:lnTo>
                    <a:pt x="12937" y="20825"/>
                  </a:lnTo>
                  <a:lnTo>
                    <a:pt x="12578" y="20742"/>
                  </a:lnTo>
                  <a:lnTo>
                    <a:pt x="12219" y="20632"/>
                  </a:lnTo>
                  <a:lnTo>
                    <a:pt x="11888" y="20522"/>
                  </a:lnTo>
                  <a:lnTo>
                    <a:pt x="11530" y="20384"/>
                  </a:lnTo>
                  <a:lnTo>
                    <a:pt x="11227" y="20246"/>
                  </a:lnTo>
                  <a:lnTo>
                    <a:pt x="10896" y="20080"/>
                  </a:lnTo>
                  <a:lnTo>
                    <a:pt x="10592" y="19887"/>
                  </a:lnTo>
                  <a:lnTo>
                    <a:pt x="10289" y="19694"/>
                  </a:lnTo>
                  <a:lnTo>
                    <a:pt x="9985" y="19501"/>
                  </a:lnTo>
                  <a:lnTo>
                    <a:pt x="9709" y="19280"/>
                  </a:lnTo>
                  <a:lnTo>
                    <a:pt x="9434" y="19032"/>
                  </a:lnTo>
                  <a:lnTo>
                    <a:pt x="9185" y="18812"/>
                  </a:lnTo>
                  <a:lnTo>
                    <a:pt x="8937" y="18536"/>
                  </a:lnTo>
                  <a:lnTo>
                    <a:pt x="8717" y="18287"/>
                  </a:lnTo>
                  <a:lnTo>
                    <a:pt x="8496" y="17984"/>
                  </a:lnTo>
                  <a:lnTo>
                    <a:pt x="8275" y="17708"/>
                  </a:lnTo>
                  <a:lnTo>
                    <a:pt x="8082" y="17405"/>
                  </a:lnTo>
                  <a:lnTo>
                    <a:pt x="7917" y="17101"/>
                  </a:lnTo>
                  <a:lnTo>
                    <a:pt x="7751" y="16770"/>
                  </a:lnTo>
                  <a:lnTo>
                    <a:pt x="7586" y="16439"/>
                  </a:lnTo>
                  <a:lnTo>
                    <a:pt x="7475" y="16108"/>
                  </a:lnTo>
                  <a:lnTo>
                    <a:pt x="7337" y="15777"/>
                  </a:lnTo>
                  <a:lnTo>
                    <a:pt x="7255" y="15419"/>
                  </a:lnTo>
                  <a:lnTo>
                    <a:pt x="7172" y="15060"/>
                  </a:lnTo>
                  <a:lnTo>
                    <a:pt x="7089" y="14702"/>
                  </a:lnTo>
                  <a:lnTo>
                    <a:pt x="7062" y="14316"/>
                  </a:lnTo>
                  <a:lnTo>
                    <a:pt x="7034" y="13957"/>
                  </a:lnTo>
                  <a:lnTo>
                    <a:pt x="7006" y="13571"/>
                  </a:lnTo>
                  <a:lnTo>
                    <a:pt x="70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2"/>
            <p:cNvSpPr/>
            <p:nvPr/>
          </p:nvSpPr>
          <p:spPr>
            <a:xfrm>
              <a:off x="4850211" y="4129295"/>
              <a:ext cx="250098" cy="159207"/>
            </a:xfrm>
            <a:custGeom>
              <a:avLst/>
              <a:gdLst/>
              <a:ahLst/>
              <a:cxnLst/>
              <a:rect l="l" t="t" r="r" b="b"/>
              <a:pathLst>
                <a:path w="14647" h="9324" extrusionOk="0">
                  <a:moveTo>
                    <a:pt x="6758" y="0"/>
                  </a:moveTo>
                  <a:lnTo>
                    <a:pt x="0" y="9323"/>
                  </a:lnTo>
                  <a:lnTo>
                    <a:pt x="3007" y="9323"/>
                  </a:lnTo>
                  <a:lnTo>
                    <a:pt x="7254" y="3476"/>
                  </a:lnTo>
                  <a:lnTo>
                    <a:pt x="11529" y="9323"/>
                  </a:lnTo>
                  <a:lnTo>
                    <a:pt x="14646" y="9323"/>
                  </a:lnTo>
                  <a:lnTo>
                    <a:pt x="7778" y="0"/>
                  </a:lnTo>
                  <a:lnTo>
                    <a:pt x="7254" y="359"/>
                  </a:lnTo>
                  <a:lnTo>
                    <a:pt x="67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2"/>
            <p:cNvSpPr/>
            <p:nvPr/>
          </p:nvSpPr>
          <p:spPr>
            <a:xfrm>
              <a:off x="4722575" y="3991295"/>
              <a:ext cx="503473" cy="210535"/>
            </a:xfrm>
            <a:custGeom>
              <a:avLst/>
              <a:gdLst/>
              <a:ahLst/>
              <a:cxnLst/>
              <a:rect l="l" t="t" r="r" b="b"/>
              <a:pathLst>
                <a:path w="29486" h="12330" extrusionOk="0">
                  <a:moveTo>
                    <a:pt x="3614" y="1"/>
                  </a:moveTo>
                  <a:lnTo>
                    <a:pt x="0" y="12330"/>
                  </a:lnTo>
                  <a:lnTo>
                    <a:pt x="29486" y="12330"/>
                  </a:lnTo>
                  <a:lnTo>
                    <a:pt x="25872" y="1"/>
                  </a:lnTo>
                  <a:close/>
                </a:path>
              </a:pathLst>
            </a:custGeom>
            <a:solidFill>
              <a:srgbClr val="8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2"/>
            <p:cNvSpPr/>
            <p:nvPr/>
          </p:nvSpPr>
          <p:spPr>
            <a:xfrm>
              <a:off x="4713150" y="3985182"/>
              <a:ext cx="521846" cy="223256"/>
            </a:xfrm>
            <a:custGeom>
              <a:avLst/>
              <a:gdLst/>
              <a:ahLst/>
              <a:cxnLst/>
              <a:rect l="l" t="t" r="r" b="b"/>
              <a:pathLst>
                <a:path w="30562" h="13075" extrusionOk="0">
                  <a:moveTo>
                    <a:pt x="25983" y="717"/>
                  </a:moveTo>
                  <a:lnTo>
                    <a:pt x="26176" y="1407"/>
                  </a:lnTo>
                  <a:lnTo>
                    <a:pt x="29348" y="12329"/>
                  </a:lnTo>
                  <a:lnTo>
                    <a:pt x="1242" y="12329"/>
                  </a:lnTo>
                  <a:lnTo>
                    <a:pt x="4193" y="2124"/>
                  </a:lnTo>
                  <a:lnTo>
                    <a:pt x="4607" y="717"/>
                  </a:lnTo>
                  <a:close/>
                  <a:moveTo>
                    <a:pt x="4166" y="0"/>
                  </a:moveTo>
                  <a:lnTo>
                    <a:pt x="3973" y="28"/>
                  </a:lnTo>
                  <a:lnTo>
                    <a:pt x="3807" y="83"/>
                  </a:lnTo>
                  <a:lnTo>
                    <a:pt x="3697" y="166"/>
                  </a:lnTo>
                  <a:lnTo>
                    <a:pt x="3642" y="221"/>
                  </a:lnTo>
                  <a:lnTo>
                    <a:pt x="3614" y="276"/>
                  </a:lnTo>
                  <a:lnTo>
                    <a:pt x="28" y="12605"/>
                  </a:lnTo>
                  <a:lnTo>
                    <a:pt x="1" y="12688"/>
                  </a:lnTo>
                  <a:lnTo>
                    <a:pt x="28" y="12771"/>
                  </a:lnTo>
                  <a:lnTo>
                    <a:pt x="56" y="12854"/>
                  </a:lnTo>
                  <a:lnTo>
                    <a:pt x="111" y="12909"/>
                  </a:lnTo>
                  <a:lnTo>
                    <a:pt x="194" y="12964"/>
                  </a:lnTo>
                  <a:lnTo>
                    <a:pt x="304" y="13019"/>
                  </a:lnTo>
                  <a:lnTo>
                    <a:pt x="414" y="13047"/>
                  </a:lnTo>
                  <a:lnTo>
                    <a:pt x="552" y="13074"/>
                  </a:lnTo>
                  <a:lnTo>
                    <a:pt x="30038" y="13074"/>
                  </a:lnTo>
                  <a:lnTo>
                    <a:pt x="30231" y="13047"/>
                  </a:lnTo>
                  <a:lnTo>
                    <a:pt x="30396" y="12991"/>
                  </a:lnTo>
                  <a:lnTo>
                    <a:pt x="30479" y="12881"/>
                  </a:lnTo>
                  <a:lnTo>
                    <a:pt x="30562" y="12771"/>
                  </a:lnTo>
                  <a:lnTo>
                    <a:pt x="30562" y="12688"/>
                  </a:lnTo>
                  <a:lnTo>
                    <a:pt x="30562" y="12605"/>
                  </a:lnTo>
                  <a:lnTo>
                    <a:pt x="26976" y="276"/>
                  </a:lnTo>
                  <a:lnTo>
                    <a:pt x="26948" y="221"/>
                  </a:lnTo>
                  <a:lnTo>
                    <a:pt x="26893" y="166"/>
                  </a:lnTo>
                  <a:lnTo>
                    <a:pt x="26783" y="83"/>
                  </a:lnTo>
                  <a:lnTo>
                    <a:pt x="26617" y="28"/>
                  </a:lnTo>
                  <a:lnTo>
                    <a:pt x="26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2"/>
            <p:cNvSpPr/>
            <p:nvPr/>
          </p:nvSpPr>
          <p:spPr>
            <a:xfrm>
              <a:off x="4738113" y="3984704"/>
              <a:ext cx="476171" cy="224195"/>
            </a:xfrm>
            <a:custGeom>
              <a:avLst/>
              <a:gdLst/>
              <a:ahLst/>
              <a:cxnLst/>
              <a:rect l="l" t="t" r="r" b="b"/>
              <a:pathLst>
                <a:path w="27887" h="13130" extrusionOk="0">
                  <a:moveTo>
                    <a:pt x="13268" y="4000"/>
                  </a:moveTo>
                  <a:lnTo>
                    <a:pt x="13268" y="6207"/>
                  </a:lnTo>
                  <a:lnTo>
                    <a:pt x="7337" y="6207"/>
                  </a:lnTo>
                  <a:lnTo>
                    <a:pt x="7834" y="4000"/>
                  </a:lnTo>
                  <a:close/>
                  <a:moveTo>
                    <a:pt x="19777" y="4000"/>
                  </a:moveTo>
                  <a:lnTo>
                    <a:pt x="20301" y="6207"/>
                  </a:lnTo>
                  <a:lnTo>
                    <a:pt x="14398" y="6207"/>
                  </a:lnTo>
                  <a:lnTo>
                    <a:pt x="14398" y="4000"/>
                  </a:lnTo>
                  <a:close/>
                  <a:moveTo>
                    <a:pt x="13268" y="6951"/>
                  </a:moveTo>
                  <a:lnTo>
                    <a:pt x="13268" y="9130"/>
                  </a:lnTo>
                  <a:lnTo>
                    <a:pt x="6648" y="9130"/>
                  </a:lnTo>
                  <a:lnTo>
                    <a:pt x="7172" y="6951"/>
                  </a:lnTo>
                  <a:close/>
                  <a:moveTo>
                    <a:pt x="20466" y="6951"/>
                  </a:moveTo>
                  <a:lnTo>
                    <a:pt x="20991" y="9130"/>
                  </a:lnTo>
                  <a:lnTo>
                    <a:pt x="14398" y="9130"/>
                  </a:lnTo>
                  <a:lnTo>
                    <a:pt x="14398" y="6951"/>
                  </a:lnTo>
                  <a:close/>
                  <a:moveTo>
                    <a:pt x="19391" y="1"/>
                  </a:moveTo>
                  <a:lnTo>
                    <a:pt x="19198" y="28"/>
                  </a:lnTo>
                  <a:lnTo>
                    <a:pt x="19032" y="56"/>
                  </a:lnTo>
                  <a:lnTo>
                    <a:pt x="18977" y="111"/>
                  </a:lnTo>
                  <a:lnTo>
                    <a:pt x="18922" y="166"/>
                  </a:lnTo>
                  <a:lnTo>
                    <a:pt x="18922" y="221"/>
                  </a:lnTo>
                  <a:lnTo>
                    <a:pt x="18922" y="304"/>
                  </a:lnTo>
                  <a:lnTo>
                    <a:pt x="19611" y="3283"/>
                  </a:lnTo>
                  <a:lnTo>
                    <a:pt x="14398" y="3283"/>
                  </a:lnTo>
                  <a:lnTo>
                    <a:pt x="14398" y="580"/>
                  </a:lnTo>
                  <a:lnTo>
                    <a:pt x="14371" y="497"/>
                  </a:lnTo>
                  <a:lnTo>
                    <a:pt x="14343" y="442"/>
                  </a:lnTo>
                  <a:lnTo>
                    <a:pt x="14288" y="387"/>
                  </a:lnTo>
                  <a:lnTo>
                    <a:pt x="14205" y="332"/>
                  </a:lnTo>
                  <a:lnTo>
                    <a:pt x="14040" y="277"/>
                  </a:lnTo>
                  <a:lnTo>
                    <a:pt x="13819" y="249"/>
                  </a:lnTo>
                  <a:lnTo>
                    <a:pt x="13626" y="277"/>
                  </a:lnTo>
                  <a:lnTo>
                    <a:pt x="13461" y="332"/>
                  </a:lnTo>
                  <a:lnTo>
                    <a:pt x="13378" y="387"/>
                  </a:lnTo>
                  <a:lnTo>
                    <a:pt x="13323" y="442"/>
                  </a:lnTo>
                  <a:lnTo>
                    <a:pt x="13295" y="497"/>
                  </a:lnTo>
                  <a:lnTo>
                    <a:pt x="13268" y="580"/>
                  </a:lnTo>
                  <a:lnTo>
                    <a:pt x="13268" y="3283"/>
                  </a:lnTo>
                  <a:lnTo>
                    <a:pt x="7999" y="3283"/>
                  </a:lnTo>
                  <a:lnTo>
                    <a:pt x="8634" y="607"/>
                  </a:lnTo>
                  <a:lnTo>
                    <a:pt x="8634" y="525"/>
                  </a:lnTo>
                  <a:lnTo>
                    <a:pt x="8606" y="442"/>
                  </a:lnTo>
                  <a:lnTo>
                    <a:pt x="8579" y="387"/>
                  </a:lnTo>
                  <a:lnTo>
                    <a:pt x="8523" y="332"/>
                  </a:lnTo>
                  <a:lnTo>
                    <a:pt x="8358" y="221"/>
                  </a:lnTo>
                  <a:lnTo>
                    <a:pt x="8165" y="166"/>
                  </a:lnTo>
                  <a:lnTo>
                    <a:pt x="7972" y="139"/>
                  </a:lnTo>
                  <a:lnTo>
                    <a:pt x="7806" y="194"/>
                  </a:lnTo>
                  <a:lnTo>
                    <a:pt x="7724" y="221"/>
                  </a:lnTo>
                  <a:lnTo>
                    <a:pt x="7641" y="277"/>
                  </a:lnTo>
                  <a:lnTo>
                    <a:pt x="7613" y="332"/>
                  </a:lnTo>
                  <a:lnTo>
                    <a:pt x="7586" y="414"/>
                  </a:lnTo>
                  <a:lnTo>
                    <a:pt x="6924" y="3283"/>
                  </a:lnTo>
                  <a:lnTo>
                    <a:pt x="1655" y="3283"/>
                  </a:lnTo>
                  <a:lnTo>
                    <a:pt x="1518" y="3311"/>
                  </a:lnTo>
                  <a:lnTo>
                    <a:pt x="1380" y="3338"/>
                  </a:lnTo>
                  <a:lnTo>
                    <a:pt x="1297" y="3393"/>
                  </a:lnTo>
                  <a:lnTo>
                    <a:pt x="1214" y="3448"/>
                  </a:lnTo>
                  <a:lnTo>
                    <a:pt x="1159" y="3504"/>
                  </a:lnTo>
                  <a:lnTo>
                    <a:pt x="1131" y="3586"/>
                  </a:lnTo>
                  <a:lnTo>
                    <a:pt x="1131" y="3642"/>
                  </a:lnTo>
                  <a:lnTo>
                    <a:pt x="1131" y="3697"/>
                  </a:lnTo>
                  <a:lnTo>
                    <a:pt x="1159" y="3779"/>
                  </a:lnTo>
                  <a:lnTo>
                    <a:pt x="1214" y="3835"/>
                  </a:lnTo>
                  <a:lnTo>
                    <a:pt x="1297" y="3890"/>
                  </a:lnTo>
                  <a:lnTo>
                    <a:pt x="1380" y="3945"/>
                  </a:lnTo>
                  <a:lnTo>
                    <a:pt x="1518" y="3973"/>
                  </a:lnTo>
                  <a:lnTo>
                    <a:pt x="1655" y="4000"/>
                  </a:lnTo>
                  <a:lnTo>
                    <a:pt x="6731" y="4000"/>
                  </a:lnTo>
                  <a:lnTo>
                    <a:pt x="6234" y="6207"/>
                  </a:lnTo>
                  <a:lnTo>
                    <a:pt x="883" y="6207"/>
                  </a:lnTo>
                  <a:lnTo>
                    <a:pt x="718" y="6234"/>
                  </a:lnTo>
                  <a:lnTo>
                    <a:pt x="607" y="6262"/>
                  </a:lnTo>
                  <a:lnTo>
                    <a:pt x="497" y="6317"/>
                  </a:lnTo>
                  <a:lnTo>
                    <a:pt x="414" y="6372"/>
                  </a:lnTo>
                  <a:lnTo>
                    <a:pt x="359" y="6427"/>
                  </a:lnTo>
                  <a:lnTo>
                    <a:pt x="332" y="6510"/>
                  </a:lnTo>
                  <a:lnTo>
                    <a:pt x="332" y="6565"/>
                  </a:lnTo>
                  <a:lnTo>
                    <a:pt x="332" y="6648"/>
                  </a:lnTo>
                  <a:lnTo>
                    <a:pt x="359" y="6703"/>
                  </a:lnTo>
                  <a:lnTo>
                    <a:pt x="414" y="6758"/>
                  </a:lnTo>
                  <a:lnTo>
                    <a:pt x="497" y="6813"/>
                  </a:lnTo>
                  <a:lnTo>
                    <a:pt x="607" y="6869"/>
                  </a:lnTo>
                  <a:lnTo>
                    <a:pt x="718" y="6896"/>
                  </a:lnTo>
                  <a:lnTo>
                    <a:pt x="883" y="6924"/>
                  </a:lnTo>
                  <a:lnTo>
                    <a:pt x="1049" y="6951"/>
                  </a:lnTo>
                  <a:lnTo>
                    <a:pt x="6069" y="6951"/>
                  </a:lnTo>
                  <a:lnTo>
                    <a:pt x="5545" y="9130"/>
                  </a:lnTo>
                  <a:lnTo>
                    <a:pt x="773" y="9130"/>
                  </a:lnTo>
                  <a:lnTo>
                    <a:pt x="580" y="9158"/>
                  </a:lnTo>
                  <a:lnTo>
                    <a:pt x="442" y="9158"/>
                  </a:lnTo>
                  <a:lnTo>
                    <a:pt x="304" y="9213"/>
                  </a:lnTo>
                  <a:lnTo>
                    <a:pt x="194" y="9241"/>
                  </a:lnTo>
                  <a:lnTo>
                    <a:pt x="111" y="9296"/>
                  </a:lnTo>
                  <a:lnTo>
                    <a:pt x="56" y="9379"/>
                  </a:lnTo>
                  <a:lnTo>
                    <a:pt x="28" y="9434"/>
                  </a:lnTo>
                  <a:lnTo>
                    <a:pt x="1" y="9516"/>
                  </a:lnTo>
                  <a:lnTo>
                    <a:pt x="28" y="9572"/>
                  </a:lnTo>
                  <a:lnTo>
                    <a:pt x="56" y="9627"/>
                  </a:lnTo>
                  <a:lnTo>
                    <a:pt x="111" y="9710"/>
                  </a:lnTo>
                  <a:lnTo>
                    <a:pt x="194" y="9765"/>
                  </a:lnTo>
                  <a:lnTo>
                    <a:pt x="304" y="9792"/>
                  </a:lnTo>
                  <a:lnTo>
                    <a:pt x="442" y="9847"/>
                  </a:lnTo>
                  <a:lnTo>
                    <a:pt x="580" y="9875"/>
                  </a:lnTo>
                  <a:lnTo>
                    <a:pt x="5379" y="9875"/>
                  </a:lnTo>
                  <a:lnTo>
                    <a:pt x="4745" y="12661"/>
                  </a:lnTo>
                  <a:lnTo>
                    <a:pt x="4745" y="12744"/>
                  </a:lnTo>
                  <a:lnTo>
                    <a:pt x="4745" y="12826"/>
                  </a:lnTo>
                  <a:lnTo>
                    <a:pt x="4800" y="12882"/>
                  </a:lnTo>
                  <a:lnTo>
                    <a:pt x="4855" y="12964"/>
                  </a:lnTo>
                  <a:lnTo>
                    <a:pt x="4993" y="13047"/>
                  </a:lnTo>
                  <a:lnTo>
                    <a:pt x="5186" y="13102"/>
                  </a:lnTo>
                  <a:lnTo>
                    <a:pt x="5379" y="13130"/>
                  </a:lnTo>
                  <a:lnTo>
                    <a:pt x="5572" y="13075"/>
                  </a:lnTo>
                  <a:lnTo>
                    <a:pt x="5655" y="13047"/>
                  </a:lnTo>
                  <a:lnTo>
                    <a:pt x="5710" y="12992"/>
                  </a:lnTo>
                  <a:lnTo>
                    <a:pt x="5765" y="12937"/>
                  </a:lnTo>
                  <a:lnTo>
                    <a:pt x="5793" y="12854"/>
                  </a:lnTo>
                  <a:lnTo>
                    <a:pt x="6482" y="9875"/>
                  </a:lnTo>
                  <a:lnTo>
                    <a:pt x="13268" y="9875"/>
                  </a:lnTo>
                  <a:lnTo>
                    <a:pt x="13268" y="12495"/>
                  </a:lnTo>
                  <a:lnTo>
                    <a:pt x="13295" y="12578"/>
                  </a:lnTo>
                  <a:lnTo>
                    <a:pt x="13323" y="12661"/>
                  </a:lnTo>
                  <a:lnTo>
                    <a:pt x="13378" y="12716"/>
                  </a:lnTo>
                  <a:lnTo>
                    <a:pt x="13461" y="12771"/>
                  </a:lnTo>
                  <a:lnTo>
                    <a:pt x="13626" y="12826"/>
                  </a:lnTo>
                  <a:lnTo>
                    <a:pt x="13819" y="12854"/>
                  </a:lnTo>
                  <a:lnTo>
                    <a:pt x="14040" y="12826"/>
                  </a:lnTo>
                  <a:lnTo>
                    <a:pt x="14205" y="12771"/>
                  </a:lnTo>
                  <a:lnTo>
                    <a:pt x="14288" y="12716"/>
                  </a:lnTo>
                  <a:lnTo>
                    <a:pt x="14343" y="12661"/>
                  </a:lnTo>
                  <a:lnTo>
                    <a:pt x="14371" y="12578"/>
                  </a:lnTo>
                  <a:lnTo>
                    <a:pt x="14398" y="12495"/>
                  </a:lnTo>
                  <a:lnTo>
                    <a:pt x="14398" y="9875"/>
                  </a:lnTo>
                  <a:lnTo>
                    <a:pt x="21156" y="9875"/>
                  </a:lnTo>
                  <a:lnTo>
                    <a:pt x="21790" y="12551"/>
                  </a:lnTo>
                  <a:lnTo>
                    <a:pt x="21846" y="12633"/>
                  </a:lnTo>
                  <a:lnTo>
                    <a:pt x="21873" y="12716"/>
                  </a:lnTo>
                  <a:lnTo>
                    <a:pt x="21956" y="12744"/>
                  </a:lnTo>
                  <a:lnTo>
                    <a:pt x="22039" y="12799"/>
                  </a:lnTo>
                  <a:lnTo>
                    <a:pt x="22232" y="12826"/>
                  </a:lnTo>
                  <a:lnTo>
                    <a:pt x="22425" y="12799"/>
                  </a:lnTo>
                  <a:lnTo>
                    <a:pt x="22618" y="12744"/>
                  </a:lnTo>
                  <a:lnTo>
                    <a:pt x="22756" y="12661"/>
                  </a:lnTo>
                  <a:lnTo>
                    <a:pt x="22839" y="12606"/>
                  </a:lnTo>
                  <a:lnTo>
                    <a:pt x="22866" y="12523"/>
                  </a:lnTo>
                  <a:lnTo>
                    <a:pt x="22894" y="12440"/>
                  </a:lnTo>
                  <a:lnTo>
                    <a:pt x="22866" y="12385"/>
                  </a:lnTo>
                  <a:lnTo>
                    <a:pt x="22287" y="9875"/>
                  </a:lnTo>
                  <a:lnTo>
                    <a:pt x="27307" y="9875"/>
                  </a:lnTo>
                  <a:lnTo>
                    <a:pt x="27445" y="9847"/>
                  </a:lnTo>
                  <a:lnTo>
                    <a:pt x="27583" y="9792"/>
                  </a:lnTo>
                  <a:lnTo>
                    <a:pt x="27693" y="9765"/>
                  </a:lnTo>
                  <a:lnTo>
                    <a:pt x="27776" y="9710"/>
                  </a:lnTo>
                  <a:lnTo>
                    <a:pt x="27831" y="9627"/>
                  </a:lnTo>
                  <a:lnTo>
                    <a:pt x="27858" y="9572"/>
                  </a:lnTo>
                  <a:lnTo>
                    <a:pt x="27886" y="9516"/>
                  </a:lnTo>
                  <a:lnTo>
                    <a:pt x="27858" y="9434"/>
                  </a:lnTo>
                  <a:lnTo>
                    <a:pt x="27831" y="9379"/>
                  </a:lnTo>
                  <a:lnTo>
                    <a:pt x="27776" y="9296"/>
                  </a:lnTo>
                  <a:lnTo>
                    <a:pt x="27693" y="9241"/>
                  </a:lnTo>
                  <a:lnTo>
                    <a:pt x="27583" y="9213"/>
                  </a:lnTo>
                  <a:lnTo>
                    <a:pt x="27445" y="9158"/>
                  </a:lnTo>
                  <a:lnTo>
                    <a:pt x="27307" y="9158"/>
                  </a:lnTo>
                  <a:lnTo>
                    <a:pt x="27114" y="9130"/>
                  </a:lnTo>
                  <a:lnTo>
                    <a:pt x="22121" y="9130"/>
                  </a:lnTo>
                  <a:lnTo>
                    <a:pt x="21597" y="6951"/>
                  </a:lnTo>
                  <a:lnTo>
                    <a:pt x="26617" y="6951"/>
                  </a:lnTo>
                  <a:lnTo>
                    <a:pt x="26783" y="6924"/>
                  </a:lnTo>
                  <a:lnTo>
                    <a:pt x="26948" y="6896"/>
                  </a:lnTo>
                  <a:lnTo>
                    <a:pt x="27059" y="6869"/>
                  </a:lnTo>
                  <a:lnTo>
                    <a:pt x="27169" y="6813"/>
                  </a:lnTo>
                  <a:lnTo>
                    <a:pt x="27252" y="6758"/>
                  </a:lnTo>
                  <a:lnTo>
                    <a:pt x="27307" y="6703"/>
                  </a:lnTo>
                  <a:lnTo>
                    <a:pt x="27334" y="6648"/>
                  </a:lnTo>
                  <a:lnTo>
                    <a:pt x="27362" y="6565"/>
                  </a:lnTo>
                  <a:lnTo>
                    <a:pt x="27334" y="6510"/>
                  </a:lnTo>
                  <a:lnTo>
                    <a:pt x="27307" y="6427"/>
                  </a:lnTo>
                  <a:lnTo>
                    <a:pt x="27252" y="6372"/>
                  </a:lnTo>
                  <a:lnTo>
                    <a:pt x="27169" y="6317"/>
                  </a:lnTo>
                  <a:lnTo>
                    <a:pt x="27059" y="6262"/>
                  </a:lnTo>
                  <a:lnTo>
                    <a:pt x="26948" y="6234"/>
                  </a:lnTo>
                  <a:lnTo>
                    <a:pt x="26783" y="6207"/>
                  </a:lnTo>
                  <a:lnTo>
                    <a:pt x="21432" y="6207"/>
                  </a:lnTo>
                  <a:lnTo>
                    <a:pt x="20908" y="4000"/>
                  </a:lnTo>
                  <a:lnTo>
                    <a:pt x="25679" y="4000"/>
                  </a:lnTo>
                  <a:lnTo>
                    <a:pt x="25817" y="3973"/>
                  </a:lnTo>
                  <a:lnTo>
                    <a:pt x="25928" y="3945"/>
                  </a:lnTo>
                  <a:lnTo>
                    <a:pt x="26038" y="3890"/>
                  </a:lnTo>
                  <a:lnTo>
                    <a:pt x="26093" y="3835"/>
                  </a:lnTo>
                  <a:lnTo>
                    <a:pt x="26148" y="3779"/>
                  </a:lnTo>
                  <a:lnTo>
                    <a:pt x="26204" y="3697"/>
                  </a:lnTo>
                  <a:lnTo>
                    <a:pt x="26204" y="3642"/>
                  </a:lnTo>
                  <a:lnTo>
                    <a:pt x="26204" y="3586"/>
                  </a:lnTo>
                  <a:lnTo>
                    <a:pt x="26148" y="3504"/>
                  </a:lnTo>
                  <a:lnTo>
                    <a:pt x="26093" y="3448"/>
                  </a:lnTo>
                  <a:lnTo>
                    <a:pt x="26038" y="3393"/>
                  </a:lnTo>
                  <a:lnTo>
                    <a:pt x="25928" y="3338"/>
                  </a:lnTo>
                  <a:lnTo>
                    <a:pt x="25817" y="3311"/>
                  </a:lnTo>
                  <a:lnTo>
                    <a:pt x="25679" y="3283"/>
                  </a:lnTo>
                  <a:lnTo>
                    <a:pt x="20742" y="3283"/>
                  </a:lnTo>
                  <a:lnTo>
                    <a:pt x="20053" y="387"/>
                  </a:lnTo>
                  <a:lnTo>
                    <a:pt x="20025" y="304"/>
                  </a:lnTo>
                  <a:lnTo>
                    <a:pt x="19970" y="249"/>
                  </a:lnTo>
                  <a:lnTo>
                    <a:pt x="19887" y="166"/>
                  </a:lnTo>
                  <a:lnTo>
                    <a:pt x="19804" y="111"/>
                  </a:lnTo>
                  <a:lnTo>
                    <a:pt x="19611" y="56"/>
                  </a:lnTo>
                  <a:lnTo>
                    <a:pt x="19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2"/>
            <p:cNvSpPr/>
            <p:nvPr/>
          </p:nvSpPr>
          <p:spPr>
            <a:xfrm>
              <a:off x="6922911" y="3982826"/>
              <a:ext cx="293434" cy="186510"/>
            </a:xfrm>
            <a:custGeom>
              <a:avLst/>
              <a:gdLst/>
              <a:ahLst/>
              <a:cxnLst/>
              <a:rect l="l" t="t" r="r" b="b"/>
              <a:pathLst>
                <a:path w="17185" h="10923" extrusionOk="0">
                  <a:moveTo>
                    <a:pt x="7944" y="0"/>
                  </a:moveTo>
                  <a:lnTo>
                    <a:pt x="1" y="10923"/>
                  </a:lnTo>
                  <a:lnTo>
                    <a:pt x="3531" y="10923"/>
                  </a:lnTo>
                  <a:lnTo>
                    <a:pt x="8524" y="4083"/>
                  </a:lnTo>
                  <a:lnTo>
                    <a:pt x="13543" y="10923"/>
                  </a:lnTo>
                  <a:lnTo>
                    <a:pt x="17184" y="10923"/>
                  </a:lnTo>
                  <a:lnTo>
                    <a:pt x="9130" y="0"/>
                  </a:lnTo>
                  <a:lnTo>
                    <a:pt x="8524" y="414"/>
                  </a:lnTo>
                  <a:lnTo>
                    <a:pt x="79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2"/>
            <p:cNvSpPr/>
            <p:nvPr/>
          </p:nvSpPr>
          <p:spPr>
            <a:xfrm>
              <a:off x="6773624" y="3821280"/>
              <a:ext cx="590129" cy="246802"/>
            </a:xfrm>
            <a:custGeom>
              <a:avLst/>
              <a:gdLst/>
              <a:ahLst/>
              <a:cxnLst/>
              <a:rect l="l" t="t" r="r" b="b"/>
              <a:pathLst>
                <a:path w="34561" h="14454" extrusionOk="0">
                  <a:moveTo>
                    <a:pt x="4220" y="1"/>
                  </a:moveTo>
                  <a:lnTo>
                    <a:pt x="0" y="14454"/>
                  </a:lnTo>
                  <a:lnTo>
                    <a:pt x="34560" y="14454"/>
                  </a:lnTo>
                  <a:lnTo>
                    <a:pt x="30340" y="1"/>
                  </a:lnTo>
                  <a:close/>
                </a:path>
              </a:pathLst>
            </a:custGeom>
            <a:solidFill>
              <a:srgbClr val="8F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2"/>
            <p:cNvSpPr/>
            <p:nvPr/>
          </p:nvSpPr>
          <p:spPr>
            <a:xfrm>
              <a:off x="6762320" y="3813737"/>
              <a:ext cx="612258" cy="261879"/>
            </a:xfrm>
            <a:custGeom>
              <a:avLst/>
              <a:gdLst/>
              <a:ahLst/>
              <a:cxnLst/>
              <a:rect l="l" t="t" r="r" b="b"/>
              <a:pathLst>
                <a:path w="35857" h="15337" extrusionOk="0">
                  <a:moveTo>
                    <a:pt x="30451" y="855"/>
                  </a:moveTo>
                  <a:lnTo>
                    <a:pt x="30699" y="1655"/>
                  </a:lnTo>
                  <a:lnTo>
                    <a:pt x="34423" y="14453"/>
                  </a:lnTo>
                  <a:lnTo>
                    <a:pt x="1434" y="14453"/>
                  </a:lnTo>
                  <a:lnTo>
                    <a:pt x="4937" y="2510"/>
                  </a:lnTo>
                  <a:lnTo>
                    <a:pt x="5406" y="855"/>
                  </a:lnTo>
                  <a:close/>
                  <a:moveTo>
                    <a:pt x="4882" y="0"/>
                  </a:moveTo>
                  <a:lnTo>
                    <a:pt x="4662" y="28"/>
                  </a:lnTo>
                  <a:lnTo>
                    <a:pt x="4468" y="83"/>
                  </a:lnTo>
                  <a:lnTo>
                    <a:pt x="4331" y="193"/>
                  </a:lnTo>
                  <a:lnTo>
                    <a:pt x="4275" y="249"/>
                  </a:lnTo>
                  <a:lnTo>
                    <a:pt x="4248" y="304"/>
                  </a:lnTo>
                  <a:lnTo>
                    <a:pt x="28" y="14784"/>
                  </a:lnTo>
                  <a:lnTo>
                    <a:pt x="0" y="14867"/>
                  </a:lnTo>
                  <a:lnTo>
                    <a:pt x="28" y="14977"/>
                  </a:lnTo>
                  <a:lnTo>
                    <a:pt x="83" y="15060"/>
                  </a:lnTo>
                  <a:lnTo>
                    <a:pt x="138" y="15143"/>
                  </a:lnTo>
                  <a:lnTo>
                    <a:pt x="248" y="15226"/>
                  </a:lnTo>
                  <a:lnTo>
                    <a:pt x="359" y="15281"/>
                  </a:lnTo>
                  <a:lnTo>
                    <a:pt x="497" y="15308"/>
                  </a:lnTo>
                  <a:lnTo>
                    <a:pt x="662" y="15336"/>
                  </a:lnTo>
                  <a:lnTo>
                    <a:pt x="35222" y="15336"/>
                  </a:lnTo>
                  <a:lnTo>
                    <a:pt x="35443" y="15308"/>
                  </a:lnTo>
                  <a:lnTo>
                    <a:pt x="35636" y="15226"/>
                  </a:lnTo>
                  <a:lnTo>
                    <a:pt x="35747" y="15115"/>
                  </a:lnTo>
                  <a:lnTo>
                    <a:pt x="35829" y="14977"/>
                  </a:lnTo>
                  <a:lnTo>
                    <a:pt x="35857" y="14895"/>
                  </a:lnTo>
                  <a:lnTo>
                    <a:pt x="35829" y="14784"/>
                  </a:lnTo>
                  <a:lnTo>
                    <a:pt x="31637" y="304"/>
                  </a:lnTo>
                  <a:lnTo>
                    <a:pt x="31609" y="249"/>
                  </a:lnTo>
                  <a:lnTo>
                    <a:pt x="31554" y="193"/>
                  </a:lnTo>
                  <a:lnTo>
                    <a:pt x="31389" y="83"/>
                  </a:lnTo>
                  <a:lnTo>
                    <a:pt x="31195" y="28"/>
                  </a:lnTo>
                  <a:lnTo>
                    <a:pt x="31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2"/>
            <p:cNvSpPr/>
            <p:nvPr/>
          </p:nvSpPr>
          <p:spPr>
            <a:xfrm>
              <a:off x="6791980" y="3813259"/>
              <a:ext cx="557652" cy="262818"/>
            </a:xfrm>
            <a:custGeom>
              <a:avLst/>
              <a:gdLst/>
              <a:ahLst/>
              <a:cxnLst/>
              <a:rect l="l" t="t" r="r" b="b"/>
              <a:pathLst>
                <a:path w="32659" h="15392" extrusionOk="0">
                  <a:moveTo>
                    <a:pt x="15557" y="4690"/>
                  </a:moveTo>
                  <a:lnTo>
                    <a:pt x="15557" y="7282"/>
                  </a:lnTo>
                  <a:lnTo>
                    <a:pt x="8579" y="7282"/>
                  </a:lnTo>
                  <a:lnTo>
                    <a:pt x="9158" y="4690"/>
                  </a:lnTo>
                  <a:close/>
                  <a:moveTo>
                    <a:pt x="23197" y="4690"/>
                  </a:moveTo>
                  <a:lnTo>
                    <a:pt x="23804" y="7282"/>
                  </a:lnTo>
                  <a:lnTo>
                    <a:pt x="16854" y="7282"/>
                  </a:lnTo>
                  <a:lnTo>
                    <a:pt x="16854" y="4690"/>
                  </a:lnTo>
                  <a:close/>
                  <a:moveTo>
                    <a:pt x="15557" y="8138"/>
                  </a:moveTo>
                  <a:lnTo>
                    <a:pt x="15557" y="10730"/>
                  </a:lnTo>
                  <a:lnTo>
                    <a:pt x="7779" y="10730"/>
                  </a:lnTo>
                  <a:lnTo>
                    <a:pt x="8386" y="8138"/>
                  </a:lnTo>
                  <a:close/>
                  <a:moveTo>
                    <a:pt x="23997" y="8138"/>
                  </a:moveTo>
                  <a:lnTo>
                    <a:pt x="24604" y="10730"/>
                  </a:lnTo>
                  <a:lnTo>
                    <a:pt x="16854" y="10730"/>
                  </a:lnTo>
                  <a:lnTo>
                    <a:pt x="16854" y="8138"/>
                  </a:lnTo>
                  <a:close/>
                  <a:moveTo>
                    <a:pt x="22728" y="1"/>
                  </a:moveTo>
                  <a:lnTo>
                    <a:pt x="22508" y="28"/>
                  </a:lnTo>
                  <a:lnTo>
                    <a:pt x="22397" y="28"/>
                  </a:lnTo>
                  <a:lnTo>
                    <a:pt x="22287" y="84"/>
                  </a:lnTo>
                  <a:lnTo>
                    <a:pt x="22232" y="139"/>
                  </a:lnTo>
                  <a:lnTo>
                    <a:pt x="22177" y="194"/>
                  </a:lnTo>
                  <a:lnTo>
                    <a:pt x="22149" y="277"/>
                  </a:lnTo>
                  <a:lnTo>
                    <a:pt x="22177" y="359"/>
                  </a:lnTo>
                  <a:lnTo>
                    <a:pt x="22977" y="3835"/>
                  </a:lnTo>
                  <a:lnTo>
                    <a:pt x="16854" y="3835"/>
                  </a:lnTo>
                  <a:lnTo>
                    <a:pt x="16854" y="690"/>
                  </a:lnTo>
                  <a:lnTo>
                    <a:pt x="16826" y="608"/>
                  </a:lnTo>
                  <a:lnTo>
                    <a:pt x="16798" y="525"/>
                  </a:lnTo>
                  <a:lnTo>
                    <a:pt x="16716" y="442"/>
                  </a:lnTo>
                  <a:lnTo>
                    <a:pt x="16633" y="387"/>
                  </a:lnTo>
                  <a:lnTo>
                    <a:pt x="16440" y="304"/>
                  </a:lnTo>
                  <a:lnTo>
                    <a:pt x="15971" y="304"/>
                  </a:lnTo>
                  <a:lnTo>
                    <a:pt x="15750" y="387"/>
                  </a:lnTo>
                  <a:lnTo>
                    <a:pt x="15667" y="442"/>
                  </a:lnTo>
                  <a:lnTo>
                    <a:pt x="15612" y="525"/>
                  </a:lnTo>
                  <a:lnTo>
                    <a:pt x="15557" y="608"/>
                  </a:lnTo>
                  <a:lnTo>
                    <a:pt x="15557" y="690"/>
                  </a:lnTo>
                  <a:lnTo>
                    <a:pt x="15557" y="3835"/>
                  </a:lnTo>
                  <a:lnTo>
                    <a:pt x="9379" y="3835"/>
                  </a:lnTo>
                  <a:lnTo>
                    <a:pt x="10096" y="718"/>
                  </a:lnTo>
                  <a:lnTo>
                    <a:pt x="10096" y="608"/>
                  </a:lnTo>
                  <a:lnTo>
                    <a:pt x="10068" y="525"/>
                  </a:lnTo>
                  <a:lnTo>
                    <a:pt x="10041" y="442"/>
                  </a:lnTo>
                  <a:lnTo>
                    <a:pt x="9958" y="387"/>
                  </a:lnTo>
                  <a:lnTo>
                    <a:pt x="9875" y="304"/>
                  </a:lnTo>
                  <a:lnTo>
                    <a:pt x="9793" y="249"/>
                  </a:lnTo>
                  <a:lnTo>
                    <a:pt x="9572" y="194"/>
                  </a:lnTo>
                  <a:lnTo>
                    <a:pt x="9324" y="166"/>
                  </a:lnTo>
                  <a:lnTo>
                    <a:pt x="9131" y="221"/>
                  </a:lnTo>
                  <a:lnTo>
                    <a:pt x="9020" y="249"/>
                  </a:lnTo>
                  <a:lnTo>
                    <a:pt x="8965" y="304"/>
                  </a:lnTo>
                  <a:lnTo>
                    <a:pt x="8882" y="387"/>
                  </a:lnTo>
                  <a:lnTo>
                    <a:pt x="8855" y="497"/>
                  </a:lnTo>
                  <a:lnTo>
                    <a:pt x="8082" y="3835"/>
                  </a:lnTo>
                  <a:lnTo>
                    <a:pt x="2097" y="3835"/>
                  </a:lnTo>
                  <a:lnTo>
                    <a:pt x="1904" y="3862"/>
                  </a:lnTo>
                  <a:lnTo>
                    <a:pt x="1739" y="3890"/>
                  </a:lnTo>
                  <a:lnTo>
                    <a:pt x="1601" y="3917"/>
                  </a:lnTo>
                  <a:lnTo>
                    <a:pt x="1490" y="3973"/>
                  </a:lnTo>
                  <a:lnTo>
                    <a:pt x="1408" y="4028"/>
                  </a:lnTo>
                  <a:lnTo>
                    <a:pt x="1352" y="4111"/>
                  </a:lnTo>
                  <a:lnTo>
                    <a:pt x="1297" y="4193"/>
                  </a:lnTo>
                  <a:lnTo>
                    <a:pt x="1297" y="4276"/>
                  </a:lnTo>
                  <a:lnTo>
                    <a:pt x="1297" y="4359"/>
                  </a:lnTo>
                  <a:lnTo>
                    <a:pt x="1352" y="4442"/>
                  </a:lnTo>
                  <a:lnTo>
                    <a:pt x="1408" y="4497"/>
                  </a:lnTo>
                  <a:lnTo>
                    <a:pt x="1490" y="4579"/>
                  </a:lnTo>
                  <a:lnTo>
                    <a:pt x="1601" y="4607"/>
                  </a:lnTo>
                  <a:lnTo>
                    <a:pt x="1739" y="4662"/>
                  </a:lnTo>
                  <a:lnTo>
                    <a:pt x="1904" y="4690"/>
                  </a:lnTo>
                  <a:lnTo>
                    <a:pt x="7889" y="4690"/>
                  </a:lnTo>
                  <a:lnTo>
                    <a:pt x="7283" y="7282"/>
                  </a:lnTo>
                  <a:lnTo>
                    <a:pt x="1021" y="7282"/>
                  </a:lnTo>
                  <a:lnTo>
                    <a:pt x="828" y="7310"/>
                  </a:lnTo>
                  <a:lnTo>
                    <a:pt x="690" y="7365"/>
                  </a:lnTo>
                  <a:lnTo>
                    <a:pt x="553" y="7420"/>
                  </a:lnTo>
                  <a:lnTo>
                    <a:pt x="470" y="7476"/>
                  </a:lnTo>
                  <a:lnTo>
                    <a:pt x="415" y="7558"/>
                  </a:lnTo>
                  <a:lnTo>
                    <a:pt x="359" y="7641"/>
                  </a:lnTo>
                  <a:lnTo>
                    <a:pt x="359" y="7696"/>
                  </a:lnTo>
                  <a:lnTo>
                    <a:pt x="359" y="7779"/>
                  </a:lnTo>
                  <a:lnTo>
                    <a:pt x="415" y="7862"/>
                  </a:lnTo>
                  <a:lnTo>
                    <a:pt x="470" y="7944"/>
                  </a:lnTo>
                  <a:lnTo>
                    <a:pt x="553" y="8000"/>
                  </a:lnTo>
                  <a:lnTo>
                    <a:pt x="690" y="8055"/>
                  </a:lnTo>
                  <a:lnTo>
                    <a:pt x="828" y="8110"/>
                  </a:lnTo>
                  <a:lnTo>
                    <a:pt x="1021" y="8138"/>
                  </a:lnTo>
                  <a:lnTo>
                    <a:pt x="7089" y="8138"/>
                  </a:lnTo>
                  <a:lnTo>
                    <a:pt x="6483" y="10730"/>
                  </a:lnTo>
                  <a:lnTo>
                    <a:pt x="663" y="10730"/>
                  </a:lnTo>
                  <a:lnTo>
                    <a:pt x="497" y="10758"/>
                  </a:lnTo>
                  <a:lnTo>
                    <a:pt x="332" y="10785"/>
                  </a:lnTo>
                  <a:lnTo>
                    <a:pt x="222" y="10841"/>
                  </a:lnTo>
                  <a:lnTo>
                    <a:pt x="111" y="10923"/>
                  </a:lnTo>
                  <a:lnTo>
                    <a:pt x="56" y="10978"/>
                  </a:lnTo>
                  <a:lnTo>
                    <a:pt x="1" y="11061"/>
                  </a:lnTo>
                  <a:lnTo>
                    <a:pt x="1" y="11144"/>
                  </a:lnTo>
                  <a:lnTo>
                    <a:pt x="1" y="11227"/>
                  </a:lnTo>
                  <a:lnTo>
                    <a:pt x="56" y="11309"/>
                  </a:lnTo>
                  <a:lnTo>
                    <a:pt x="111" y="11365"/>
                  </a:lnTo>
                  <a:lnTo>
                    <a:pt x="222" y="11447"/>
                  </a:lnTo>
                  <a:lnTo>
                    <a:pt x="332" y="11503"/>
                  </a:lnTo>
                  <a:lnTo>
                    <a:pt x="497" y="11530"/>
                  </a:lnTo>
                  <a:lnTo>
                    <a:pt x="663" y="11558"/>
                  </a:lnTo>
                  <a:lnTo>
                    <a:pt x="883" y="11585"/>
                  </a:lnTo>
                  <a:lnTo>
                    <a:pt x="6290" y="11585"/>
                  </a:lnTo>
                  <a:lnTo>
                    <a:pt x="5545" y="14840"/>
                  </a:lnTo>
                  <a:lnTo>
                    <a:pt x="5545" y="14950"/>
                  </a:lnTo>
                  <a:lnTo>
                    <a:pt x="5545" y="15033"/>
                  </a:lnTo>
                  <a:lnTo>
                    <a:pt x="5600" y="15116"/>
                  </a:lnTo>
                  <a:lnTo>
                    <a:pt x="5655" y="15199"/>
                  </a:lnTo>
                  <a:lnTo>
                    <a:pt x="5738" y="15254"/>
                  </a:lnTo>
                  <a:lnTo>
                    <a:pt x="5848" y="15309"/>
                  </a:lnTo>
                  <a:lnTo>
                    <a:pt x="6069" y="15364"/>
                  </a:lnTo>
                  <a:lnTo>
                    <a:pt x="6290" y="15392"/>
                  </a:lnTo>
                  <a:lnTo>
                    <a:pt x="6510" y="15336"/>
                  </a:lnTo>
                  <a:lnTo>
                    <a:pt x="6593" y="15309"/>
                  </a:lnTo>
                  <a:lnTo>
                    <a:pt x="6676" y="15254"/>
                  </a:lnTo>
                  <a:lnTo>
                    <a:pt x="6731" y="15171"/>
                  </a:lnTo>
                  <a:lnTo>
                    <a:pt x="6758" y="15088"/>
                  </a:lnTo>
                  <a:lnTo>
                    <a:pt x="7586" y="11585"/>
                  </a:lnTo>
                  <a:lnTo>
                    <a:pt x="15557" y="11585"/>
                  </a:lnTo>
                  <a:lnTo>
                    <a:pt x="15557" y="14674"/>
                  </a:lnTo>
                  <a:lnTo>
                    <a:pt x="15557" y="14757"/>
                  </a:lnTo>
                  <a:lnTo>
                    <a:pt x="15612" y="14840"/>
                  </a:lnTo>
                  <a:lnTo>
                    <a:pt x="15667" y="14923"/>
                  </a:lnTo>
                  <a:lnTo>
                    <a:pt x="15750" y="14978"/>
                  </a:lnTo>
                  <a:lnTo>
                    <a:pt x="15971" y="15033"/>
                  </a:lnTo>
                  <a:lnTo>
                    <a:pt x="16192" y="15061"/>
                  </a:lnTo>
                  <a:lnTo>
                    <a:pt x="16440" y="15033"/>
                  </a:lnTo>
                  <a:lnTo>
                    <a:pt x="16633" y="14978"/>
                  </a:lnTo>
                  <a:lnTo>
                    <a:pt x="16716" y="14923"/>
                  </a:lnTo>
                  <a:lnTo>
                    <a:pt x="16798" y="14840"/>
                  </a:lnTo>
                  <a:lnTo>
                    <a:pt x="16826" y="14757"/>
                  </a:lnTo>
                  <a:lnTo>
                    <a:pt x="16854" y="14674"/>
                  </a:lnTo>
                  <a:lnTo>
                    <a:pt x="16854" y="11585"/>
                  </a:lnTo>
                  <a:lnTo>
                    <a:pt x="24797" y="11585"/>
                  </a:lnTo>
                  <a:lnTo>
                    <a:pt x="25542" y="14730"/>
                  </a:lnTo>
                  <a:lnTo>
                    <a:pt x="25597" y="14840"/>
                  </a:lnTo>
                  <a:lnTo>
                    <a:pt x="25652" y="14895"/>
                  </a:lnTo>
                  <a:lnTo>
                    <a:pt x="25735" y="14950"/>
                  </a:lnTo>
                  <a:lnTo>
                    <a:pt x="25818" y="15005"/>
                  </a:lnTo>
                  <a:lnTo>
                    <a:pt x="26038" y="15033"/>
                  </a:lnTo>
                  <a:lnTo>
                    <a:pt x="26259" y="15033"/>
                  </a:lnTo>
                  <a:lnTo>
                    <a:pt x="26507" y="14950"/>
                  </a:lnTo>
                  <a:lnTo>
                    <a:pt x="26590" y="14895"/>
                  </a:lnTo>
                  <a:lnTo>
                    <a:pt x="26673" y="14840"/>
                  </a:lnTo>
                  <a:lnTo>
                    <a:pt x="26755" y="14785"/>
                  </a:lnTo>
                  <a:lnTo>
                    <a:pt x="26783" y="14702"/>
                  </a:lnTo>
                  <a:lnTo>
                    <a:pt x="26811" y="14592"/>
                  </a:lnTo>
                  <a:lnTo>
                    <a:pt x="26811" y="14509"/>
                  </a:lnTo>
                  <a:lnTo>
                    <a:pt x="26121" y="11585"/>
                  </a:lnTo>
                  <a:lnTo>
                    <a:pt x="31775" y="11585"/>
                  </a:lnTo>
                  <a:lnTo>
                    <a:pt x="31996" y="11558"/>
                  </a:lnTo>
                  <a:lnTo>
                    <a:pt x="32162" y="11530"/>
                  </a:lnTo>
                  <a:lnTo>
                    <a:pt x="32327" y="11503"/>
                  </a:lnTo>
                  <a:lnTo>
                    <a:pt x="32437" y="11447"/>
                  </a:lnTo>
                  <a:lnTo>
                    <a:pt x="32548" y="11365"/>
                  </a:lnTo>
                  <a:lnTo>
                    <a:pt x="32603" y="11309"/>
                  </a:lnTo>
                  <a:lnTo>
                    <a:pt x="32658" y="11227"/>
                  </a:lnTo>
                  <a:lnTo>
                    <a:pt x="32658" y="11144"/>
                  </a:lnTo>
                  <a:lnTo>
                    <a:pt x="32658" y="11061"/>
                  </a:lnTo>
                  <a:lnTo>
                    <a:pt x="32603" y="10978"/>
                  </a:lnTo>
                  <a:lnTo>
                    <a:pt x="32548" y="10923"/>
                  </a:lnTo>
                  <a:lnTo>
                    <a:pt x="32437" y="10841"/>
                  </a:lnTo>
                  <a:lnTo>
                    <a:pt x="32327" y="10785"/>
                  </a:lnTo>
                  <a:lnTo>
                    <a:pt x="32162" y="10758"/>
                  </a:lnTo>
                  <a:lnTo>
                    <a:pt x="31996" y="10730"/>
                  </a:lnTo>
                  <a:lnTo>
                    <a:pt x="25900" y="10730"/>
                  </a:lnTo>
                  <a:lnTo>
                    <a:pt x="25294" y="8138"/>
                  </a:lnTo>
                  <a:lnTo>
                    <a:pt x="31389" y="8138"/>
                  </a:lnTo>
                  <a:lnTo>
                    <a:pt x="31582" y="8110"/>
                  </a:lnTo>
                  <a:lnTo>
                    <a:pt x="31720" y="8055"/>
                  </a:lnTo>
                  <a:lnTo>
                    <a:pt x="31831" y="8000"/>
                  </a:lnTo>
                  <a:lnTo>
                    <a:pt x="31941" y="7944"/>
                  </a:lnTo>
                  <a:lnTo>
                    <a:pt x="31996" y="7862"/>
                  </a:lnTo>
                  <a:lnTo>
                    <a:pt x="32051" y="7779"/>
                  </a:lnTo>
                  <a:lnTo>
                    <a:pt x="32051" y="7696"/>
                  </a:lnTo>
                  <a:lnTo>
                    <a:pt x="32051" y="7641"/>
                  </a:lnTo>
                  <a:lnTo>
                    <a:pt x="31996" y="7558"/>
                  </a:lnTo>
                  <a:lnTo>
                    <a:pt x="31941" y="7476"/>
                  </a:lnTo>
                  <a:lnTo>
                    <a:pt x="31831" y="7420"/>
                  </a:lnTo>
                  <a:lnTo>
                    <a:pt x="31720" y="7365"/>
                  </a:lnTo>
                  <a:lnTo>
                    <a:pt x="31582" y="7310"/>
                  </a:lnTo>
                  <a:lnTo>
                    <a:pt x="31389" y="7282"/>
                  </a:lnTo>
                  <a:lnTo>
                    <a:pt x="25101" y="7282"/>
                  </a:lnTo>
                  <a:lnTo>
                    <a:pt x="24494" y="4690"/>
                  </a:lnTo>
                  <a:lnTo>
                    <a:pt x="30093" y="4690"/>
                  </a:lnTo>
                  <a:lnTo>
                    <a:pt x="30258" y="4662"/>
                  </a:lnTo>
                  <a:lnTo>
                    <a:pt x="30396" y="4607"/>
                  </a:lnTo>
                  <a:lnTo>
                    <a:pt x="30507" y="4579"/>
                  </a:lnTo>
                  <a:lnTo>
                    <a:pt x="30589" y="4497"/>
                  </a:lnTo>
                  <a:lnTo>
                    <a:pt x="30645" y="4442"/>
                  </a:lnTo>
                  <a:lnTo>
                    <a:pt x="30700" y="4359"/>
                  </a:lnTo>
                  <a:lnTo>
                    <a:pt x="30700" y="4276"/>
                  </a:lnTo>
                  <a:lnTo>
                    <a:pt x="30700" y="4193"/>
                  </a:lnTo>
                  <a:lnTo>
                    <a:pt x="30645" y="4111"/>
                  </a:lnTo>
                  <a:lnTo>
                    <a:pt x="30589" y="4028"/>
                  </a:lnTo>
                  <a:lnTo>
                    <a:pt x="30507" y="3973"/>
                  </a:lnTo>
                  <a:lnTo>
                    <a:pt x="30396" y="3917"/>
                  </a:lnTo>
                  <a:lnTo>
                    <a:pt x="30258" y="3890"/>
                  </a:lnTo>
                  <a:lnTo>
                    <a:pt x="30093" y="3862"/>
                  </a:lnTo>
                  <a:lnTo>
                    <a:pt x="29900" y="3835"/>
                  </a:lnTo>
                  <a:lnTo>
                    <a:pt x="24301" y="3835"/>
                  </a:lnTo>
                  <a:lnTo>
                    <a:pt x="23501" y="470"/>
                  </a:lnTo>
                  <a:lnTo>
                    <a:pt x="23446" y="359"/>
                  </a:lnTo>
                  <a:lnTo>
                    <a:pt x="23390" y="277"/>
                  </a:lnTo>
                  <a:lnTo>
                    <a:pt x="23308" y="194"/>
                  </a:lnTo>
                  <a:lnTo>
                    <a:pt x="23225" y="139"/>
                  </a:lnTo>
                  <a:lnTo>
                    <a:pt x="22977" y="56"/>
                  </a:lnTo>
                  <a:lnTo>
                    <a:pt x="2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2"/>
            <p:cNvSpPr/>
            <p:nvPr/>
          </p:nvSpPr>
          <p:spPr>
            <a:xfrm>
              <a:off x="7438149" y="3699774"/>
              <a:ext cx="504413" cy="767692"/>
            </a:xfrm>
            <a:custGeom>
              <a:avLst/>
              <a:gdLst/>
              <a:ahLst/>
              <a:cxnLst/>
              <a:rect l="l" t="t" r="r" b="b"/>
              <a:pathLst>
                <a:path w="29541" h="44960" extrusionOk="0">
                  <a:moveTo>
                    <a:pt x="28327" y="1"/>
                  </a:moveTo>
                  <a:lnTo>
                    <a:pt x="28107" y="56"/>
                  </a:lnTo>
                  <a:lnTo>
                    <a:pt x="27472" y="194"/>
                  </a:lnTo>
                  <a:lnTo>
                    <a:pt x="26534" y="442"/>
                  </a:lnTo>
                  <a:lnTo>
                    <a:pt x="25928" y="607"/>
                  </a:lnTo>
                  <a:lnTo>
                    <a:pt x="25293" y="800"/>
                  </a:lnTo>
                  <a:lnTo>
                    <a:pt x="24576" y="1049"/>
                  </a:lnTo>
                  <a:lnTo>
                    <a:pt x="23831" y="1324"/>
                  </a:lnTo>
                  <a:lnTo>
                    <a:pt x="23031" y="1628"/>
                  </a:lnTo>
                  <a:lnTo>
                    <a:pt x="22204" y="1986"/>
                  </a:lnTo>
                  <a:lnTo>
                    <a:pt x="21349" y="2373"/>
                  </a:lnTo>
                  <a:lnTo>
                    <a:pt x="20466" y="2786"/>
                  </a:lnTo>
                  <a:lnTo>
                    <a:pt x="19584" y="3255"/>
                  </a:lnTo>
                  <a:lnTo>
                    <a:pt x="18673" y="3752"/>
                  </a:lnTo>
                  <a:lnTo>
                    <a:pt x="17763" y="4303"/>
                  </a:lnTo>
                  <a:lnTo>
                    <a:pt x="16825" y="4883"/>
                  </a:lnTo>
                  <a:lnTo>
                    <a:pt x="15915" y="5517"/>
                  </a:lnTo>
                  <a:lnTo>
                    <a:pt x="15005" y="6179"/>
                  </a:lnTo>
                  <a:lnTo>
                    <a:pt x="14095" y="6896"/>
                  </a:lnTo>
                  <a:lnTo>
                    <a:pt x="13185" y="7641"/>
                  </a:lnTo>
                  <a:lnTo>
                    <a:pt x="12302" y="8413"/>
                  </a:lnTo>
                  <a:lnTo>
                    <a:pt x="11447" y="9213"/>
                  </a:lnTo>
                  <a:lnTo>
                    <a:pt x="10592" y="10068"/>
                  </a:lnTo>
                  <a:lnTo>
                    <a:pt x="9764" y="10951"/>
                  </a:lnTo>
                  <a:lnTo>
                    <a:pt x="8965" y="11861"/>
                  </a:lnTo>
                  <a:lnTo>
                    <a:pt x="8192" y="12799"/>
                  </a:lnTo>
                  <a:lnTo>
                    <a:pt x="7475" y="13792"/>
                  </a:lnTo>
                  <a:lnTo>
                    <a:pt x="6758" y="14785"/>
                  </a:lnTo>
                  <a:lnTo>
                    <a:pt x="6068" y="15805"/>
                  </a:lnTo>
                  <a:lnTo>
                    <a:pt x="5407" y="16853"/>
                  </a:lnTo>
                  <a:lnTo>
                    <a:pt x="4800" y="17929"/>
                  </a:lnTo>
                  <a:lnTo>
                    <a:pt x="4220" y="19005"/>
                  </a:lnTo>
                  <a:lnTo>
                    <a:pt x="3669" y="20108"/>
                  </a:lnTo>
                  <a:lnTo>
                    <a:pt x="3145" y="21211"/>
                  </a:lnTo>
                  <a:lnTo>
                    <a:pt x="2676" y="22342"/>
                  </a:lnTo>
                  <a:lnTo>
                    <a:pt x="2235" y="23473"/>
                  </a:lnTo>
                  <a:lnTo>
                    <a:pt x="1848" y="24604"/>
                  </a:lnTo>
                  <a:lnTo>
                    <a:pt x="1490" y="25735"/>
                  </a:lnTo>
                  <a:lnTo>
                    <a:pt x="1186" y="26893"/>
                  </a:lnTo>
                  <a:lnTo>
                    <a:pt x="911" y="28024"/>
                  </a:lnTo>
                  <a:lnTo>
                    <a:pt x="662" y="29182"/>
                  </a:lnTo>
                  <a:lnTo>
                    <a:pt x="469" y="30313"/>
                  </a:lnTo>
                  <a:lnTo>
                    <a:pt x="304" y="31417"/>
                  </a:lnTo>
                  <a:lnTo>
                    <a:pt x="194" y="32547"/>
                  </a:lnTo>
                  <a:lnTo>
                    <a:pt x="83" y="33623"/>
                  </a:lnTo>
                  <a:lnTo>
                    <a:pt x="28" y="34699"/>
                  </a:lnTo>
                  <a:lnTo>
                    <a:pt x="0" y="35719"/>
                  </a:lnTo>
                  <a:lnTo>
                    <a:pt x="28" y="36740"/>
                  </a:lnTo>
                  <a:lnTo>
                    <a:pt x="56" y="37705"/>
                  </a:lnTo>
                  <a:lnTo>
                    <a:pt x="111" y="38643"/>
                  </a:lnTo>
                  <a:lnTo>
                    <a:pt x="166" y="39553"/>
                  </a:lnTo>
                  <a:lnTo>
                    <a:pt x="276" y="40381"/>
                  </a:lnTo>
                  <a:lnTo>
                    <a:pt x="387" y="41181"/>
                  </a:lnTo>
                  <a:lnTo>
                    <a:pt x="497" y="41925"/>
                  </a:lnTo>
                  <a:lnTo>
                    <a:pt x="607" y="42587"/>
                  </a:lnTo>
                  <a:lnTo>
                    <a:pt x="718" y="43166"/>
                  </a:lnTo>
                  <a:lnTo>
                    <a:pt x="966" y="44132"/>
                  </a:lnTo>
                  <a:lnTo>
                    <a:pt x="1131" y="44766"/>
                  </a:lnTo>
                  <a:lnTo>
                    <a:pt x="1186" y="44959"/>
                  </a:lnTo>
                  <a:lnTo>
                    <a:pt x="1407" y="44932"/>
                  </a:lnTo>
                  <a:lnTo>
                    <a:pt x="2042" y="44794"/>
                  </a:lnTo>
                  <a:lnTo>
                    <a:pt x="3007" y="44546"/>
                  </a:lnTo>
                  <a:lnTo>
                    <a:pt x="3586" y="44380"/>
                  </a:lnTo>
                  <a:lnTo>
                    <a:pt x="4220" y="44159"/>
                  </a:lnTo>
                  <a:lnTo>
                    <a:pt x="4938" y="43939"/>
                  </a:lnTo>
                  <a:lnTo>
                    <a:pt x="5682" y="43663"/>
                  </a:lnTo>
                  <a:lnTo>
                    <a:pt x="6455" y="43332"/>
                  </a:lnTo>
                  <a:lnTo>
                    <a:pt x="7282" y="43001"/>
                  </a:lnTo>
                  <a:lnTo>
                    <a:pt x="8137" y="42615"/>
                  </a:lnTo>
                  <a:lnTo>
                    <a:pt x="9020" y="42174"/>
                  </a:lnTo>
                  <a:lnTo>
                    <a:pt x="9930" y="41705"/>
                  </a:lnTo>
                  <a:lnTo>
                    <a:pt x="10840" y="41208"/>
                  </a:lnTo>
                  <a:lnTo>
                    <a:pt x="11750" y="40656"/>
                  </a:lnTo>
                  <a:lnTo>
                    <a:pt x="12661" y="40077"/>
                  </a:lnTo>
                  <a:lnTo>
                    <a:pt x="13598" y="39443"/>
                  </a:lnTo>
                  <a:lnTo>
                    <a:pt x="14509" y="38781"/>
                  </a:lnTo>
                  <a:lnTo>
                    <a:pt x="15419" y="38064"/>
                  </a:lnTo>
                  <a:lnTo>
                    <a:pt x="16301" y="37347"/>
                  </a:lnTo>
                  <a:lnTo>
                    <a:pt x="17184" y="36547"/>
                  </a:lnTo>
                  <a:lnTo>
                    <a:pt x="18067" y="35747"/>
                  </a:lnTo>
                  <a:lnTo>
                    <a:pt x="18922" y="34892"/>
                  </a:lnTo>
                  <a:lnTo>
                    <a:pt x="19722" y="34009"/>
                  </a:lnTo>
                  <a:lnTo>
                    <a:pt x="20521" y="33099"/>
                  </a:lnTo>
                  <a:lnTo>
                    <a:pt x="21294" y="32161"/>
                  </a:lnTo>
                  <a:lnTo>
                    <a:pt x="22038" y="31196"/>
                  </a:lnTo>
                  <a:lnTo>
                    <a:pt x="22756" y="30203"/>
                  </a:lnTo>
                  <a:lnTo>
                    <a:pt x="23445" y="29182"/>
                  </a:lnTo>
                  <a:lnTo>
                    <a:pt x="24107" y="28134"/>
                  </a:lnTo>
                  <a:lnTo>
                    <a:pt x="24742" y="27059"/>
                  </a:lnTo>
                  <a:lnTo>
                    <a:pt x="25321" y="25983"/>
                  </a:lnTo>
                  <a:lnTo>
                    <a:pt x="25872" y="24907"/>
                  </a:lnTo>
                  <a:lnTo>
                    <a:pt x="26369" y="23776"/>
                  </a:lnTo>
                  <a:lnTo>
                    <a:pt x="26865" y="22673"/>
                  </a:lnTo>
                  <a:lnTo>
                    <a:pt x="27307" y="21542"/>
                  </a:lnTo>
                  <a:lnTo>
                    <a:pt x="27693" y="20384"/>
                  </a:lnTo>
                  <a:lnTo>
                    <a:pt x="28051" y="19253"/>
                  </a:lnTo>
                  <a:lnTo>
                    <a:pt x="28382" y="18094"/>
                  </a:lnTo>
                  <a:lnTo>
                    <a:pt x="28658" y="16964"/>
                  </a:lnTo>
                  <a:lnTo>
                    <a:pt x="28879" y="15833"/>
                  </a:lnTo>
                  <a:lnTo>
                    <a:pt x="29072" y="14702"/>
                  </a:lnTo>
                  <a:lnTo>
                    <a:pt x="29237" y="13571"/>
                  </a:lnTo>
                  <a:lnTo>
                    <a:pt x="29375" y="12468"/>
                  </a:lnTo>
                  <a:lnTo>
                    <a:pt x="29458" y="11364"/>
                  </a:lnTo>
                  <a:lnTo>
                    <a:pt x="29513" y="10316"/>
                  </a:lnTo>
                  <a:lnTo>
                    <a:pt x="29541" y="9268"/>
                  </a:lnTo>
                  <a:lnTo>
                    <a:pt x="29541" y="8248"/>
                  </a:lnTo>
                  <a:lnTo>
                    <a:pt x="29486" y="7282"/>
                  </a:lnTo>
                  <a:lnTo>
                    <a:pt x="29430" y="6344"/>
                  </a:lnTo>
                  <a:lnTo>
                    <a:pt x="29375" y="5434"/>
                  </a:lnTo>
                  <a:lnTo>
                    <a:pt x="29265" y="4607"/>
                  </a:lnTo>
                  <a:lnTo>
                    <a:pt x="29155" y="3807"/>
                  </a:lnTo>
                  <a:lnTo>
                    <a:pt x="29044" y="3062"/>
                  </a:lnTo>
                  <a:lnTo>
                    <a:pt x="28934" y="2400"/>
                  </a:lnTo>
                  <a:lnTo>
                    <a:pt x="28796" y="1821"/>
                  </a:lnTo>
                  <a:lnTo>
                    <a:pt x="28575" y="856"/>
                  </a:lnTo>
                  <a:lnTo>
                    <a:pt x="28410" y="221"/>
                  </a:lnTo>
                  <a:lnTo>
                    <a:pt x="28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2"/>
            <p:cNvSpPr/>
            <p:nvPr/>
          </p:nvSpPr>
          <p:spPr>
            <a:xfrm>
              <a:off x="7473938" y="3734163"/>
              <a:ext cx="423887" cy="700809"/>
            </a:xfrm>
            <a:custGeom>
              <a:avLst/>
              <a:gdLst/>
              <a:ahLst/>
              <a:cxnLst/>
              <a:rect l="l" t="t" r="r" b="b"/>
              <a:pathLst>
                <a:path w="24825" h="41043" extrusionOk="0">
                  <a:moveTo>
                    <a:pt x="24245" y="0"/>
                  </a:moveTo>
                  <a:lnTo>
                    <a:pt x="24135" y="28"/>
                  </a:lnTo>
                  <a:lnTo>
                    <a:pt x="24052" y="55"/>
                  </a:lnTo>
                  <a:lnTo>
                    <a:pt x="23997" y="138"/>
                  </a:lnTo>
                  <a:lnTo>
                    <a:pt x="23914" y="221"/>
                  </a:lnTo>
                  <a:lnTo>
                    <a:pt x="11833" y="20521"/>
                  </a:lnTo>
                  <a:lnTo>
                    <a:pt x="11833" y="20521"/>
                  </a:lnTo>
                  <a:lnTo>
                    <a:pt x="14012" y="7089"/>
                  </a:lnTo>
                  <a:lnTo>
                    <a:pt x="14012" y="6978"/>
                  </a:lnTo>
                  <a:lnTo>
                    <a:pt x="13985" y="6896"/>
                  </a:lnTo>
                  <a:lnTo>
                    <a:pt x="13957" y="6785"/>
                  </a:lnTo>
                  <a:lnTo>
                    <a:pt x="13902" y="6702"/>
                  </a:lnTo>
                  <a:lnTo>
                    <a:pt x="13764" y="6592"/>
                  </a:lnTo>
                  <a:lnTo>
                    <a:pt x="13599" y="6509"/>
                  </a:lnTo>
                  <a:lnTo>
                    <a:pt x="13433" y="6482"/>
                  </a:lnTo>
                  <a:lnTo>
                    <a:pt x="13350" y="6509"/>
                  </a:lnTo>
                  <a:lnTo>
                    <a:pt x="13268" y="6537"/>
                  </a:lnTo>
                  <a:lnTo>
                    <a:pt x="13185" y="6592"/>
                  </a:lnTo>
                  <a:lnTo>
                    <a:pt x="13130" y="6647"/>
                  </a:lnTo>
                  <a:lnTo>
                    <a:pt x="13102" y="6730"/>
                  </a:lnTo>
                  <a:lnTo>
                    <a:pt x="13047" y="6840"/>
                  </a:lnTo>
                  <a:lnTo>
                    <a:pt x="10482" y="22783"/>
                  </a:lnTo>
                  <a:lnTo>
                    <a:pt x="3283" y="34919"/>
                  </a:lnTo>
                  <a:lnTo>
                    <a:pt x="3862" y="20521"/>
                  </a:lnTo>
                  <a:lnTo>
                    <a:pt x="3862" y="20411"/>
                  </a:lnTo>
                  <a:lnTo>
                    <a:pt x="3835" y="20300"/>
                  </a:lnTo>
                  <a:lnTo>
                    <a:pt x="3779" y="20218"/>
                  </a:lnTo>
                  <a:lnTo>
                    <a:pt x="3724" y="20163"/>
                  </a:lnTo>
                  <a:lnTo>
                    <a:pt x="3669" y="20107"/>
                  </a:lnTo>
                  <a:lnTo>
                    <a:pt x="3586" y="20080"/>
                  </a:lnTo>
                  <a:lnTo>
                    <a:pt x="3393" y="20052"/>
                  </a:lnTo>
                  <a:lnTo>
                    <a:pt x="3228" y="20080"/>
                  </a:lnTo>
                  <a:lnTo>
                    <a:pt x="3145" y="20107"/>
                  </a:lnTo>
                  <a:lnTo>
                    <a:pt x="3062" y="20163"/>
                  </a:lnTo>
                  <a:lnTo>
                    <a:pt x="3007" y="20218"/>
                  </a:lnTo>
                  <a:lnTo>
                    <a:pt x="2952" y="20300"/>
                  </a:lnTo>
                  <a:lnTo>
                    <a:pt x="2924" y="20411"/>
                  </a:lnTo>
                  <a:lnTo>
                    <a:pt x="2897" y="20521"/>
                  </a:lnTo>
                  <a:lnTo>
                    <a:pt x="2235" y="36684"/>
                  </a:lnTo>
                  <a:lnTo>
                    <a:pt x="56" y="40297"/>
                  </a:lnTo>
                  <a:lnTo>
                    <a:pt x="28" y="40408"/>
                  </a:lnTo>
                  <a:lnTo>
                    <a:pt x="1" y="40518"/>
                  </a:lnTo>
                  <a:lnTo>
                    <a:pt x="1" y="40601"/>
                  </a:lnTo>
                  <a:lnTo>
                    <a:pt x="1" y="40684"/>
                  </a:lnTo>
                  <a:lnTo>
                    <a:pt x="56" y="40766"/>
                  </a:lnTo>
                  <a:lnTo>
                    <a:pt x="111" y="40849"/>
                  </a:lnTo>
                  <a:lnTo>
                    <a:pt x="249" y="40959"/>
                  </a:lnTo>
                  <a:lnTo>
                    <a:pt x="414" y="41015"/>
                  </a:lnTo>
                  <a:lnTo>
                    <a:pt x="497" y="41042"/>
                  </a:lnTo>
                  <a:lnTo>
                    <a:pt x="580" y="41042"/>
                  </a:lnTo>
                  <a:lnTo>
                    <a:pt x="690" y="41015"/>
                  </a:lnTo>
                  <a:lnTo>
                    <a:pt x="773" y="40959"/>
                  </a:lnTo>
                  <a:lnTo>
                    <a:pt x="828" y="40904"/>
                  </a:lnTo>
                  <a:lnTo>
                    <a:pt x="911" y="40794"/>
                  </a:lnTo>
                  <a:lnTo>
                    <a:pt x="3062" y="37181"/>
                  </a:lnTo>
                  <a:lnTo>
                    <a:pt x="17267" y="29099"/>
                  </a:lnTo>
                  <a:lnTo>
                    <a:pt x="17350" y="29016"/>
                  </a:lnTo>
                  <a:lnTo>
                    <a:pt x="17433" y="28961"/>
                  </a:lnTo>
                  <a:lnTo>
                    <a:pt x="17488" y="28878"/>
                  </a:lnTo>
                  <a:lnTo>
                    <a:pt x="17488" y="28768"/>
                  </a:lnTo>
                  <a:lnTo>
                    <a:pt x="17515" y="28685"/>
                  </a:lnTo>
                  <a:lnTo>
                    <a:pt x="17488" y="28603"/>
                  </a:lnTo>
                  <a:lnTo>
                    <a:pt x="17433" y="28437"/>
                  </a:lnTo>
                  <a:lnTo>
                    <a:pt x="17322" y="28299"/>
                  </a:lnTo>
                  <a:lnTo>
                    <a:pt x="17239" y="28244"/>
                  </a:lnTo>
                  <a:lnTo>
                    <a:pt x="17157" y="28189"/>
                  </a:lnTo>
                  <a:lnTo>
                    <a:pt x="16881" y="28189"/>
                  </a:lnTo>
                  <a:lnTo>
                    <a:pt x="16771" y="28244"/>
                  </a:lnTo>
                  <a:lnTo>
                    <a:pt x="4083" y="35471"/>
                  </a:lnTo>
                  <a:lnTo>
                    <a:pt x="11309" y="23307"/>
                  </a:lnTo>
                  <a:lnTo>
                    <a:pt x="24576" y="14205"/>
                  </a:lnTo>
                  <a:lnTo>
                    <a:pt x="24687" y="14122"/>
                  </a:lnTo>
                  <a:lnTo>
                    <a:pt x="24742" y="14039"/>
                  </a:lnTo>
                  <a:lnTo>
                    <a:pt x="24769" y="13957"/>
                  </a:lnTo>
                  <a:lnTo>
                    <a:pt x="24797" y="13874"/>
                  </a:lnTo>
                  <a:lnTo>
                    <a:pt x="24797" y="13763"/>
                  </a:lnTo>
                  <a:lnTo>
                    <a:pt x="24797" y="13681"/>
                  </a:lnTo>
                  <a:lnTo>
                    <a:pt x="24742" y="13515"/>
                  </a:lnTo>
                  <a:lnTo>
                    <a:pt x="24604" y="13377"/>
                  </a:lnTo>
                  <a:lnTo>
                    <a:pt x="24549" y="13322"/>
                  </a:lnTo>
                  <a:lnTo>
                    <a:pt x="24466" y="13295"/>
                  </a:lnTo>
                  <a:lnTo>
                    <a:pt x="24383" y="13267"/>
                  </a:lnTo>
                  <a:lnTo>
                    <a:pt x="24300" y="13267"/>
                  </a:lnTo>
                  <a:lnTo>
                    <a:pt x="24190" y="13295"/>
                  </a:lnTo>
                  <a:lnTo>
                    <a:pt x="24107" y="13350"/>
                  </a:lnTo>
                  <a:lnTo>
                    <a:pt x="12495" y="21321"/>
                  </a:lnTo>
                  <a:lnTo>
                    <a:pt x="24769" y="717"/>
                  </a:lnTo>
                  <a:lnTo>
                    <a:pt x="24825" y="607"/>
                  </a:lnTo>
                  <a:lnTo>
                    <a:pt x="24825" y="524"/>
                  </a:lnTo>
                  <a:lnTo>
                    <a:pt x="24825" y="414"/>
                  </a:lnTo>
                  <a:lnTo>
                    <a:pt x="24825" y="331"/>
                  </a:lnTo>
                  <a:lnTo>
                    <a:pt x="24769" y="248"/>
                  </a:lnTo>
                  <a:lnTo>
                    <a:pt x="24714" y="166"/>
                  </a:lnTo>
                  <a:lnTo>
                    <a:pt x="24576" y="55"/>
                  </a:lnTo>
                  <a:lnTo>
                    <a:pt x="24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2"/>
            <p:cNvSpPr/>
            <p:nvPr/>
          </p:nvSpPr>
          <p:spPr>
            <a:xfrm>
              <a:off x="7615234" y="3923012"/>
              <a:ext cx="804881" cy="557635"/>
            </a:xfrm>
            <a:custGeom>
              <a:avLst/>
              <a:gdLst/>
              <a:ahLst/>
              <a:cxnLst/>
              <a:rect l="l" t="t" r="r" b="b"/>
              <a:pathLst>
                <a:path w="47138" h="32658" extrusionOk="0">
                  <a:moveTo>
                    <a:pt x="38670" y="0"/>
                  </a:moveTo>
                  <a:lnTo>
                    <a:pt x="37539" y="28"/>
                  </a:lnTo>
                  <a:lnTo>
                    <a:pt x="36381" y="56"/>
                  </a:lnTo>
                  <a:lnTo>
                    <a:pt x="35195" y="138"/>
                  </a:lnTo>
                  <a:lnTo>
                    <a:pt x="33981" y="249"/>
                  </a:lnTo>
                  <a:lnTo>
                    <a:pt x="32768" y="414"/>
                  </a:lnTo>
                  <a:lnTo>
                    <a:pt x="31527" y="607"/>
                  </a:lnTo>
                  <a:lnTo>
                    <a:pt x="30258" y="828"/>
                  </a:lnTo>
                  <a:lnTo>
                    <a:pt x="28989" y="1104"/>
                  </a:lnTo>
                  <a:lnTo>
                    <a:pt x="27748" y="1407"/>
                  </a:lnTo>
                  <a:lnTo>
                    <a:pt x="26479" y="1766"/>
                  </a:lnTo>
                  <a:lnTo>
                    <a:pt x="25210" y="2152"/>
                  </a:lnTo>
                  <a:lnTo>
                    <a:pt x="23969" y="2593"/>
                  </a:lnTo>
                  <a:lnTo>
                    <a:pt x="22728" y="3062"/>
                  </a:lnTo>
                  <a:lnTo>
                    <a:pt x="21514" y="3586"/>
                  </a:lnTo>
                  <a:lnTo>
                    <a:pt x="20301" y="4138"/>
                  </a:lnTo>
                  <a:lnTo>
                    <a:pt x="19115" y="4745"/>
                  </a:lnTo>
                  <a:lnTo>
                    <a:pt x="17929" y="5379"/>
                  </a:lnTo>
                  <a:lnTo>
                    <a:pt x="16798" y="6068"/>
                  </a:lnTo>
                  <a:lnTo>
                    <a:pt x="15667" y="6758"/>
                  </a:lnTo>
                  <a:lnTo>
                    <a:pt x="14591" y="7503"/>
                  </a:lnTo>
                  <a:lnTo>
                    <a:pt x="13543" y="8303"/>
                  </a:lnTo>
                  <a:lnTo>
                    <a:pt x="12495" y="9103"/>
                  </a:lnTo>
                  <a:lnTo>
                    <a:pt x="11502" y="9930"/>
                  </a:lnTo>
                  <a:lnTo>
                    <a:pt x="10564" y="10813"/>
                  </a:lnTo>
                  <a:lnTo>
                    <a:pt x="9626" y="11695"/>
                  </a:lnTo>
                  <a:lnTo>
                    <a:pt x="8744" y="12605"/>
                  </a:lnTo>
                  <a:lnTo>
                    <a:pt x="7916" y="13543"/>
                  </a:lnTo>
                  <a:lnTo>
                    <a:pt x="7116" y="14509"/>
                  </a:lnTo>
                  <a:lnTo>
                    <a:pt x="6372" y="15474"/>
                  </a:lnTo>
                  <a:lnTo>
                    <a:pt x="5682" y="16467"/>
                  </a:lnTo>
                  <a:lnTo>
                    <a:pt x="5020" y="17460"/>
                  </a:lnTo>
                  <a:lnTo>
                    <a:pt x="4386" y="18453"/>
                  </a:lnTo>
                  <a:lnTo>
                    <a:pt x="3807" y="19473"/>
                  </a:lnTo>
                  <a:lnTo>
                    <a:pt x="3283" y="20466"/>
                  </a:lnTo>
                  <a:lnTo>
                    <a:pt x="2814" y="21459"/>
                  </a:lnTo>
                  <a:lnTo>
                    <a:pt x="2372" y="22452"/>
                  </a:lnTo>
                  <a:lnTo>
                    <a:pt x="1986" y="23418"/>
                  </a:lnTo>
                  <a:lnTo>
                    <a:pt x="1628" y="24383"/>
                  </a:lnTo>
                  <a:lnTo>
                    <a:pt x="1324" y="25293"/>
                  </a:lnTo>
                  <a:lnTo>
                    <a:pt x="1048" y="26176"/>
                  </a:lnTo>
                  <a:lnTo>
                    <a:pt x="800" y="27031"/>
                  </a:lnTo>
                  <a:lnTo>
                    <a:pt x="607" y="27831"/>
                  </a:lnTo>
                  <a:lnTo>
                    <a:pt x="442" y="28575"/>
                  </a:lnTo>
                  <a:lnTo>
                    <a:pt x="304" y="29265"/>
                  </a:lnTo>
                  <a:lnTo>
                    <a:pt x="193" y="29899"/>
                  </a:lnTo>
                  <a:lnTo>
                    <a:pt x="83" y="30920"/>
                  </a:lnTo>
                  <a:lnTo>
                    <a:pt x="0" y="31609"/>
                  </a:lnTo>
                  <a:lnTo>
                    <a:pt x="0" y="31830"/>
                  </a:lnTo>
                  <a:lnTo>
                    <a:pt x="249" y="31885"/>
                  </a:lnTo>
                  <a:lnTo>
                    <a:pt x="993" y="32051"/>
                  </a:lnTo>
                  <a:lnTo>
                    <a:pt x="2124" y="32216"/>
                  </a:lnTo>
                  <a:lnTo>
                    <a:pt x="2814" y="32327"/>
                  </a:lnTo>
                  <a:lnTo>
                    <a:pt x="3614" y="32409"/>
                  </a:lnTo>
                  <a:lnTo>
                    <a:pt x="4469" y="32492"/>
                  </a:lnTo>
                  <a:lnTo>
                    <a:pt x="5379" y="32575"/>
                  </a:lnTo>
                  <a:lnTo>
                    <a:pt x="6344" y="32630"/>
                  </a:lnTo>
                  <a:lnTo>
                    <a:pt x="7392" y="32658"/>
                  </a:lnTo>
                  <a:lnTo>
                    <a:pt x="9571" y="32658"/>
                  </a:lnTo>
                  <a:lnTo>
                    <a:pt x="10730" y="32602"/>
                  </a:lnTo>
                  <a:lnTo>
                    <a:pt x="11916" y="32520"/>
                  </a:lnTo>
                  <a:lnTo>
                    <a:pt x="13129" y="32409"/>
                  </a:lnTo>
                  <a:lnTo>
                    <a:pt x="14371" y="32271"/>
                  </a:lnTo>
                  <a:lnTo>
                    <a:pt x="15612" y="32078"/>
                  </a:lnTo>
                  <a:lnTo>
                    <a:pt x="16853" y="31830"/>
                  </a:lnTo>
                  <a:lnTo>
                    <a:pt x="18122" y="31582"/>
                  </a:lnTo>
                  <a:lnTo>
                    <a:pt x="19390" y="31278"/>
                  </a:lnTo>
                  <a:lnTo>
                    <a:pt x="20659" y="30920"/>
                  </a:lnTo>
                  <a:lnTo>
                    <a:pt x="21900" y="30534"/>
                  </a:lnTo>
                  <a:lnTo>
                    <a:pt x="23169" y="30092"/>
                  </a:lnTo>
                  <a:lnTo>
                    <a:pt x="24410" y="29624"/>
                  </a:lnTo>
                  <a:lnTo>
                    <a:pt x="25624" y="29100"/>
                  </a:lnTo>
                  <a:lnTo>
                    <a:pt x="26838" y="28548"/>
                  </a:lnTo>
                  <a:lnTo>
                    <a:pt x="28024" y="27941"/>
                  </a:lnTo>
                  <a:lnTo>
                    <a:pt x="29210" y="27307"/>
                  </a:lnTo>
                  <a:lnTo>
                    <a:pt x="30341" y="26645"/>
                  </a:lnTo>
                  <a:lnTo>
                    <a:pt x="31471" y="25928"/>
                  </a:lnTo>
                  <a:lnTo>
                    <a:pt x="32547" y="25183"/>
                  </a:lnTo>
                  <a:lnTo>
                    <a:pt x="33623" y="24411"/>
                  </a:lnTo>
                  <a:lnTo>
                    <a:pt x="34643" y="23611"/>
                  </a:lnTo>
                  <a:lnTo>
                    <a:pt x="35636" y="22783"/>
                  </a:lnTo>
                  <a:lnTo>
                    <a:pt x="36602" y="21901"/>
                  </a:lnTo>
                  <a:lnTo>
                    <a:pt x="37539" y="21018"/>
                  </a:lnTo>
                  <a:lnTo>
                    <a:pt x="38422" y="20108"/>
                  </a:lnTo>
                  <a:lnTo>
                    <a:pt x="39250" y="19170"/>
                  </a:lnTo>
                  <a:lnTo>
                    <a:pt x="40049" y="18232"/>
                  </a:lnTo>
                  <a:lnTo>
                    <a:pt x="40794" y="17239"/>
                  </a:lnTo>
                  <a:lnTo>
                    <a:pt x="41511" y="16274"/>
                  </a:lnTo>
                  <a:lnTo>
                    <a:pt x="42173" y="15253"/>
                  </a:lnTo>
                  <a:lnTo>
                    <a:pt x="42780" y="14260"/>
                  </a:lnTo>
                  <a:lnTo>
                    <a:pt x="43359" y="13267"/>
                  </a:lnTo>
                  <a:lnTo>
                    <a:pt x="43883" y="12247"/>
                  </a:lnTo>
                  <a:lnTo>
                    <a:pt x="44352" y="11254"/>
                  </a:lnTo>
                  <a:lnTo>
                    <a:pt x="44794" y="10261"/>
                  </a:lnTo>
                  <a:lnTo>
                    <a:pt x="45180" y="9296"/>
                  </a:lnTo>
                  <a:lnTo>
                    <a:pt x="45538" y="8358"/>
                  </a:lnTo>
                  <a:lnTo>
                    <a:pt x="45842" y="7420"/>
                  </a:lnTo>
                  <a:lnTo>
                    <a:pt x="46117" y="6537"/>
                  </a:lnTo>
                  <a:lnTo>
                    <a:pt x="46366" y="5682"/>
                  </a:lnTo>
                  <a:lnTo>
                    <a:pt x="46559" y="4882"/>
                  </a:lnTo>
                  <a:lnTo>
                    <a:pt x="46724" y="4110"/>
                  </a:lnTo>
                  <a:lnTo>
                    <a:pt x="46835" y="3421"/>
                  </a:lnTo>
                  <a:lnTo>
                    <a:pt x="46945" y="2786"/>
                  </a:lnTo>
                  <a:lnTo>
                    <a:pt x="47083" y="1766"/>
                  </a:lnTo>
                  <a:lnTo>
                    <a:pt x="47138" y="1104"/>
                  </a:lnTo>
                  <a:lnTo>
                    <a:pt x="47138" y="855"/>
                  </a:lnTo>
                  <a:lnTo>
                    <a:pt x="46890" y="800"/>
                  </a:lnTo>
                  <a:lnTo>
                    <a:pt x="46173" y="662"/>
                  </a:lnTo>
                  <a:lnTo>
                    <a:pt x="45014" y="469"/>
                  </a:lnTo>
                  <a:lnTo>
                    <a:pt x="44325" y="359"/>
                  </a:lnTo>
                  <a:lnTo>
                    <a:pt x="43525" y="276"/>
                  </a:lnTo>
                  <a:lnTo>
                    <a:pt x="42670" y="194"/>
                  </a:lnTo>
                  <a:lnTo>
                    <a:pt x="41760" y="111"/>
                  </a:lnTo>
                  <a:lnTo>
                    <a:pt x="40794" y="56"/>
                  </a:lnTo>
                  <a:lnTo>
                    <a:pt x="39746" y="28"/>
                  </a:lnTo>
                  <a:lnTo>
                    <a:pt x="386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2"/>
            <p:cNvSpPr/>
            <p:nvPr/>
          </p:nvSpPr>
          <p:spPr>
            <a:xfrm>
              <a:off x="7647249" y="3955045"/>
              <a:ext cx="730964" cy="491692"/>
            </a:xfrm>
            <a:custGeom>
              <a:avLst/>
              <a:gdLst/>
              <a:ahLst/>
              <a:cxnLst/>
              <a:rect l="l" t="t" r="r" b="b"/>
              <a:pathLst>
                <a:path w="42809" h="28796" extrusionOk="0">
                  <a:moveTo>
                    <a:pt x="42119" y="0"/>
                  </a:moveTo>
                  <a:lnTo>
                    <a:pt x="42008" y="28"/>
                  </a:lnTo>
                  <a:lnTo>
                    <a:pt x="41898" y="83"/>
                  </a:lnTo>
                  <a:lnTo>
                    <a:pt x="20770" y="14150"/>
                  </a:lnTo>
                  <a:lnTo>
                    <a:pt x="28438" y="2234"/>
                  </a:lnTo>
                  <a:lnTo>
                    <a:pt x="28466" y="2151"/>
                  </a:lnTo>
                  <a:lnTo>
                    <a:pt x="28493" y="2041"/>
                  </a:lnTo>
                  <a:lnTo>
                    <a:pt x="28493" y="1931"/>
                  </a:lnTo>
                  <a:lnTo>
                    <a:pt x="28493" y="1848"/>
                  </a:lnTo>
                  <a:lnTo>
                    <a:pt x="28438" y="1738"/>
                  </a:lnTo>
                  <a:lnTo>
                    <a:pt x="28383" y="1655"/>
                  </a:lnTo>
                  <a:lnTo>
                    <a:pt x="28245" y="1517"/>
                  </a:lnTo>
                  <a:lnTo>
                    <a:pt x="28052" y="1407"/>
                  </a:lnTo>
                  <a:lnTo>
                    <a:pt x="27941" y="1379"/>
                  </a:lnTo>
                  <a:lnTo>
                    <a:pt x="27748" y="1379"/>
                  </a:lnTo>
                  <a:lnTo>
                    <a:pt x="27666" y="1434"/>
                  </a:lnTo>
                  <a:lnTo>
                    <a:pt x="27583" y="1489"/>
                  </a:lnTo>
                  <a:lnTo>
                    <a:pt x="27500" y="1572"/>
                  </a:lnTo>
                  <a:lnTo>
                    <a:pt x="18426" y="15722"/>
                  </a:lnTo>
                  <a:lnTo>
                    <a:pt x="5821" y="24107"/>
                  </a:lnTo>
                  <a:lnTo>
                    <a:pt x="12165" y="10564"/>
                  </a:lnTo>
                  <a:lnTo>
                    <a:pt x="12192" y="10481"/>
                  </a:lnTo>
                  <a:lnTo>
                    <a:pt x="12192" y="10371"/>
                  </a:lnTo>
                  <a:lnTo>
                    <a:pt x="12192" y="10261"/>
                  </a:lnTo>
                  <a:lnTo>
                    <a:pt x="12137" y="10178"/>
                  </a:lnTo>
                  <a:lnTo>
                    <a:pt x="12082" y="10095"/>
                  </a:lnTo>
                  <a:lnTo>
                    <a:pt x="12027" y="10012"/>
                  </a:lnTo>
                  <a:lnTo>
                    <a:pt x="11834" y="9930"/>
                  </a:lnTo>
                  <a:lnTo>
                    <a:pt x="11640" y="9874"/>
                  </a:lnTo>
                  <a:lnTo>
                    <a:pt x="11420" y="9874"/>
                  </a:lnTo>
                  <a:lnTo>
                    <a:pt x="11337" y="9902"/>
                  </a:lnTo>
                  <a:lnTo>
                    <a:pt x="11227" y="9957"/>
                  </a:lnTo>
                  <a:lnTo>
                    <a:pt x="11172" y="10040"/>
                  </a:lnTo>
                  <a:lnTo>
                    <a:pt x="11116" y="10150"/>
                  </a:lnTo>
                  <a:lnTo>
                    <a:pt x="4000" y="25348"/>
                  </a:lnTo>
                  <a:lnTo>
                    <a:pt x="222" y="27858"/>
                  </a:lnTo>
                  <a:lnTo>
                    <a:pt x="111" y="27941"/>
                  </a:lnTo>
                  <a:lnTo>
                    <a:pt x="56" y="28023"/>
                  </a:lnTo>
                  <a:lnTo>
                    <a:pt x="28" y="28106"/>
                  </a:lnTo>
                  <a:lnTo>
                    <a:pt x="1" y="28189"/>
                  </a:lnTo>
                  <a:lnTo>
                    <a:pt x="28" y="28299"/>
                  </a:lnTo>
                  <a:lnTo>
                    <a:pt x="56" y="28382"/>
                  </a:lnTo>
                  <a:lnTo>
                    <a:pt x="139" y="28547"/>
                  </a:lnTo>
                  <a:lnTo>
                    <a:pt x="304" y="28685"/>
                  </a:lnTo>
                  <a:lnTo>
                    <a:pt x="415" y="28741"/>
                  </a:lnTo>
                  <a:lnTo>
                    <a:pt x="497" y="28768"/>
                  </a:lnTo>
                  <a:lnTo>
                    <a:pt x="608" y="28796"/>
                  </a:lnTo>
                  <a:lnTo>
                    <a:pt x="718" y="28796"/>
                  </a:lnTo>
                  <a:lnTo>
                    <a:pt x="828" y="28768"/>
                  </a:lnTo>
                  <a:lnTo>
                    <a:pt x="939" y="28685"/>
                  </a:lnTo>
                  <a:lnTo>
                    <a:pt x="4690" y="26203"/>
                  </a:lnTo>
                  <a:lnTo>
                    <a:pt x="23280" y="24769"/>
                  </a:lnTo>
                  <a:lnTo>
                    <a:pt x="23418" y="24769"/>
                  </a:lnTo>
                  <a:lnTo>
                    <a:pt x="23501" y="24714"/>
                  </a:lnTo>
                  <a:lnTo>
                    <a:pt x="23584" y="24658"/>
                  </a:lnTo>
                  <a:lnTo>
                    <a:pt x="23666" y="24576"/>
                  </a:lnTo>
                  <a:lnTo>
                    <a:pt x="23694" y="24493"/>
                  </a:lnTo>
                  <a:lnTo>
                    <a:pt x="23721" y="24410"/>
                  </a:lnTo>
                  <a:lnTo>
                    <a:pt x="23721" y="24327"/>
                  </a:lnTo>
                  <a:lnTo>
                    <a:pt x="23721" y="24217"/>
                  </a:lnTo>
                  <a:lnTo>
                    <a:pt x="23694" y="24134"/>
                  </a:lnTo>
                  <a:lnTo>
                    <a:pt x="23639" y="24052"/>
                  </a:lnTo>
                  <a:lnTo>
                    <a:pt x="23584" y="23941"/>
                  </a:lnTo>
                  <a:lnTo>
                    <a:pt x="23528" y="23886"/>
                  </a:lnTo>
                  <a:lnTo>
                    <a:pt x="23418" y="23831"/>
                  </a:lnTo>
                  <a:lnTo>
                    <a:pt x="23335" y="23776"/>
                  </a:lnTo>
                  <a:lnTo>
                    <a:pt x="23225" y="23748"/>
                  </a:lnTo>
                  <a:lnTo>
                    <a:pt x="23087" y="23748"/>
                  </a:lnTo>
                  <a:lnTo>
                    <a:pt x="6455" y="25017"/>
                  </a:lnTo>
                  <a:lnTo>
                    <a:pt x="19115" y="16577"/>
                  </a:lnTo>
                  <a:lnTo>
                    <a:pt x="37099" y="13763"/>
                  </a:lnTo>
                  <a:lnTo>
                    <a:pt x="37209" y="13736"/>
                  </a:lnTo>
                  <a:lnTo>
                    <a:pt x="37319" y="13708"/>
                  </a:lnTo>
                  <a:lnTo>
                    <a:pt x="37402" y="13626"/>
                  </a:lnTo>
                  <a:lnTo>
                    <a:pt x="37457" y="13543"/>
                  </a:lnTo>
                  <a:lnTo>
                    <a:pt x="37485" y="13460"/>
                  </a:lnTo>
                  <a:lnTo>
                    <a:pt x="37512" y="13377"/>
                  </a:lnTo>
                  <a:lnTo>
                    <a:pt x="37540" y="13267"/>
                  </a:lnTo>
                  <a:lnTo>
                    <a:pt x="37512" y="13184"/>
                  </a:lnTo>
                  <a:lnTo>
                    <a:pt x="37485" y="13074"/>
                  </a:lnTo>
                  <a:lnTo>
                    <a:pt x="37457" y="12991"/>
                  </a:lnTo>
                  <a:lnTo>
                    <a:pt x="37402" y="12908"/>
                  </a:lnTo>
                  <a:lnTo>
                    <a:pt x="37319" y="12853"/>
                  </a:lnTo>
                  <a:lnTo>
                    <a:pt x="37237" y="12798"/>
                  </a:lnTo>
                  <a:lnTo>
                    <a:pt x="37126" y="12743"/>
                  </a:lnTo>
                  <a:lnTo>
                    <a:pt x="36906" y="12743"/>
                  </a:lnTo>
                  <a:lnTo>
                    <a:pt x="21184" y="15198"/>
                  </a:lnTo>
                  <a:lnTo>
                    <a:pt x="42615" y="938"/>
                  </a:lnTo>
                  <a:lnTo>
                    <a:pt x="42698" y="855"/>
                  </a:lnTo>
                  <a:lnTo>
                    <a:pt x="42753" y="772"/>
                  </a:lnTo>
                  <a:lnTo>
                    <a:pt x="42808" y="690"/>
                  </a:lnTo>
                  <a:lnTo>
                    <a:pt x="42808" y="579"/>
                  </a:lnTo>
                  <a:lnTo>
                    <a:pt x="42808" y="497"/>
                  </a:lnTo>
                  <a:lnTo>
                    <a:pt x="42781" y="414"/>
                  </a:lnTo>
                  <a:lnTo>
                    <a:pt x="42670" y="221"/>
                  </a:lnTo>
                  <a:lnTo>
                    <a:pt x="42505" y="83"/>
                  </a:lnTo>
                  <a:lnTo>
                    <a:pt x="42422" y="28"/>
                  </a:lnTo>
                  <a:lnTo>
                    <a:pt x="423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2"/>
            <p:cNvSpPr/>
            <p:nvPr/>
          </p:nvSpPr>
          <p:spPr>
            <a:xfrm>
              <a:off x="4018487" y="3699774"/>
              <a:ext cx="504413" cy="767692"/>
            </a:xfrm>
            <a:custGeom>
              <a:avLst/>
              <a:gdLst/>
              <a:ahLst/>
              <a:cxnLst/>
              <a:rect l="l" t="t" r="r" b="b"/>
              <a:pathLst>
                <a:path w="29541" h="44960" extrusionOk="0">
                  <a:moveTo>
                    <a:pt x="1214" y="1"/>
                  </a:moveTo>
                  <a:lnTo>
                    <a:pt x="1131" y="221"/>
                  </a:lnTo>
                  <a:lnTo>
                    <a:pt x="966" y="856"/>
                  </a:lnTo>
                  <a:lnTo>
                    <a:pt x="745" y="1821"/>
                  </a:lnTo>
                  <a:lnTo>
                    <a:pt x="607" y="2400"/>
                  </a:lnTo>
                  <a:lnTo>
                    <a:pt x="497" y="3062"/>
                  </a:lnTo>
                  <a:lnTo>
                    <a:pt x="386" y="3807"/>
                  </a:lnTo>
                  <a:lnTo>
                    <a:pt x="276" y="4607"/>
                  </a:lnTo>
                  <a:lnTo>
                    <a:pt x="193" y="5434"/>
                  </a:lnTo>
                  <a:lnTo>
                    <a:pt x="111" y="6344"/>
                  </a:lnTo>
                  <a:lnTo>
                    <a:pt x="55" y="7282"/>
                  </a:lnTo>
                  <a:lnTo>
                    <a:pt x="0" y="8248"/>
                  </a:lnTo>
                  <a:lnTo>
                    <a:pt x="0" y="9268"/>
                  </a:lnTo>
                  <a:lnTo>
                    <a:pt x="28" y="10316"/>
                  </a:lnTo>
                  <a:lnTo>
                    <a:pt x="83" y="11364"/>
                  </a:lnTo>
                  <a:lnTo>
                    <a:pt x="166" y="12468"/>
                  </a:lnTo>
                  <a:lnTo>
                    <a:pt x="304" y="13571"/>
                  </a:lnTo>
                  <a:lnTo>
                    <a:pt x="469" y="14702"/>
                  </a:lnTo>
                  <a:lnTo>
                    <a:pt x="662" y="15833"/>
                  </a:lnTo>
                  <a:lnTo>
                    <a:pt x="910" y="16964"/>
                  </a:lnTo>
                  <a:lnTo>
                    <a:pt x="1186" y="18094"/>
                  </a:lnTo>
                  <a:lnTo>
                    <a:pt x="1490" y="19253"/>
                  </a:lnTo>
                  <a:lnTo>
                    <a:pt x="1848" y="20384"/>
                  </a:lnTo>
                  <a:lnTo>
                    <a:pt x="2234" y="21542"/>
                  </a:lnTo>
                  <a:lnTo>
                    <a:pt x="2676" y="22673"/>
                  </a:lnTo>
                  <a:lnTo>
                    <a:pt x="3172" y="23776"/>
                  </a:lnTo>
                  <a:lnTo>
                    <a:pt x="3669" y="24907"/>
                  </a:lnTo>
                  <a:lnTo>
                    <a:pt x="4220" y="25983"/>
                  </a:lnTo>
                  <a:lnTo>
                    <a:pt x="4827" y="27059"/>
                  </a:lnTo>
                  <a:lnTo>
                    <a:pt x="5434" y="28134"/>
                  </a:lnTo>
                  <a:lnTo>
                    <a:pt x="6096" y="29182"/>
                  </a:lnTo>
                  <a:lnTo>
                    <a:pt x="6785" y="30203"/>
                  </a:lnTo>
                  <a:lnTo>
                    <a:pt x="7503" y="31196"/>
                  </a:lnTo>
                  <a:lnTo>
                    <a:pt x="8247" y="32161"/>
                  </a:lnTo>
                  <a:lnTo>
                    <a:pt x="9020" y="33099"/>
                  </a:lnTo>
                  <a:lnTo>
                    <a:pt x="9819" y="34009"/>
                  </a:lnTo>
                  <a:lnTo>
                    <a:pt x="10619" y="34892"/>
                  </a:lnTo>
                  <a:lnTo>
                    <a:pt x="11474" y="35747"/>
                  </a:lnTo>
                  <a:lnTo>
                    <a:pt x="12357" y="36547"/>
                  </a:lnTo>
                  <a:lnTo>
                    <a:pt x="13240" y="37347"/>
                  </a:lnTo>
                  <a:lnTo>
                    <a:pt x="14122" y="38064"/>
                  </a:lnTo>
                  <a:lnTo>
                    <a:pt x="15032" y="38781"/>
                  </a:lnTo>
                  <a:lnTo>
                    <a:pt x="15943" y="39443"/>
                  </a:lnTo>
                  <a:lnTo>
                    <a:pt x="16880" y="40077"/>
                  </a:lnTo>
                  <a:lnTo>
                    <a:pt x="17791" y="40656"/>
                  </a:lnTo>
                  <a:lnTo>
                    <a:pt x="18701" y="41208"/>
                  </a:lnTo>
                  <a:lnTo>
                    <a:pt x="19611" y="41705"/>
                  </a:lnTo>
                  <a:lnTo>
                    <a:pt x="20521" y="42174"/>
                  </a:lnTo>
                  <a:lnTo>
                    <a:pt x="21404" y="42615"/>
                  </a:lnTo>
                  <a:lnTo>
                    <a:pt x="22259" y="43001"/>
                  </a:lnTo>
                  <a:lnTo>
                    <a:pt x="23086" y="43332"/>
                  </a:lnTo>
                  <a:lnTo>
                    <a:pt x="23859" y="43663"/>
                  </a:lnTo>
                  <a:lnTo>
                    <a:pt x="24603" y="43939"/>
                  </a:lnTo>
                  <a:lnTo>
                    <a:pt x="25321" y="44159"/>
                  </a:lnTo>
                  <a:lnTo>
                    <a:pt x="25955" y="44380"/>
                  </a:lnTo>
                  <a:lnTo>
                    <a:pt x="26534" y="44546"/>
                  </a:lnTo>
                  <a:lnTo>
                    <a:pt x="27499" y="44794"/>
                  </a:lnTo>
                  <a:lnTo>
                    <a:pt x="28134" y="44932"/>
                  </a:lnTo>
                  <a:lnTo>
                    <a:pt x="28355" y="44959"/>
                  </a:lnTo>
                  <a:lnTo>
                    <a:pt x="28410" y="44766"/>
                  </a:lnTo>
                  <a:lnTo>
                    <a:pt x="28575" y="44132"/>
                  </a:lnTo>
                  <a:lnTo>
                    <a:pt x="28823" y="43166"/>
                  </a:lnTo>
                  <a:lnTo>
                    <a:pt x="28934" y="42587"/>
                  </a:lnTo>
                  <a:lnTo>
                    <a:pt x="29044" y="41925"/>
                  </a:lnTo>
                  <a:lnTo>
                    <a:pt x="29182" y="41181"/>
                  </a:lnTo>
                  <a:lnTo>
                    <a:pt x="29265" y="40381"/>
                  </a:lnTo>
                  <a:lnTo>
                    <a:pt x="29375" y="39553"/>
                  </a:lnTo>
                  <a:lnTo>
                    <a:pt x="29430" y="38643"/>
                  </a:lnTo>
                  <a:lnTo>
                    <a:pt x="29485" y="37705"/>
                  </a:lnTo>
                  <a:lnTo>
                    <a:pt x="29513" y="36740"/>
                  </a:lnTo>
                  <a:lnTo>
                    <a:pt x="29541" y="35719"/>
                  </a:lnTo>
                  <a:lnTo>
                    <a:pt x="29513" y="34699"/>
                  </a:lnTo>
                  <a:lnTo>
                    <a:pt x="29458" y="33623"/>
                  </a:lnTo>
                  <a:lnTo>
                    <a:pt x="29375" y="32547"/>
                  </a:lnTo>
                  <a:lnTo>
                    <a:pt x="29237" y="31417"/>
                  </a:lnTo>
                  <a:lnTo>
                    <a:pt x="29072" y="30313"/>
                  </a:lnTo>
                  <a:lnTo>
                    <a:pt x="28879" y="29182"/>
                  </a:lnTo>
                  <a:lnTo>
                    <a:pt x="28630" y="28024"/>
                  </a:lnTo>
                  <a:lnTo>
                    <a:pt x="28355" y="26893"/>
                  </a:lnTo>
                  <a:lnTo>
                    <a:pt x="28051" y="25735"/>
                  </a:lnTo>
                  <a:lnTo>
                    <a:pt x="27693" y="24604"/>
                  </a:lnTo>
                  <a:lnTo>
                    <a:pt x="27306" y="23473"/>
                  </a:lnTo>
                  <a:lnTo>
                    <a:pt x="26865" y="22342"/>
                  </a:lnTo>
                  <a:lnTo>
                    <a:pt x="26396" y="21211"/>
                  </a:lnTo>
                  <a:lnTo>
                    <a:pt x="25872" y="20108"/>
                  </a:lnTo>
                  <a:lnTo>
                    <a:pt x="25321" y="19005"/>
                  </a:lnTo>
                  <a:lnTo>
                    <a:pt x="24741" y="17929"/>
                  </a:lnTo>
                  <a:lnTo>
                    <a:pt x="24134" y="16853"/>
                  </a:lnTo>
                  <a:lnTo>
                    <a:pt x="23473" y="15805"/>
                  </a:lnTo>
                  <a:lnTo>
                    <a:pt x="22783" y="14785"/>
                  </a:lnTo>
                  <a:lnTo>
                    <a:pt x="22093" y="13792"/>
                  </a:lnTo>
                  <a:lnTo>
                    <a:pt x="21349" y="12799"/>
                  </a:lnTo>
                  <a:lnTo>
                    <a:pt x="20576" y="11861"/>
                  </a:lnTo>
                  <a:lnTo>
                    <a:pt x="19777" y="10951"/>
                  </a:lnTo>
                  <a:lnTo>
                    <a:pt x="18949" y="10068"/>
                  </a:lnTo>
                  <a:lnTo>
                    <a:pt x="18094" y="9213"/>
                  </a:lnTo>
                  <a:lnTo>
                    <a:pt x="17239" y="8413"/>
                  </a:lnTo>
                  <a:lnTo>
                    <a:pt x="16356" y="7641"/>
                  </a:lnTo>
                  <a:lnTo>
                    <a:pt x="15446" y="6896"/>
                  </a:lnTo>
                  <a:lnTo>
                    <a:pt x="14564" y="6179"/>
                  </a:lnTo>
                  <a:lnTo>
                    <a:pt x="13626" y="5517"/>
                  </a:lnTo>
                  <a:lnTo>
                    <a:pt x="12716" y="4883"/>
                  </a:lnTo>
                  <a:lnTo>
                    <a:pt x="11805" y="4303"/>
                  </a:lnTo>
                  <a:lnTo>
                    <a:pt x="10868" y="3752"/>
                  </a:lnTo>
                  <a:lnTo>
                    <a:pt x="9957" y="3255"/>
                  </a:lnTo>
                  <a:lnTo>
                    <a:pt x="9075" y="2786"/>
                  </a:lnTo>
                  <a:lnTo>
                    <a:pt x="8192" y="2373"/>
                  </a:lnTo>
                  <a:lnTo>
                    <a:pt x="7337" y="1986"/>
                  </a:lnTo>
                  <a:lnTo>
                    <a:pt x="6510" y="1628"/>
                  </a:lnTo>
                  <a:lnTo>
                    <a:pt x="5710" y="1324"/>
                  </a:lnTo>
                  <a:lnTo>
                    <a:pt x="4965" y="1049"/>
                  </a:lnTo>
                  <a:lnTo>
                    <a:pt x="4248" y="800"/>
                  </a:lnTo>
                  <a:lnTo>
                    <a:pt x="3613" y="607"/>
                  </a:lnTo>
                  <a:lnTo>
                    <a:pt x="3034" y="442"/>
                  </a:lnTo>
                  <a:lnTo>
                    <a:pt x="2069" y="194"/>
                  </a:lnTo>
                  <a:lnTo>
                    <a:pt x="1434" y="56"/>
                  </a:lnTo>
                  <a:lnTo>
                    <a:pt x="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p:nvPr/>
          </p:nvSpPr>
          <p:spPr>
            <a:xfrm>
              <a:off x="4063224" y="3734163"/>
              <a:ext cx="423887" cy="700809"/>
            </a:xfrm>
            <a:custGeom>
              <a:avLst/>
              <a:gdLst/>
              <a:ahLst/>
              <a:cxnLst/>
              <a:rect l="l" t="t" r="r" b="b"/>
              <a:pathLst>
                <a:path w="24825" h="41043" extrusionOk="0">
                  <a:moveTo>
                    <a:pt x="414" y="0"/>
                  </a:moveTo>
                  <a:lnTo>
                    <a:pt x="249" y="55"/>
                  </a:lnTo>
                  <a:lnTo>
                    <a:pt x="111" y="166"/>
                  </a:lnTo>
                  <a:lnTo>
                    <a:pt x="56" y="248"/>
                  </a:lnTo>
                  <a:lnTo>
                    <a:pt x="0" y="331"/>
                  </a:lnTo>
                  <a:lnTo>
                    <a:pt x="0" y="414"/>
                  </a:lnTo>
                  <a:lnTo>
                    <a:pt x="0" y="524"/>
                  </a:lnTo>
                  <a:lnTo>
                    <a:pt x="28" y="607"/>
                  </a:lnTo>
                  <a:lnTo>
                    <a:pt x="56" y="717"/>
                  </a:lnTo>
                  <a:lnTo>
                    <a:pt x="12330" y="21321"/>
                  </a:lnTo>
                  <a:lnTo>
                    <a:pt x="12330" y="21321"/>
                  </a:lnTo>
                  <a:lnTo>
                    <a:pt x="718" y="13350"/>
                  </a:lnTo>
                  <a:lnTo>
                    <a:pt x="635" y="13295"/>
                  </a:lnTo>
                  <a:lnTo>
                    <a:pt x="552" y="13267"/>
                  </a:lnTo>
                  <a:lnTo>
                    <a:pt x="442" y="13267"/>
                  </a:lnTo>
                  <a:lnTo>
                    <a:pt x="359" y="13295"/>
                  </a:lnTo>
                  <a:lnTo>
                    <a:pt x="276" y="13322"/>
                  </a:lnTo>
                  <a:lnTo>
                    <a:pt x="221" y="13377"/>
                  </a:lnTo>
                  <a:lnTo>
                    <a:pt x="83" y="13515"/>
                  </a:lnTo>
                  <a:lnTo>
                    <a:pt x="28" y="13681"/>
                  </a:lnTo>
                  <a:lnTo>
                    <a:pt x="28" y="13763"/>
                  </a:lnTo>
                  <a:lnTo>
                    <a:pt x="28" y="13874"/>
                  </a:lnTo>
                  <a:lnTo>
                    <a:pt x="56" y="13957"/>
                  </a:lnTo>
                  <a:lnTo>
                    <a:pt x="83" y="14039"/>
                  </a:lnTo>
                  <a:lnTo>
                    <a:pt x="166" y="14122"/>
                  </a:lnTo>
                  <a:lnTo>
                    <a:pt x="249" y="14205"/>
                  </a:lnTo>
                  <a:lnTo>
                    <a:pt x="13516" y="23307"/>
                  </a:lnTo>
                  <a:lnTo>
                    <a:pt x="20770" y="35471"/>
                  </a:lnTo>
                  <a:lnTo>
                    <a:pt x="8054" y="28244"/>
                  </a:lnTo>
                  <a:lnTo>
                    <a:pt x="7944" y="28189"/>
                  </a:lnTo>
                  <a:lnTo>
                    <a:pt x="7668" y="28189"/>
                  </a:lnTo>
                  <a:lnTo>
                    <a:pt x="7586" y="28244"/>
                  </a:lnTo>
                  <a:lnTo>
                    <a:pt x="7503" y="28299"/>
                  </a:lnTo>
                  <a:lnTo>
                    <a:pt x="7392" y="28437"/>
                  </a:lnTo>
                  <a:lnTo>
                    <a:pt x="7337" y="28603"/>
                  </a:lnTo>
                  <a:lnTo>
                    <a:pt x="7310" y="28685"/>
                  </a:lnTo>
                  <a:lnTo>
                    <a:pt x="7337" y="28768"/>
                  </a:lnTo>
                  <a:lnTo>
                    <a:pt x="7365" y="28878"/>
                  </a:lnTo>
                  <a:lnTo>
                    <a:pt x="7392" y="28961"/>
                  </a:lnTo>
                  <a:lnTo>
                    <a:pt x="7475" y="29016"/>
                  </a:lnTo>
                  <a:lnTo>
                    <a:pt x="7558" y="29099"/>
                  </a:lnTo>
                  <a:lnTo>
                    <a:pt x="21763" y="37181"/>
                  </a:lnTo>
                  <a:lnTo>
                    <a:pt x="23914" y="40794"/>
                  </a:lnTo>
                  <a:lnTo>
                    <a:pt x="23997" y="40904"/>
                  </a:lnTo>
                  <a:lnTo>
                    <a:pt x="24052" y="40959"/>
                  </a:lnTo>
                  <a:lnTo>
                    <a:pt x="24135" y="41015"/>
                  </a:lnTo>
                  <a:lnTo>
                    <a:pt x="24245" y="41042"/>
                  </a:lnTo>
                  <a:lnTo>
                    <a:pt x="24328" y="41042"/>
                  </a:lnTo>
                  <a:lnTo>
                    <a:pt x="24411" y="41015"/>
                  </a:lnTo>
                  <a:lnTo>
                    <a:pt x="24576" y="40959"/>
                  </a:lnTo>
                  <a:lnTo>
                    <a:pt x="24714" y="40849"/>
                  </a:lnTo>
                  <a:lnTo>
                    <a:pt x="24769" y="40766"/>
                  </a:lnTo>
                  <a:lnTo>
                    <a:pt x="24824" y="40684"/>
                  </a:lnTo>
                  <a:lnTo>
                    <a:pt x="24824" y="40601"/>
                  </a:lnTo>
                  <a:lnTo>
                    <a:pt x="24824" y="40518"/>
                  </a:lnTo>
                  <a:lnTo>
                    <a:pt x="24824" y="40408"/>
                  </a:lnTo>
                  <a:lnTo>
                    <a:pt x="24769" y="40297"/>
                  </a:lnTo>
                  <a:lnTo>
                    <a:pt x="22590" y="36684"/>
                  </a:lnTo>
                  <a:lnTo>
                    <a:pt x="21928" y="20521"/>
                  </a:lnTo>
                  <a:lnTo>
                    <a:pt x="21928" y="20411"/>
                  </a:lnTo>
                  <a:lnTo>
                    <a:pt x="21873" y="20300"/>
                  </a:lnTo>
                  <a:lnTo>
                    <a:pt x="21818" y="20218"/>
                  </a:lnTo>
                  <a:lnTo>
                    <a:pt x="21763" y="20163"/>
                  </a:lnTo>
                  <a:lnTo>
                    <a:pt x="21680" y="20107"/>
                  </a:lnTo>
                  <a:lnTo>
                    <a:pt x="21597" y="20080"/>
                  </a:lnTo>
                  <a:lnTo>
                    <a:pt x="21432" y="20052"/>
                  </a:lnTo>
                  <a:lnTo>
                    <a:pt x="21239" y="20080"/>
                  </a:lnTo>
                  <a:lnTo>
                    <a:pt x="21156" y="20107"/>
                  </a:lnTo>
                  <a:lnTo>
                    <a:pt x="21101" y="20163"/>
                  </a:lnTo>
                  <a:lnTo>
                    <a:pt x="21046" y="20218"/>
                  </a:lnTo>
                  <a:lnTo>
                    <a:pt x="20990" y="20300"/>
                  </a:lnTo>
                  <a:lnTo>
                    <a:pt x="20963" y="20411"/>
                  </a:lnTo>
                  <a:lnTo>
                    <a:pt x="20963" y="20521"/>
                  </a:lnTo>
                  <a:lnTo>
                    <a:pt x="21542" y="34919"/>
                  </a:lnTo>
                  <a:lnTo>
                    <a:pt x="14343" y="22783"/>
                  </a:lnTo>
                  <a:lnTo>
                    <a:pt x="11778" y="6840"/>
                  </a:lnTo>
                  <a:lnTo>
                    <a:pt x="11750" y="6730"/>
                  </a:lnTo>
                  <a:lnTo>
                    <a:pt x="11695" y="6647"/>
                  </a:lnTo>
                  <a:lnTo>
                    <a:pt x="11640" y="6592"/>
                  </a:lnTo>
                  <a:lnTo>
                    <a:pt x="11557" y="6537"/>
                  </a:lnTo>
                  <a:lnTo>
                    <a:pt x="11475" y="6509"/>
                  </a:lnTo>
                  <a:lnTo>
                    <a:pt x="11392" y="6482"/>
                  </a:lnTo>
                  <a:lnTo>
                    <a:pt x="11226" y="6509"/>
                  </a:lnTo>
                  <a:lnTo>
                    <a:pt x="11061" y="6592"/>
                  </a:lnTo>
                  <a:lnTo>
                    <a:pt x="10923" y="6702"/>
                  </a:lnTo>
                  <a:lnTo>
                    <a:pt x="10868" y="6785"/>
                  </a:lnTo>
                  <a:lnTo>
                    <a:pt x="10840" y="6896"/>
                  </a:lnTo>
                  <a:lnTo>
                    <a:pt x="10813" y="6978"/>
                  </a:lnTo>
                  <a:lnTo>
                    <a:pt x="10840" y="7089"/>
                  </a:lnTo>
                  <a:lnTo>
                    <a:pt x="12992" y="20521"/>
                  </a:lnTo>
                  <a:lnTo>
                    <a:pt x="12992" y="20521"/>
                  </a:lnTo>
                  <a:lnTo>
                    <a:pt x="911" y="221"/>
                  </a:lnTo>
                  <a:lnTo>
                    <a:pt x="828" y="138"/>
                  </a:lnTo>
                  <a:lnTo>
                    <a:pt x="773" y="55"/>
                  </a:lnTo>
                  <a:lnTo>
                    <a:pt x="690" y="28"/>
                  </a:lnTo>
                  <a:lnTo>
                    <a:pt x="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2"/>
            <p:cNvSpPr/>
            <p:nvPr/>
          </p:nvSpPr>
          <p:spPr>
            <a:xfrm>
              <a:off x="3540934" y="3923012"/>
              <a:ext cx="804881" cy="557635"/>
            </a:xfrm>
            <a:custGeom>
              <a:avLst/>
              <a:gdLst/>
              <a:ahLst/>
              <a:cxnLst/>
              <a:rect l="l" t="t" r="r" b="b"/>
              <a:pathLst>
                <a:path w="47138" h="32658" extrusionOk="0">
                  <a:moveTo>
                    <a:pt x="8468" y="0"/>
                  </a:moveTo>
                  <a:lnTo>
                    <a:pt x="7392" y="28"/>
                  </a:lnTo>
                  <a:lnTo>
                    <a:pt x="6371" y="56"/>
                  </a:lnTo>
                  <a:lnTo>
                    <a:pt x="5378" y="111"/>
                  </a:lnTo>
                  <a:lnTo>
                    <a:pt x="4468" y="194"/>
                  </a:lnTo>
                  <a:lnTo>
                    <a:pt x="3613" y="276"/>
                  </a:lnTo>
                  <a:lnTo>
                    <a:pt x="2813" y="359"/>
                  </a:lnTo>
                  <a:lnTo>
                    <a:pt x="2124" y="469"/>
                  </a:lnTo>
                  <a:lnTo>
                    <a:pt x="965" y="662"/>
                  </a:lnTo>
                  <a:lnTo>
                    <a:pt x="248" y="800"/>
                  </a:lnTo>
                  <a:lnTo>
                    <a:pt x="0" y="855"/>
                  </a:lnTo>
                  <a:lnTo>
                    <a:pt x="0" y="1104"/>
                  </a:lnTo>
                  <a:lnTo>
                    <a:pt x="55" y="1766"/>
                  </a:lnTo>
                  <a:lnTo>
                    <a:pt x="193" y="2786"/>
                  </a:lnTo>
                  <a:lnTo>
                    <a:pt x="303" y="3421"/>
                  </a:lnTo>
                  <a:lnTo>
                    <a:pt x="441" y="4110"/>
                  </a:lnTo>
                  <a:lnTo>
                    <a:pt x="579" y="4882"/>
                  </a:lnTo>
                  <a:lnTo>
                    <a:pt x="800" y="5682"/>
                  </a:lnTo>
                  <a:lnTo>
                    <a:pt x="1021" y="6537"/>
                  </a:lnTo>
                  <a:lnTo>
                    <a:pt x="1296" y="7420"/>
                  </a:lnTo>
                  <a:lnTo>
                    <a:pt x="1600" y="8358"/>
                  </a:lnTo>
                  <a:lnTo>
                    <a:pt x="1958" y="9296"/>
                  </a:lnTo>
                  <a:lnTo>
                    <a:pt x="2344" y="10261"/>
                  </a:lnTo>
                  <a:lnTo>
                    <a:pt x="2786" y="11254"/>
                  </a:lnTo>
                  <a:lnTo>
                    <a:pt x="3255" y="12247"/>
                  </a:lnTo>
                  <a:lnTo>
                    <a:pt x="3779" y="13267"/>
                  </a:lnTo>
                  <a:lnTo>
                    <a:pt x="4358" y="14260"/>
                  </a:lnTo>
                  <a:lnTo>
                    <a:pt x="4965" y="15253"/>
                  </a:lnTo>
                  <a:lnTo>
                    <a:pt x="5627" y="16274"/>
                  </a:lnTo>
                  <a:lnTo>
                    <a:pt x="6344" y="17239"/>
                  </a:lnTo>
                  <a:lnTo>
                    <a:pt x="7089" y="18232"/>
                  </a:lnTo>
                  <a:lnTo>
                    <a:pt x="7888" y="19170"/>
                  </a:lnTo>
                  <a:lnTo>
                    <a:pt x="8744" y="20108"/>
                  </a:lnTo>
                  <a:lnTo>
                    <a:pt x="9599" y="21018"/>
                  </a:lnTo>
                  <a:lnTo>
                    <a:pt x="10536" y="21901"/>
                  </a:lnTo>
                  <a:lnTo>
                    <a:pt x="11502" y="22783"/>
                  </a:lnTo>
                  <a:lnTo>
                    <a:pt x="12495" y="23611"/>
                  </a:lnTo>
                  <a:lnTo>
                    <a:pt x="13515" y="24411"/>
                  </a:lnTo>
                  <a:lnTo>
                    <a:pt x="14591" y="25183"/>
                  </a:lnTo>
                  <a:lnTo>
                    <a:pt x="15667" y="25928"/>
                  </a:lnTo>
                  <a:lnTo>
                    <a:pt x="16797" y="26645"/>
                  </a:lnTo>
                  <a:lnTo>
                    <a:pt x="17928" y="27307"/>
                  </a:lnTo>
                  <a:lnTo>
                    <a:pt x="19114" y="27941"/>
                  </a:lnTo>
                  <a:lnTo>
                    <a:pt x="20300" y="28548"/>
                  </a:lnTo>
                  <a:lnTo>
                    <a:pt x="21514" y="29100"/>
                  </a:lnTo>
                  <a:lnTo>
                    <a:pt x="22728" y="29624"/>
                  </a:lnTo>
                  <a:lnTo>
                    <a:pt x="23969" y="30092"/>
                  </a:lnTo>
                  <a:lnTo>
                    <a:pt x="25238" y="30534"/>
                  </a:lnTo>
                  <a:lnTo>
                    <a:pt x="26479" y="30920"/>
                  </a:lnTo>
                  <a:lnTo>
                    <a:pt x="27748" y="31278"/>
                  </a:lnTo>
                  <a:lnTo>
                    <a:pt x="29016" y="31582"/>
                  </a:lnTo>
                  <a:lnTo>
                    <a:pt x="30285" y="31830"/>
                  </a:lnTo>
                  <a:lnTo>
                    <a:pt x="31526" y="32078"/>
                  </a:lnTo>
                  <a:lnTo>
                    <a:pt x="32767" y="32271"/>
                  </a:lnTo>
                  <a:lnTo>
                    <a:pt x="34009" y="32409"/>
                  </a:lnTo>
                  <a:lnTo>
                    <a:pt x="35222" y="32520"/>
                  </a:lnTo>
                  <a:lnTo>
                    <a:pt x="36408" y="32602"/>
                  </a:lnTo>
                  <a:lnTo>
                    <a:pt x="37567" y="32658"/>
                  </a:lnTo>
                  <a:lnTo>
                    <a:pt x="39746" y="32658"/>
                  </a:lnTo>
                  <a:lnTo>
                    <a:pt x="40794" y="32630"/>
                  </a:lnTo>
                  <a:lnTo>
                    <a:pt x="41759" y="32575"/>
                  </a:lnTo>
                  <a:lnTo>
                    <a:pt x="42697" y="32492"/>
                  </a:lnTo>
                  <a:lnTo>
                    <a:pt x="43552" y="32409"/>
                  </a:lnTo>
                  <a:lnTo>
                    <a:pt x="44324" y="32327"/>
                  </a:lnTo>
                  <a:lnTo>
                    <a:pt x="45014" y="32216"/>
                  </a:lnTo>
                  <a:lnTo>
                    <a:pt x="46145" y="32051"/>
                  </a:lnTo>
                  <a:lnTo>
                    <a:pt x="46889" y="31885"/>
                  </a:lnTo>
                  <a:lnTo>
                    <a:pt x="47138" y="31830"/>
                  </a:lnTo>
                  <a:lnTo>
                    <a:pt x="47138" y="31609"/>
                  </a:lnTo>
                  <a:lnTo>
                    <a:pt x="47083" y="30920"/>
                  </a:lnTo>
                  <a:lnTo>
                    <a:pt x="46945" y="29899"/>
                  </a:lnTo>
                  <a:lnTo>
                    <a:pt x="46834" y="29265"/>
                  </a:lnTo>
                  <a:lnTo>
                    <a:pt x="46696" y="28575"/>
                  </a:lnTo>
                  <a:lnTo>
                    <a:pt x="46531" y="27831"/>
                  </a:lnTo>
                  <a:lnTo>
                    <a:pt x="46338" y="27031"/>
                  </a:lnTo>
                  <a:lnTo>
                    <a:pt x="46090" y="26176"/>
                  </a:lnTo>
                  <a:lnTo>
                    <a:pt x="45814" y="25293"/>
                  </a:lnTo>
                  <a:lnTo>
                    <a:pt x="45510" y="24383"/>
                  </a:lnTo>
                  <a:lnTo>
                    <a:pt x="45152" y="23418"/>
                  </a:lnTo>
                  <a:lnTo>
                    <a:pt x="44766" y="22452"/>
                  </a:lnTo>
                  <a:lnTo>
                    <a:pt x="44324" y="21459"/>
                  </a:lnTo>
                  <a:lnTo>
                    <a:pt x="43855" y="20466"/>
                  </a:lnTo>
                  <a:lnTo>
                    <a:pt x="43331" y="19473"/>
                  </a:lnTo>
                  <a:lnTo>
                    <a:pt x="42752" y="18453"/>
                  </a:lnTo>
                  <a:lnTo>
                    <a:pt x="42145" y="17460"/>
                  </a:lnTo>
                  <a:lnTo>
                    <a:pt x="41483" y="16467"/>
                  </a:lnTo>
                  <a:lnTo>
                    <a:pt x="40766" y="15474"/>
                  </a:lnTo>
                  <a:lnTo>
                    <a:pt x="40022" y="14509"/>
                  </a:lnTo>
                  <a:lnTo>
                    <a:pt x="39222" y="13543"/>
                  </a:lnTo>
                  <a:lnTo>
                    <a:pt x="38394" y="12605"/>
                  </a:lnTo>
                  <a:lnTo>
                    <a:pt x="37512" y="11695"/>
                  </a:lnTo>
                  <a:lnTo>
                    <a:pt x="36574" y="10813"/>
                  </a:lnTo>
                  <a:lnTo>
                    <a:pt x="35636" y="9930"/>
                  </a:lnTo>
                  <a:lnTo>
                    <a:pt x="34643" y="9103"/>
                  </a:lnTo>
                  <a:lnTo>
                    <a:pt x="33595" y="8303"/>
                  </a:lnTo>
                  <a:lnTo>
                    <a:pt x="32547" y="7503"/>
                  </a:lnTo>
                  <a:lnTo>
                    <a:pt x="31471" y="6758"/>
                  </a:lnTo>
                  <a:lnTo>
                    <a:pt x="30340" y="6068"/>
                  </a:lnTo>
                  <a:lnTo>
                    <a:pt x="29209" y="5379"/>
                  </a:lnTo>
                  <a:lnTo>
                    <a:pt x="28023" y="4745"/>
                  </a:lnTo>
                  <a:lnTo>
                    <a:pt x="26837" y="4138"/>
                  </a:lnTo>
                  <a:lnTo>
                    <a:pt x="25651" y="3586"/>
                  </a:lnTo>
                  <a:lnTo>
                    <a:pt x="24410" y="3062"/>
                  </a:lnTo>
                  <a:lnTo>
                    <a:pt x="23169" y="2593"/>
                  </a:lnTo>
                  <a:lnTo>
                    <a:pt x="21928" y="2152"/>
                  </a:lnTo>
                  <a:lnTo>
                    <a:pt x="20659" y="1766"/>
                  </a:lnTo>
                  <a:lnTo>
                    <a:pt x="19390" y="1407"/>
                  </a:lnTo>
                  <a:lnTo>
                    <a:pt x="18149" y="1104"/>
                  </a:lnTo>
                  <a:lnTo>
                    <a:pt x="16880" y="828"/>
                  </a:lnTo>
                  <a:lnTo>
                    <a:pt x="15611" y="607"/>
                  </a:lnTo>
                  <a:lnTo>
                    <a:pt x="14370" y="414"/>
                  </a:lnTo>
                  <a:lnTo>
                    <a:pt x="13157" y="249"/>
                  </a:lnTo>
                  <a:lnTo>
                    <a:pt x="11943" y="138"/>
                  </a:lnTo>
                  <a:lnTo>
                    <a:pt x="10757" y="56"/>
                  </a:lnTo>
                  <a:lnTo>
                    <a:pt x="9599" y="28"/>
                  </a:lnTo>
                  <a:lnTo>
                    <a:pt x="84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2"/>
            <p:cNvSpPr/>
            <p:nvPr/>
          </p:nvSpPr>
          <p:spPr>
            <a:xfrm>
              <a:off x="3582836" y="3955045"/>
              <a:ext cx="730964" cy="491692"/>
            </a:xfrm>
            <a:custGeom>
              <a:avLst/>
              <a:gdLst/>
              <a:ahLst/>
              <a:cxnLst/>
              <a:rect l="l" t="t" r="r" b="b"/>
              <a:pathLst>
                <a:path w="42809" h="28796" extrusionOk="0">
                  <a:moveTo>
                    <a:pt x="497" y="0"/>
                  </a:moveTo>
                  <a:lnTo>
                    <a:pt x="387" y="28"/>
                  </a:lnTo>
                  <a:lnTo>
                    <a:pt x="304" y="83"/>
                  </a:lnTo>
                  <a:lnTo>
                    <a:pt x="139" y="221"/>
                  </a:lnTo>
                  <a:lnTo>
                    <a:pt x="28" y="414"/>
                  </a:lnTo>
                  <a:lnTo>
                    <a:pt x="1" y="497"/>
                  </a:lnTo>
                  <a:lnTo>
                    <a:pt x="1" y="579"/>
                  </a:lnTo>
                  <a:lnTo>
                    <a:pt x="1" y="690"/>
                  </a:lnTo>
                  <a:lnTo>
                    <a:pt x="56" y="772"/>
                  </a:lnTo>
                  <a:lnTo>
                    <a:pt x="111" y="855"/>
                  </a:lnTo>
                  <a:lnTo>
                    <a:pt x="194" y="938"/>
                  </a:lnTo>
                  <a:lnTo>
                    <a:pt x="21625" y="15198"/>
                  </a:lnTo>
                  <a:lnTo>
                    <a:pt x="5931" y="12743"/>
                  </a:lnTo>
                  <a:lnTo>
                    <a:pt x="5683" y="12743"/>
                  </a:lnTo>
                  <a:lnTo>
                    <a:pt x="5572" y="12798"/>
                  </a:lnTo>
                  <a:lnTo>
                    <a:pt x="5490" y="12853"/>
                  </a:lnTo>
                  <a:lnTo>
                    <a:pt x="5407" y="12908"/>
                  </a:lnTo>
                  <a:lnTo>
                    <a:pt x="5352" y="12991"/>
                  </a:lnTo>
                  <a:lnTo>
                    <a:pt x="5324" y="13074"/>
                  </a:lnTo>
                  <a:lnTo>
                    <a:pt x="5297" y="13184"/>
                  </a:lnTo>
                  <a:lnTo>
                    <a:pt x="5269" y="13267"/>
                  </a:lnTo>
                  <a:lnTo>
                    <a:pt x="5297" y="13377"/>
                  </a:lnTo>
                  <a:lnTo>
                    <a:pt x="5324" y="13460"/>
                  </a:lnTo>
                  <a:lnTo>
                    <a:pt x="5352" y="13543"/>
                  </a:lnTo>
                  <a:lnTo>
                    <a:pt x="5407" y="13626"/>
                  </a:lnTo>
                  <a:lnTo>
                    <a:pt x="5490" y="13708"/>
                  </a:lnTo>
                  <a:lnTo>
                    <a:pt x="5600" y="13736"/>
                  </a:lnTo>
                  <a:lnTo>
                    <a:pt x="5710" y="13763"/>
                  </a:lnTo>
                  <a:lnTo>
                    <a:pt x="23694" y="16577"/>
                  </a:lnTo>
                  <a:lnTo>
                    <a:pt x="36354" y="25017"/>
                  </a:lnTo>
                  <a:lnTo>
                    <a:pt x="19722" y="23748"/>
                  </a:lnTo>
                  <a:lnTo>
                    <a:pt x="19612" y="23748"/>
                  </a:lnTo>
                  <a:lnTo>
                    <a:pt x="19474" y="23776"/>
                  </a:lnTo>
                  <a:lnTo>
                    <a:pt x="19391" y="23831"/>
                  </a:lnTo>
                  <a:lnTo>
                    <a:pt x="19308" y="23886"/>
                  </a:lnTo>
                  <a:lnTo>
                    <a:pt x="19225" y="23941"/>
                  </a:lnTo>
                  <a:lnTo>
                    <a:pt x="19170" y="24052"/>
                  </a:lnTo>
                  <a:lnTo>
                    <a:pt x="19115" y="24134"/>
                  </a:lnTo>
                  <a:lnTo>
                    <a:pt x="19088" y="24217"/>
                  </a:lnTo>
                  <a:lnTo>
                    <a:pt x="19088" y="24327"/>
                  </a:lnTo>
                  <a:lnTo>
                    <a:pt x="19088" y="24410"/>
                  </a:lnTo>
                  <a:lnTo>
                    <a:pt x="19115" y="24493"/>
                  </a:lnTo>
                  <a:lnTo>
                    <a:pt x="19143" y="24576"/>
                  </a:lnTo>
                  <a:lnTo>
                    <a:pt x="19225" y="24658"/>
                  </a:lnTo>
                  <a:lnTo>
                    <a:pt x="19308" y="24714"/>
                  </a:lnTo>
                  <a:lnTo>
                    <a:pt x="19391" y="24769"/>
                  </a:lnTo>
                  <a:lnTo>
                    <a:pt x="19529" y="24769"/>
                  </a:lnTo>
                  <a:lnTo>
                    <a:pt x="38119" y="26203"/>
                  </a:lnTo>
                  <a:lnTo>
                    <a:pt x="41870" y="28685"/>
                  </a:lnTo>
                  <a:lnTo>
                    <a:pt x="41981" y="28768"/>
                  </a:lnTo>
                  <a:lnTo>
                    <a:pt x="42091" y="28796"/>
                  </a:lnTo>
                  <a:lnTo>
                    <a:pt x="42201" y="28796"/>
                  </a:lnTo>
                  <a:lnTo>
                    <a:pt x="42312" y="28768"/>
                  </a:lnTo>
                  <a:lnTo>
                    <a:pt x="42394" y="28741"/>
                  </a:lnTo>
                  <a:lnTo>
                    <a:pt x="42505" y="28685"/>
                  </a:lnTo>
                  <a:lnTo>
                    <a:pt x="42670" y="28547"/>
                  </a:lnTo>
                  <a:lnTo>
                    <a:pt x="42753" y="28382"/>
                  </a:lnTo>
                  <a:lnTo>
                    <a:pt x="42781" y="28299"/>
                  </a:lnTo>
                  <a:lnTo>
                    <a:pt x="42808" y="28189"/>
                  </a:lnTo>
                  <a:lnTo>
                    <a:pt x="42781" y="28106"/>
                  </a:lnTo>
                  <a:lnTo>
                    <a:pt x="42753" y="28023"/>
                  </a:lnTo>
                  <a:lnTo>
                    <a:pt x="42698" y="27941"/>
                  </a:lnTo>
                  <a:lnTo>
                    <a:pt x="42587" y="27858"/>
                  </a:lnTo>
                  <a:lnTo>
                    <a:pt x="38809" y="25348"/>
                  </a:lnTo>
                  <a:lnTo>
                    <a:pt x="31720" y="10150"/>
                  </a:lnTo>
                  <a:lnTo>
                    <a:pt x="31637" y="10040"/>
                  </a:lnTo>
                  <a:lnTo>
                    <a:pt x="31582" y="9957"/>
                  </a:lnTo>
                  <a:lnTo>
                    <a:pt x="31472" y="9902"/>
                  </a:lnTo>
                  <a:lnTo>
                    <a:pt x="31389" y="9874"/>
                  </a:lnTo>
                  <a:lnTo>
                    <a:pt x="31169" y="9874"/>
                  </a:lnTo>
                  <a:lnTo>
                    <a:pt x="30975" y="9930"/>
                  </a:lnTo>
                  <a:lnTo>
                    <a:pt x="30782" y="10012"/>
                  </a:lnTo>
                  <a:lnTo>
                    <a:pt x="30727" y="10095"/>
                  </a:lnTo>
                  <a:lnTo>
                    <a:pt x="30672" y="10178"/>
                  </a:lnTo>
                  <a:lnTo>
                    <a:pt x="30617" y="10261"/>
                  </a:lnTo>
                  <a:lnTo>
                    <a:pt x="30617" y="10371"/>
                  </a:lnTo>
                  <a:lnTo>
                    <a:pt x="30617" y="10481"/>
                  </a:lnTo>
                  <a:lnTo>
                    <a:pt x="30644" y="10564"/>
                  </a:lnTo>
                  <a:lnTo>
                    <a:pt x="36988" y="24107"/>
                  </a:lnTo>
                  <a:lnTo>
                    <a:pt x="24383" y="15722"/>
                  </a:lnTo>
                  <a:lnTo>
                    <a:pt x="15309" y="1572"/>
                  </a:lnTo>
                  <a:lnTo>
                    <a:pt x="15226" y="1489"/>
                  </a:lnTo>
                  <a:lnTo>
                    <a:pt x="15143" y="1434"/>
                  </a:lnTo>
                  <a:lnTo>
                    <a:pt x="15061" y="1379"/>
                  </a:lnTo>
                  <a:lnTo>
                    <a:pt x="14868" y="1379"/>
                  </a:lnTo>
                  <a:lnTo>
                    <a:pt x="14757" y="1407"/>
                  </a:lnTo>
                  <a:lnTo>
                    <a:pt x="14564" y="1517"/>
                  </a:lnTo>
                  <a:lnTo>
                    <a:pt x="14426" y="1655"/>
                  </a:lnTo>
                  <a:lnTo>
                    <a:pt x="14371" y="1738"/>
                  </a:lnTo>
                  <a:lnTo>
                    <a:pt x="14316" y="1848"/>
                  </a:lnTo>
                  <a:lnTo>
                    <a:pt x="14316" y="1931"/>
                  </a:lnTo>
                  <a:lnTo>
                    <a:pt x="14316" y="2041"/>
                  </a:lnTo>
                  <a:lnTo>
                    <a:pt x="14343" y="2151"/>
                  </a:lnTo>
                  <a:lnTo>
                    <a:pt x="14371" y="2234"/>
                  </a:lnTo>
                  <a:lnTo>
                    <a:pt x="22039" y="14150"/>
                  </a:lnTo>
                  <a:lnTo>
                    <a:pt x="911" y="83"/>
                  </a:lnTo>
                  <a:lnTo>
                    <a:pt x="801" y="28"/>
                  </a:ln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52"/>
          <p:cNvGrpSpPr/>
          <p:nvPr/>
        </p:nvGrpSpPr>
        <p:grpSpPr>
          <a:xfrm>
            <a:off x="5512379" y="1545592"/>
            <a:ext cx="1332840" cy="1140678"/>
            <a:chOff x="5512379" y="1545592"/>
            <a:chExt cx="1332840" cy="1140678"/>
          </a:xfrm>
        </p:grpSpPr>
        <p:sp>
          <p:nvSpPr>
            <p:cNvPr id="395" name="Google Shape;395;p52"/>
            <p:cNvSpPr/>
            <p:nvPr/>
          </p:nvSpPr>
          <p:spPr>
            <a:xfrm>
              <a:off x="6253673" y="2021267"/>
              <a:ext cx="308033" cy="357465"/>
            </a:xfrm>
            <a:custGeom>
              <a:avLst/>
              <a:gdLst/>
              <a:ahLst/>
              <a:cxnLst/>
              <a:rect l="l" t="t" r="r" b="b"/>
              <a:pathLst>
                <a:path w="18040" h="20935" extrusionOk="0">
                  <a:moveTo>
                    <a:pt x="1545" y="0"/>
                  </a:moveTo>
                  <a:lnTo>
                    <a:pt x="1269" y="28"/>
                  </a:lnTo>
                  <a:lnTo>
                    <a:pt x="1021" y="110"/>
                  </a:lnTo>
                  <a:lnTo>
                    <a:pt x="773" y="221"/>
                  </a:lnTo>
                  <a:lnTo>
                    <a:pt x="552" y="386"/>
                  </a:lnTo>
                  <a:lnTo>
                    <a:pt x="359" y="579"/>
                  </a:lnTo>
                  <a:lnTo>
                    <a:pt x="194" y="800"/>
                  </a:lnTo>
                  <a:lnTo>
                    <a:pt x="83" y="1048"/>
                  </a:lnTo>
                  <a:lnTo>
                    <a:pt x="1" y="1296"/>
                  </a:lnTo>
                  <a:lnTo>
                    <a:pt x="1" y="1572"/>
                  </a:lnTo>
                  <a:lnTo>
                    <a:pt x="28" y="1848"/>
                  </a:lnTo>
                  <a:lnTo>
                    <a:pt x="83" y="1986"/>
                  </a:lnTo>
                  <a:lnTo>
                    <a:pt x="139" y="2124"/>
                  </a:lnTo>
                  <a:lnTo>
                    <a:pt x="221" y="2262"/>
                  </a:lnTo>
                  <a:lnTo>
                    <a:pt x="332" y="2400"/>
                  </a:lnTo>
                  <a:lnTo>
                    <a:pt x="15447" y="20411"/>
                  </a:lnTo>
                  <a:lnTo>
                    <a:pt x="15557" y="20549"/>
                  </a:lnTo>
                  <a:lnTo>
                    <a:pt x="15667" y="20632"/>
                  </a:lnTo>
                  <a:lnTo>
                    <a:pt x="15805" y="20742"/>
                  </a:lnTo>
                  <a:lnTo>
                    <a:pt x="15943" y="20797"/>
                  </a:lnTo>
                  <a:lnTo>
                    <a:pt x="16191" y="20907"/>
                  </a:lnTo>
                  <a:lnTo>
                    <a:pt x="16467" y="20935"/>
                  </a:lnTo>
                  <a:lnTo>
                    <a:pt x="16743" y="20907"/>
                  </a:lnTo>
                  <a:lnTo>
                    <a:pt x="16991" y="20825"/>
                  </a:lnTo>
                  <a:lnTo>
                    <a:pt x="17239" y="20714"/>
                  </a:lnTo>
                  <a:lnTo>
                    <a:pt x="17460" y="20549"/>
                  </a:lnTo>
                  <a:lnTo>
                    <a:pt x="17653" y="20356"/>
                  </a:lnTo>
                  <a:lnTo>
                    <a:pt x="17819" y="20135"/>
                  </a:lnTo>
                  <a:lnTo>
                    <a:pt x="17957" y="19887"/>
                  </a:lnTo>
                  <a:lnTo>
                    <a:pt x="18012" y="19639"/>
                  </a:lnTo>
                  <a:lnTo>
                    <a:pt x="18039" y="19363"/>
                  </a:lnTo>
                  <a:lnTo>
                    <a:pt x="17984" y="19087"/>
                  </a:lnTo>
                  <a:lnTo>
                    <a:pt x="17929" y="18949"/>
                  </a:lnTo>
                  <a:lnTo>
                    <a:pt x="17874" y="18811"/>
                  </a:lnTo>
                  <a:lnTo>
                    <a:pt x="17791" y="18673"/>
                  </a:lnTo>
                  <a:lnTo>
                    <a:pt x="17681" y="18535"/>
                  </a:lnTo>
                  <a:lnTo>
                    <a:pt x="2566" y="524"/>
                  </a:lnTo>
                  <a:lnTo>
                    <a:pt x="2455" y="386"/>
                  </a:lnTo>
                  <a:lnTo>
                    <a:pt x="2345" y="304"/>
                  </a:lnTo>
                  <a:lnTo>
                    <a:pt x="2207" y="193"/>
                  </a:lnTo>
                  <a:lnTo>
                    <a:pt x="2097" y="138"/>
                  </a:lnTo>
                  <a:lnTo>
                    <a:pt x="1821" y="28"/>
                  </a:lnTo>
                  <a:lnTo>
                    <a:pt x="15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2"/>
            <p:cNvSpPr/>
            <p:nvPr/>
          </p:nvSpPr>
          <p:spPr>
            <a:xfrm>
              <a:off x="6091891" y="1545592"/>
              <a:ext cx="173806" cy="765797"/>
            </a:xfrm>
            <a:custGeom>
              <a:avLst/>
              <a:gdLst/>
              <a:ahLst/>
              <a:cxnLst/>
              <a:rect l="l" t="t" r="r" b="b"/>
              <a:pathLst>
                <a:path w="10179" h="44849" extrusionOk="0">
                  <a:moveTo>
                    <a:pt x="5103" y="0"/>
                  </a:moveTo>
                  <a:lnTo>
                    <a:pt x="4579" y="1021"/>
                  </a:lnTo>
                  <a:lnTo>
                    <a:pt x="4083" y="2014"/>
                  </a:lnTo>
                  <a:lnTo>
                    <a:pt x="3641" y="3034"/>
                  </a:lnTo>
                  <a:lnTo>
                    <a:pt x="3200" y="4055"/>
                  </a:lnTo>
                  <a:lnTo>
                    <a:pt x="2814" y="5075"/>
                  </a:lnTo>
                  <a:lnTo>
                    <a:pt x="2455" y="6068"/>
                  </a:lnTo>
                  <a:lnTo>
                    <a:pt x="2124" y="7089"/>
                  </a:lnTo>
                  <a:lnTo>
                    <a:pt x="1793" y="8109"/>
                  </a:lnTo>
                  <a:lnTo>
                    <a:pt x="1517" y="9102"/>
                  </a:lnTo>
                  <a:lnTo>
                    <a:pt x="1269" y="10123"/>
                  </a:lnTo>
                  <a:lnTo>
                    <a:pt x="1048" y="11116"/>
                  </a:lnTo>
                  <a:lnTo>
                    <a:pt x="828" y="12136"/>
                  </a:lnTo>
                  <a:lnTo>
                    <a:pt x="662" y="13129"/>
                  </a:lnTo>
                  <a:lnTo>
                    <a:pt x="497" y="14122"/>
                  </a:lnTo>
                  <a:lnTo>
                    <a:pt x="387" y="15088"/>
                  </a:lnTo>
                  <a:lnTo>
                    <a:pt x="249" y="16081"/>
                  </a:lnTo>
                  <a:lnTo>
                    <a:pt x="166" y="17046"/>
                  </a:lnTo>
                  <a:lnTo>
                    <a:pt x="111" y="18011"/>
                  </a:lnTo>
                  <a:lnTo>
                    <a:pt x="56" y="18977"/>
                  </a:lnTo>
                  <a:lnTo>
                    <a:pt x="28" y="19942"/>
                  </a:lnTo>
                  <a:lnTo>
                    <a:pt x="0" y="20880"/>
                  </a:lnTo>
                  <a:lnTo>
                    <a:pt x="0" y="21818"/>
                  </a:lnTo>
                  <a:lnTo>
                    <a:pt x="56" y="23638"/>
                  </a:lnTo>
                  <a:lnTo>
                    <a:pt x="166" y="25431"/>
                  </a:lnTo>
                  <a:lnTo>
                    <a:pt x="331" y="27169"/>
                  </a:lnTo>
                  <a:lnTo>
                    <a:pt x="552" y="28851"/>
                  </a:lnTo>
                  <a:lnTo>
                    <a:pt x="800" y="30478"/>
                  </a:lnTo>
                  <a:lnTo>
                    <a:pt x="1076" y="32051"/>
                  </a:lnTo>
                  <a:lnTo>
                    <a:pt x="1407" y="33568"/>
                  </a:lnTo>
                  <a:lnTo>
                    <a:pt x="1738" y="34974"/>
                  </a:lnTo>
                  <a:lnTo>
                    <a:pt x="2069" y="36326"/>
                  </a:lnTo>
                  <a:lnTo>
                    <a:pt x="2428" y="37595"/>
                  </a:lnTo>
                  <a:lnTo>
                    <a:pt x="2786" y="38781"/>
                  </a:lnTo>
                  <a:lnTo>
                    <a:pt x="3145" y="39884"/>
                  </a:lnTo>
                  <a:lnTo>
                    <a:pt x="3476" y="40877"/>
                  </a:lnTo>
                  <a:lnTo>
                    <a:pt x="4110" y="42559"/>
                  </a:lnTo>
                  <a:lnTo>
                    <a:pt x="4634" y="43828"/>
                  </a:lnTo>
                  <a:lnTo>
                    <a:pt x="4965" y="44600"/>
                  </a:lnTo>
                  <a:lnTo>
                    <a:pt x="5103" y="44849"/>
                  </a:lnTo>
                  <a:lnTo>
                    <a:pt x="5213" y="44600"/>
                  </a:lnTo>
                  <a:lnTo>
                    <a:pt x="5572" y="43828"/>
                  </a:lnTo>
                  <a:lnTo>
                    <a:pt x="6068" y="42559"/>
                  </a:lnTo>
                  <a:lnTo>
                    <a:pt x="6703" y="40877"/>
                  </a:lnTo>
                  <a:lnTo>
                    <a:pt x="7061" y="39884"/>
                  </a:lnTo>
                  <a:lnTo>
                    <a:pt x="7392" y="38781"/>
                  </a:lnTo>
                  <a:lnTo>
                    <a:pt x="7751" y="37595"/>
                  </a:lnTo>
                  <a:lnTo>
                    <a:pt x="8109" y="36326"/>
                  </a:lnTo>
                  <a:lnTo>
                    <a:pt x="8468" y="34974"/>
                  </a:lnTo>
                  <a:lnTo>
                    <a:pt x="8799" y="33568"/>
                  </a:lnTo>
                  <a:lnTo>
                    <a:pt x="9102" y="32051"/>
                  </a:lnTo>
                  <a:lnTo>
                    <a:pt x="9378" y="30478"/>
                  </a:lnTo>
                  <a:lnTo>
                    <a:pt x="9654" y="28851"/>
                  </a:lnTo>
                  <a:lnTo>
                    <a:pt x="9847" y="27169"/>
                  </a:lnTo>
                  <a:lnTo>
                    <a:pt x="10013" y="25431"/>
                  </a:lnTo>
                  <a:lnTo>
                    <a:pt x="10123" y="23638"/>
                  </a:lnTo>
                  <a:lnTo>
                    <a:pt x="10178" y="21818"/>
                  </a:lnTo>
                  <a:lnTo>
                    <a:pt x="10178" y="20880"/>
                  </a:lnTo>
                  <a:lnTo>
                    <a:pt x="10178" y="19942"/>
                  </a:lnTo>
                  <a:lnTo>
                    <a:pt x="10151" y="18977"/>
                  </a:lnTo>
                  <a:lnTo>
                    <a:pt x="10095" y="18011"/>
                  </a:lnTo>
                  <a:lnTo>
                    <a:pt x="10013" y="17046"/>
                  </a:lnTo>
                  <a:lnTo>
                    <a:pt x="9930" y="16081"/>
                  </a:lnTo>
                  <a:lnTo>
                    <a:pt x="9820" y="15088"/>
                  </a:lnTo>
                  <a:lnTo>
                    <a:pt x="9682" y="14122"/>
                  </a:lnTo>
                  <a:lnTo>
                    <a:pt x="9516" y="13129"/>
                  </a:lnTo>
                  <a:lnTo>
                    <a:pt x="9351" y="12136"/>
                  </a:lnTo>
                  <a:lnTo>
                    <a:pt x="9158" y="11116"/>
                  </a:lnTo>
                  <a:lnTo>
                    <a:pt x="8909" y="10123"/>
                  </a:lnTo>
                  <a:lnTo>
                    <a:pt x="8661" y="9102"/>
                  </a:lnTo>
                  <a:lnTo>
                    <a:pt x="8385" y="8109"/>
                  </a:lnTo>
                  <a:lnTo>
                    <a:pt x="8082" y="7089"/>
                  </a:lnTo>
                  <a:lnTo>
                    <a:pt x="7751" y="6068"/>
                  </a:lnTo>
                  <a:lnTo>
                    <a:pt x="7365" y="5075"/>
                  </a:lnTo>
                  <a:lnTo>
                    <a:pt x="6979" y="4055"/>
                  </a:lnTo>
                  <a:lnTo>
                    <a:pt x="6565" y="3034"/>
                  </a:lnTo>
                  <a:lnTo>
                    <a:pt x="6096" y="2014"/>
                  </a:lnTo>
                  <a:lnTo>
                    <a:pt x="5627" y="1021"/>
                  </a:lnTo>
                  <a:lnTo>
                    <a:pt x="51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2"/>
            <p:cNvSpPr/>
            <p:nvPr/>
          </p:nvSpPr>
          <p:spPr>
            <a:xfrm>
              <a:off x="5512379" y="2311371"/>
              <a:ext cx="666437" cy="374899"/>
            </a:xfrm>
            <a:custGeom>
              <a:avLst/>
              <a:gdLst/>
              <a:ahLst/>
              <a:cxnLst/>
              <a:rect l="l" t="t" r="r" b="b"/>
              <a:pathLst>
                <a:path w="39030" h="21956" extrusionOk="0">
                  <a:moveTo>
                    <a:pt x="39029" y="1"/>
                  </a:moveTo>
                  <a:lnTo>
                    <a:pt x="38726" y="28"/>
                  </a:lnTo>
                  <a:lnTo>
                    <a:pt x="37871" y="111"/>
                  </a:lnTo>
                  <a:lnTo>
                    <a:pt x="36547" y="277"/>
                  </a:lnTo>
                  <a:lnTo>
                    <a:pt x="34754" y="552"/>
                  </a:lnTo>
                  <a:lnTo>
                    <a:pt x="33733" y="745"/>
                  </a:lnTo>
                  <a:lnTo>
                    <a:pt x="32602" y="966"/>
                  </a:lnTo>
                  <a:lnTo>
                    <a:pt x="31389" y="1242"/>
                  </a:lnTo>
                  <a:lnTo>
                    <a:pt x="30120" y="1545"/>
                  </a:lnTo>
                  <a:lnTo>
                    <a:pt x="28769" y="1904"/>
                  </a:lnTo>
                  <a:lnTo>
                    <a:pt x="27362" y="2318"/>
                  </a:lnTo>
                  <a:lnTo>
                    <a:pt x="25928" y="2759"/>
                  </a:lnTo>
                  <a:lnTo>
                    <a:pt x="24411" y="3283"/>
                  </a:lnTo>
                  <a:lnTo>
                    <a:pt x="22866" y="3862"/>
                  </a:lnTo>
                  <a:lnTo>
                    <a:pt x="21294" y="4497"/>
                  </a:lnTo>
                  <a:lnTo>
                    <a:pt x="19694" y="5214"/>
                  </a:lnTo>
                  <a:lnTo>
                    <a:pt x="18094" y="5986"/>
                  </a:lnTo>
                  <a:lnTo>
                    <a:pt x="16467" y="6841"/>
                  </a:lnTo>
                  <a:lnTo>
                    <a:pt x="15667" y="7282"/>
                  </a:lnTo>
                  <a:lnTo>
                    <a:pt x="14840" y="7779"/>
                  </a:lnTo>
                  <a:lnTo>
                    <a:pt x="14040" y="8248"/>
                  </a:lnTo>
                  <a:lnTo>
                    <a:pt x="13212" y="8772"/>
                  </a:lnTo>
                  <a:lnTo>
                    <a:pt x="12412" y="9296"/>
                  </a:lnTo>
                  <a:lnTo>
                    <a:pt x="11612" y="9875"/>
                  </a:lnTo>
                  <a:lnTo>
                    <a:pt x="10813" y="10454"/>
                  </a:lnTo>
                  <a:lnTo>
                    <a:pt x="10013" y="11034"/>
                  </a:lnTo>
                  <a:lnTo>
                    <a:pt x="9240" y="11668"/>
                  </a:lnTo>
                  <a:lnTo>
                    <a:pt x="8441" y="12302"/>
                  </a:lnTo>
                  <a:lnTo>
                    <a:pt x="7696" y="12964"/>
                  </a:lnTo>
                  <a:lnTo>
                    <a:pt x="6924" y="13654"/>
                  </a:lnTo>
                  <a:lnTo>
                    <a:pt x="6179" y="14371"/>
                  </a:lnTo>
                  <a:lnTo>
                    <a:pt x="5434" y="15116"/>
                  </a:lnTo>
                  <a:lnTo>
                    <a:pt x="4689" y="15888"/>
                  </a:lnTo>
                  <a:lnTo>
                    <a:pt x="3972" y="16660"/>
                  </a:lnTo>
                  <a:lnTo>
                    <a:pt x="3283" y="17488"/>
                  </a:lnTo>
                  <a:lnTo>
                    <a:pt x="2593" y="18315"/>
                  </a:lnTo>
                  <a:lnTo>
                    <a:pt x="1904" y="19198"/>
                  </a:lnTo>
                  <a:lnTo>
                    <a:pt x="1242" y="20080"/>
                  </a:lnTo>
                  <a:lnTo>
                    <a:pt x="607" y="20991"/>
                  </a:lnTo>
                  <a:lnTo>
                    <a:pt x="0" y="21956"/>
                  </a:lnTo>
                  <a:lnTo>
                    <a:pt x="1131" y="21901"/>
                  </a:lnTo>
                  <a:lnTo>
                    <a:pt x="2235" y="21846"/>
                  </a:lnTo>
                  <a:lnTo>
                    <a:pt x="3338" y="21735"/>
                  </a:lnTo>
                  <a:lnTo>
                    <a:pt x="4441" y="21625"/>
                  </a:lnTo>
                  <a:lnTo>
                    <a:pt x="5517" y="21460"/>
                  </a:lnTo>
                  <a:lnTo>
                    <a:pt x="6565" y="21294"/>
                  </a:lnTo>
                  <a:lnTo>
                    <a:pt x="7613" y="21101"/>
                  </a:lnTo>
                  <a:lnTo>
                    <a:pt x="8634" y="20880"/>
                  </a:lnTo>
                  <a:lnTo>
                    <a:pt x="9654" y="20604"/>
                  </a:lnTo>
                  <a:lnTo>
                    <a:pt x="10647" y="20356"/>
                  </a:lnTo>
                  <a:lnTo>
                    <a:pt x="11640" y="20053"/>
                  </a:lnTo>
                  <a:lnTo>
                    <a:pt x="12605" y="19749"/>
                  </a:lnTo>
                  <a:lnTo>
                    <a:pt x="13571" y="19418"/>
                  </a:lnTo>
                  <a:lnTo>
                    <a:pt x="14509" y="19060"/>
                  </a:lnTo>
                  <a:lnTo>
                    <a:pt x="15419" y="18701"/>
                  </a:lnTo>
                  <a:lnTo>
                    <a:pt x="16329" y="18315"/>
                  </a:lnTo>
                  <a:lnTo>
                    <a:pt x="17239" y="17929"/>
                  </a:lnTo>
                  <a:lnTo>
                    <a:pt x="18094" y="17515"/>
                  </a:lnTo>
                  <a:lnTo>
                    <a:pt x="18977" y="17074"/>
                  </a:lnTo>
                  <a:lnTo>
                    <a:pt x="19804" y="16633"/>
                  </a:lnTo>
                  <a:lnTo>
                    <a:pt x="20632" y="16191"/>
                  </a:lnTo>
                  <a:lnTo>
                    <a:pt x="21459" y="15750"/>
                  </a:lnTo>
                  <a:lnTo>
                    <a:pt x="23004" y="14785"/>
                  </a:lnTo>
                  <a:lnTo>
                    <a:pt x="24521" y="13819"/>
                  </a:lnTo>
                  <a:lnTo>
                    <a:pt x="25955" y="12826"/>
                  </a:lnTo>
                  <a:lnTo>
                    <a:pt x="27334" y="11806"/>
                  </a:lnTo>
                  <a:lnTo>
                    <a:pt x="28603" y="10785"/>
                  </a:lnTo>
                  <a:lnTo>
                    <a:pt x="29844" y="9792"/>
                  </a:lnTo>
                  <a:lnTo>
                    <a:pt x="31003" y="8772"/>
                  </a:lnTo>
                  <a:lnTo>
                    <a:pt x="32078" y="7779"/>
                  </a:lnTo>
                  <a:lnTo>
                    <a:pt x="33071" y="6813"/>
                  </a:lnTo>
                  <a:lnTo>
                    <a:pt x="34009" y="5903"/>
                  </a:lnTo>
                  <a:lnTo>
                    <a:pt x="34864" y="4993"/>
                  </a:lnTo>
                  <a:lnTo>
                    <a:pt x="35636" y="4166"/>
                  </a:lnTo>
                  <a:lnTo>
                    <a:pt x="36326" y="3366"/>
                  </a:lnTo>
                  <a:lnTo>
                    <a:pt x="37512" y="1987"/>
                  </a:lnTo>
                  <a:lnTo>
                    <a:pt x="38339" y="938"/>
                  </a:lnTo>
                  <a:lnTo>
                    <a:pt x="38836" y="249"/>
                  </a:lnTo>
                  <a:lnTo>
                    <a:pt x="390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2"/>
            <p:cNvSpPr/>
            <p:nvPr/>
          </p:nvSpPr>
          <p:spPr>
            <a:xfrm>
              <a:off x="6178799" y="2311371"/>
              <a:ext cx="666420" cy="374899"/>
            </a:xfrm>
            <a:custGeom>
              <a:avLst/>
              <a:gdLst/>
              <a:ahLst/>
              <a:cxnLst/>
              <a:rect l="l" t="t" r="r" b="b"/>
              <a:pathLst>
                <a:path w="39029" h="21956" extrusionOk="0">
                  <a:moveTo>
                    <a:pt x="0" y="1"/>
                  </a:moveTo>
                  <a:lnTo>
                    <a:pt x="166" y="249"/>
                  </a:lnTo>
                  <a:lnTo>
                    <a:pt x="662" y="938"/>
                  </a:lnTo>
                  <a:lnTo>
                    <a:pt x="1517" y="1987"/>
                  </a:lnTo>
                  <a:lnTo>
                    <a:pt x="2676" y="3366"/>
                  </a:lnTo>
                  <a:lnTo>
                    <a:pt x="3365" y="4166"/>
                  </a:lnTo>
                  <a:lnTo>
                    <a:pt x="4165" y="4993"/>
                  </a:lnTo>
                  <a:lnTo>
                    <a:pt x="4992" y="5903"/>
                  </a:lnTo>
                  <a:lnTo>
                    <a:pt x="5930" y="6813"/>
                  </a:lnTo>
                  <a:lnTo>
                    <a:pt x="6951" y="7779"/>
                  </a:lnTo>
                  <a:lnTo>
                    <a:pt x="8026" y="8772"/>
                  </a:lnTo>
                  <a:lnTo>
                    <a:pt x="9185" y="9792"/>
                  </a:lnTo>
                  <a:lnTo>
                    <a:pt x="10398" y="10785"/>
                  </a:lnTo>
                  <a:lnTo>
                    <a:pt x="11695" y="11806"/>
                  </a:lnTo>
                  <a:lnTo>
                    <a:pt x="13046" y="12826"/>
                  </a:lnTo>
                  <a:lnTo>
                    <a:pt x="14481" y="13819"/>
                  </a:lnTo>
                  <a:lnTo>
                    <a:pt x="15998" y="14785"/>
                  </a:lnTo>
                  <a:lnTo>
                    <a:pt x="17570" y="15750"/>
                  </a:lnTo>
                  <a:lnTo>
                    <a:pt x="18370" y="16191"/>
                  </a:lnTo>
                  <a:lnTo>
                    <a:pt x="19197" y="16633"/>
                  </a:lnTo>
                  <a:lnTo>
                    <a:pt x="20052" y="17074"/>
                  </a:lnTo>
                  <a:lnTo>
                    <a:pt x="20907" y="17515"/>
                  </a:lnTo>
                  <a:lnTo>
                    <a:pt x="21790" y="17929"/>
                  </a:lnTo>
                  <a:lnTo>
                    <a:pt x="22672" y="18315"/>
                  </a:lnTo>
                  <a:lnTo>
                    <a:pt x="23583" y="18701"/>
                  </a:lnTo>
                  <a:lnTo>
                    <a:pt x="24493" y="19060"/>
                  </a:lnTo>
                  <a:lnTo>
                    <a:pt x="25431" y="19418"/>
                  </a:lnTo>
                  <a:lnTo>
                    <a:pt x="26396" y="19749"/>
                  </a:lnTo>
                  <a:lnTo>
                    <a:pt x="27361" y="20053"/>
                  </a:lnTo>
                  <a:lnTo>
                    <a:pt x="28354" y="20356"/>
                  </a:lnTo>
                  <a:lnTo>
                    <a:pt x="29347" y="20604"/>
                  </a:lnTo>
                  <a:lnTo>
                    <a:pt x="30368" y="20880"/>
                  </a:lnTo>
                  <a:lnTo>
                    <a:pt x="31388" y="21101"/>
                  </a:lnTo>
                  <a:lnTo>
                    <a:pt x="32437" y="21294"/>
                  </a:lnTo>
                  <a:lnTo>
                    <a:pt x="33512" y="21460"/>
                  </a:lnTo>
                  <a:lnTo>
                    <a:pt x="34588" y="21625"/>
                  </a:lnTo>
                  <a:lnTo>
                    <a:pt x="35664" y="21735"/>
                  </a:lnTo>
                  <a:lnTo>
                    <a:pt x="36767" y="21846"/>
                  </a:lnTo>
                  <a:lnTo>
                    <a:pt x="37898" y="21901"/>
                  </a:lnTo>
                  <a:lnTo>
                    <a:pt x="39029" y="21956"/>
                  </a:lnTo>
                  <a:lnTo>
                    <a:pt x="38394" y="20991"/>
                  </a:lnTo>
                  <a:lnTo>
                    <a:pt x="37760" y="20080"/>
                  </a:lnTo>
                  <a:lnTo>
                    <a:pt x="37098" y="19198"/>
                  </a:lnTo>
                  <a:lnTo>
                    <a:pt x="36436" y="18315"/>
                  </a:lnTo>
                  <a:lnTo>
                    <a:pt x="35746" y="17488"/>
                  </a:lnTo>
                  <a:lnTo>
                    <a:pt x="35029" y="16660"/>
                  </a:lnTo>
                  <a:lnTo>
                    <a:pt x="34312" y="15888"/>
                  </a:lnTo>
                  <a:lnTo>
                    <a:pt x="33595" y="15116"/>
                  </a:lnTo>
                  <a:lnTo>
                    <a:pt x="32850" y="14371"/>
                  </a:lnTo>
                  <a:lnTo>
                    <a:pt x="32106" y="13654"/>
                  </a:lnTo>
                  <a:lnTo>
                    <a:pt x="31333" y="12964"/>
                  </a:lnTo>
                  <a:lnTo>
                    <a:pt x="30561" y="12302"/>
                  </a:lnTo>
                  <a:lnTo>
                    <a:pt x="29789" y="11668"/>
                  </a:lnTo>
                  <a:lnTo>
                    <a:pt x="28989" y="11034"/>
                  </a:lnTo>
                  <a:lnTo>
                    <a:pt x="28189" y="10454"/>
                  </a:lnTo>
                  <a:lnTo>
                    <a:pt x="27389" y="9875"/>
                  </a:lnTo>
                  <a:lnTo>
                    <a:pt x="26589" y="9296"/>
                  </a:lnTo>
                  <a:lnTo>
                    <a:pt x="25789" y="8772"/>
                  </a:lnTo>
                  <a:lnTo>
                    <a:pt x="24989" y="8248"/>
                  </a:lnTo>
                  <a:lnTo>
                    <a:pt x="24162" y="7779"/>
                  </a:lnTo>
                  <a:lnTo>
                    <a:pt x="23362" y="7282"/>
                  </a:lnTo>
                  <a:lnTo>
                    <a:pt x="22535" y="6841"/>
                  </a:lnTo>
                  <a:lnTo>
                    <a:pt x="20907" y="5986"/>
                  </a:lnTo>
                  <a:lnTo>
                    <a:pt x="19307" y="5214"/>
                  </a:lnTo>
                  <a:lnTo>
                    <a:pt x="17708" y="4497"/>
                  </a:lnTo>
                  <a:lnTo>
                    <a:pt x="16136" y="3862"/>
                  </a:lnTo>
                  <a:lnTo>
                    <a:pt x="14591" y="3283"/>
                  </a:lnTo>
                  <a:lnTo>
                    <a:pt x="13102" y="2759"/>
                  </a:lnTo>
                  <a:lnTo>
                    <a:pt x="11640" y="2318"/>
                  </a:lnTo>
                  <a:lnTo>
                    <a:pt x="10233" y="1904"/>
                  </a:lnTo>
                  <a:lnTo>
                    <a:pt x="8881" y="1545"/>
                  </a:lnTo>
                  <a:lnTo>
                    <a:pt x="7613" y="1242"/>
                  </a:lnTo>
                  <a:lnTo>
                    <a:pt x="6399" y="966"/>
                  </a:lnTo>
                  <a:lnTo>
                    <a:pt x="5296" y="745"/>
                  </a:lnTo>
                  <a:lnTo>
                    <a:pt x="4248" y="552"/>
                  </a:lnTo>
                  <a:lnTo>
                    <a:pt x="2482" y="277"/>
                  </a:lnTo>
                  <a:lnTo>
                    <a:pt x="1131" y="111"/>
                  </a:lnTo>
                  <a:lnTo>
                    <a:pt x="276" y="2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2"/>
            <p:cNvSpPr/>
            <p:nvPr/>
          </p:nvSpPr>
          <p:spPr>
            <a:xfrm>
              <a:off x="6069536" y="2202108"/>
              <a:ext cx="218065" cy="219021"/>
            </a:xfrm>
            <a:custGeom>
              <a:avLst/>
              <a:gdLst/>
              <a:ahLst/>
              <a:cxnLst/>
              <a:rect l="l" t="t" r="r" b="b"/>
              <a:pathLst>
                <a:path w="12771" h="12827" extrusionOk="0">
                  <a:moveTo>
                    <a:pt x="6068" y="1"/>
                  </a:moveTo>
                  <a:lnTo>
                    <a:pt x="5737" y="28"/>
                  </a:lnTo>
                  <a:lnTo>
                    <a:pt x="5103" y="139"/>
                  </a:lnTo>
                  <a:lnTo>
                    <a:pt x="4496" y="304"/>
                  </a:lnTo>
                  <a:lnTo>
                    <a:pt x="3889" y="497"/>
                  </a:lnTo>
                  <a:lnTo>
                    <a:pt x="3337" y="773"/>
                  </a:lnTo>
                  <a:lnTo>
                    <a:pt x="2813" y="1104"/>
                  </a:lnTo>
                  <a:lnTo>
                    <a:pt x="2317" y="1462"/>
                  </a:lnTo>
                  <a:lnTo>
                    <a:pt x="1876" y="1876"/>
                  </a:lnTo>
                  <a:lnTo>
                    <a:pt x="1462" y="2345"/>
                  </a:lnTo>
                  <a:lnTo>
                    <a:pt x="1103" y="2842"/>
                  </a:lnTo>
                  <a:lnTo>
                    <a:pt x="772" y="3366"/>
                  </a:lnTo>
                  <a:lnTo>
                    <a:pt x="496" y="3917"/>
                  </a:lnTo>
                  <a:lnTo>
                    <a:pt x="276" y="4497"/>
                  </a:lnTo>
                  <a:lnTo>
                    <a:pt x="138" y="5131"/>
                  </a:lnTo>
                  <a:lnTo>
                    <a:pt x="28" y="5765"/>
                  </a:lnTo>
                  <a:lnTo>
                    <a:pt x="0" y="6096"/>
                  </a:lnTo>
                  <a:lnTo>
                    <a:pt x="0" y="6400"/>
                  </a:lnTo>
                  <a:lnTo>
                    <a:pt x="0" y="6731"/>
                  </a:lnTo>
                  <a:lnTo>
                    <a:pt x="28" y="7062"/>
                  </a:lnTo>
                  <a:lnTo>
                    <a:pt x="138" y="7696"/>
                  </a:lnTo>
                  <a:lnTo>
                    <a:pt x="276" y="8330"/>
                  </a:lnTo>
                  <a:lnTo>
                    <a:pt x="496" y="8910"/>
                  </a:lnTo>
                  <a:lnTo>
                    <a:pt x="772" y="9461"/>
                  </a:lnTo>
                  <a:lnTo>
                    <a:pt x="1103" y="9985"/>
                  </a:lnTo>
                  <a:lnTo>
                    <a:pt x="1462" y="10482"/>
                  </a:lnTo>
                  <a:lnTo>
                    <a:pt x="1876" y="10951"/>
                  </a:lnTo>
                  <a:lnTo>
                    <a:pt x="2317" y="11364"/>
                  </a:lnTo>
                  <a:lnTo>
                    <a:pt x="2813" y="11723"/>
                  </a:lnTo>
                  <a:lnTo>
                    <a:pt x="3337" y="12054"/>
                  </a:lnTo>
                  <a:lnTo>
                    <a:pt x="3889" y="12330"/>
                  </a:lnTo>
                  <a:lnTo>
                    <a:pt x="4496" y="12523"/>
                  </a:lnTo>
                  <a:lnTo>
                    <a:pt x="5103" y="12688"/>
                  </a:lnTo>
                  <a:lnTo>
                    <a:pt x="5737" y="12799"/>
                  </a:lnTo>
                  <a:lnTo>
                    <a:pt x="6068" y="12799"/>
                  </a:lnTo>
                  <a:lnTo>
                    <a:pt x="6399" y="12826"/>
                  </a:lnTo>
                  <a:lnTo>
                    <a:pt x="6730" y="12799"/>
                  </a:lnTo>
                  <a:lnTo>
                    <a:pt x="7033" y="12799"/>
                  </a:lnTo>
                  <a:lnTo>
                    <a:pt x="7668" y="12688"/>
                  </a:lnTo>
                  <a:lnTo>
                    <a:pt x="8302" y="12523"/>
                  </a:lnTo>
                  <a:lnTo>
                    <a:pt x="8881" y="12330"/>
                  </a:lnTo>
                  <a:lnTo>
                    <a:pt x="9433" y="12054"/>
                  </a:lnTo>
                  <a:lnTo>
                    <a:pt x="9957" y="11723"/>
                  </a:lnTo>
                  <a:lnTo>
                    <a:pt x="10454" y="11364"/>
                  </a:lnTo>
                  <a:lnTo>
                    <a:pt x="10923" y="10951"/>
                  </a:lnTo>
                  <a:lnTo>
                    <a:pt x="11336" y="10482"/>
                  </a:lnTo>
                  <a:lnTo>
                    <a:pt x="11695" y="9985"/>
                  </a:lnTo>
                  <a:lnTo>
                    <a:pt x="11998" y="9461"/>
                  </a:lnTo>
                  <a:lnTo>
                    <a:pt x="12274" y="8910"/>
                  </a:lnTo>
                  <a:lnTo>
                    <a:pt x="12495" y="8330"/>
                  </a:lnTo>
                  <a:lnTo>
                    <a:pt x="12660" y="7696"/>
                  </a:lnTo>
                  <a:lnTo>
                    <a:pt x="12743" y="7062"/>
                  </a:lnTo>
                  <a:lnTo>
                    <a:pt x="12771" y="6731"/>
                  </a:lnTo>
                  <a:lnTo>
                    <a:pt x="12771" y="6400"/>
                  </a:lnTo>
                  <a:lnTo>
                    <a:pt x="12771" y="6096"/>
                  </a:lnTo>
                  <a:lnTo>
                    <a:pt x="12743" y="5765"/>
                  </a:lnTo>
                  <a:lnTo>
                    <a:pt x="12660" y="5131"/>
                  </a:lnTo>
                  <a:lnTo>
                    <a:pt x="12495" y="4497"/>
                  </a:lnTo>
                  <a:lnTo>
                    <a:pt x="12274" y="3917"/>
                  </a:lnTo>
                  <a:lnTo>
                    <a:pt x="11998" y="3366"/>
                  </a:lnTo>
                  <a:lnTo>
                    <a:pt x="11695" y="2842"/>
                  </a:lnTo>
                  <a:lnTo>
                    <a:pt x="11336" y="2345"/>
                  </a:lnTo>
                  <a:lnTo>
                    <a:pt x="10923" y="1876"/>
                  </a:lnTo>
                  <a:lnTo>
                    <a:pt x="10454" y="1462"/>
                  </a:lnTo>
                  <a:lnTo>
                    <a:pt x="9957" y="1104"/>
                  </a:lnTo>
                  <a:lnTo>
                    <a:pt x="9433" y="773"/>
                  </a:lnTo>
                  <a:lnTo>
                    <a:pt x="8881" y="497"/>
                  </a:lnTo>
                  <a:lnTo>
                    <a:pt x="8302" y="304"/>
                  </a:lnTo>
                  <a:lnTo>
                    <a:pt x="7668" y="139"/>
                  </a:lnTo>
                  <a:lnTo>
                    <a:pt x="7033" y="28"/>
                  </a:lnTo>
                  <a:lnTo>
                    <a:pt x="67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2"/>
            <p:cNvSpPr/>
            <p:nvPr/>
          </p:nvSpPr>
          <p:spPr>
            <a:xfrm>
              <a:off x="6117090" y="2250158"/>
              <a:ext cx="122940" cy="122923"/>
            </a:xfrm>
            <a:custGeom>
              <a:avLst/>
              <a:gdLst/>
              <a:ahLst/>
              <a:cxnLst/>
              <a:rect l="l" t="t" r="r" b="b"/>
              <a:pathLst>
                <a:path w="7200" h="7199" extrusionOk="0">
                  <a:moveTo>
                    <a:pt x="3228" y="0"/>
                  </a:moveTo>
                  <a:lnTo>
                    <a:pt x="2869" y="55"/>
                  </a:lnTo>
                  <a:lnTo>
                    <a:pt x="2538" y="138"/>
                  </a:lnTo>
                  <a:lnTo>
                    <a:pt x="2207" y="276"/>
                  </a:lnTo>
                  <a:lnTo>
                    <a:pt x="1876" y="414"/>
                  </a:lnTo>
                  <a:lnTo>
                    <a:pt x="1601" y="607"/>
                  </a:lnTo>
                  <a:lnTo>
                    <a:pt x="1325" y="800"/>
                  </a:lnTo>
                  <a:lnTo>
                    <a:pt x="1049" y="1048"/>
                  </a:lnTo>
                  <a:lnTo>
                    <a:pt x="828" y="1296"/>
                  </a:lnTo>
                  <a:lnTo>
                    <a:pt x="608" y="1572"/>
                  </a:lnTo>
                  <a:lnTo>
                    <a:pt x="442" y="1876"/>
                  </a:lnTo>
                  <a:lnTo>
                    <a:pt x="277" y="2179"/>
                  </a:lnTo>
                  <a:lnTo>
                    <a:pt x="166" y="2538"/>
                  </a:lnTo>
                  <a:lnTo>
                    <a:pt x="84" y="2869"/>
                  </a:lnTo>
                  <a:lnTo>
                    <a:pt x="28" y="3227"/>
                  </a:lnTo>
                  <a:lnTo>
                    <a:pt x="1" y="3586"/>
                  </a:lnTo>
                  <a:lnTo>
                    <a:pt x="28" y="3972"/>
                  </a:lnTo>
                  <a:lnTo>
                    <a:pt x="84" y="4330"/>
                  </a:lnTo>
                  <a:lnTo>
                    <a:pt x="166" y="4661"/>
                  </a:lnTo>
                  <a:lnTo>
                    <a:pt x="277" y="4992"/>
                  </a:lnTo>
                  <a:lnTo>
                    <a:pt x="442" y="5323"/>
                  </a:lnTo>
                  <a:lnTo>
                    <a:pt x="608" y="5627"/>
                  </a:lnTo>
                  <a:lnTo>
                    <a:pt x="828" y="5903"/>
                  </a:lnTo>
                  <a:lnTo>
                    <a:pt x="1049" y="6151"/>
                  </a:lnTo>
                  <a:lnTo>
                    <a:pt x="1325" y="6399"/>
                  </a:lnTo>
                  <a:lnTo>
                    <a:pt x="1601" y="6592"/>
                  </a:lnTo>
                  <a:lnTo>
                    <a:pt x="1876" y="6785"/>
                  </a:lnTo>
                  <a:lnTo>
                    <a:pt x="2207" y="6923"/>
                  </a:lnTo>
                  <a:lnTo>
                    <a:pt x="2538" y="7061"/>
                  </a:lnTo>
                  <a:lnTo>
                    <a:pt x="2869" y="7144"/>
                  </a:lnTo>
                  <a:lnTo>
                    <a:pt x="3228" y="7199"/>
                  </a:lnTo>
                  <a:lnTo>
                    <a:pt x="3973" y="7199"/>
                  </a:lnTo>
                  <a:lnTo>
                    <a:pt x="4331" y="7144"/>
                  </a:lnTo>
                  <a:lnTo>
                    <a:pt x="4690" y="7061"/>
                  </a:lnTo>
                  <a:lnTo>
                    <a:pt x="5021" y="6923"/>
                  </a:lnTo>
                  <a:lnTo>
                    <a:pt x="5324" y="6785"/>
                  </a:lnTo>
                  <a:lnTo>
                    <a:pt x="5628" y="6592"/>
                  </a:lnTo>
                  <a:lnTo>
                    <a:pt x="5903" y="6399"/>
                  </a:lnTo>
                  <a:lnTo>
                    <a:pt x="6152" y="6151"/>
                  </a:lnTo>
                  <a:lnTo>
                    <a:pt x="6372" y="5903"/>
                  </a:lnTo>
                  <a:lnTo>
                    <a:pt x="6593" y="5627"/>
                  </a:lnTo>
                  <a:lnTo>
                    <a:pt x="6786" y="5323"/>
                  </a:lnTo>
                  <a:lnTo>
                    <a:pt x="6924" y="4992"/>
                  </a:lnTo>
                  <a:lnTo>
                    <a:pt x="7034" y="4661"/>
                  </a:lnTo>
                  <a:lnTo>
                    <a:pt x="7145" y="4330"/>
                  </a:lnTo>
                  <a:lnTo>
                    <a:pt x="7200" y="3972"/>
                  </a:lnTo>
                  <a:lnTo>
                    <a:pt x="7200" y="3586"/>
                  </a:lnTo>
                  <a:lnTo>
                    <a:pt x="7200" y="3227"/>
                  </a:lnTo>
                  <a:lnTo>
                    <a:pt x="7145" y="2869"/>
                  </a:lnTo>
                  <a:lnTo>
                    <a:pt x="7034" y="2538"/>
                  </a:lnTo>
                  <a:lnTo>
                    <a:pt x="6924" y="2179"/>
                  </a:lnTo>
                  <a:lnTo>
                    <a:pt x="6786" y="1876"/>
                  </a:lnTo>
                  <a:lnTo>
                    <a:pt x="6593" y="1572"/>
                  </a:lnTo>
                  <a:lnTo>
                    <a:pt x="6372" y="1296"/>
                  </a:lnTo>
                  <a:lnTo>
                    <a:pt x="6152" y="1048"/>
                  </a:lnTo>
                  <a:lnTo>
                    <a:pt x="5903" y="800"/>
                  </a:lnTo>
                  <a:lnTo>
                    <a:pt x="5628" y="607"/>
                  </a:lnTo>
                  <a:lnTo>
                    <a:pt x="5324" y="414"/>
                  </a:lnTo>
                  <a:lnTo>
                    <a:pt x="5021" y="276"/>
                  </a:lnTo>
                  <a:lnTo>
                    <a:pt x="4690" y="138"/>
                  </a:lnTo>
                  <a:lnTo>
                    <a:pt x="4331" y="55"/>
                  </a:lnTo>
                  <a:lnTo>
                    <a:pt x="3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2"/>
            <p:cNvSpPr/>
            <p:nvPr/>
          </p:nvSpPr>
          <p:spPr>
            <a:xfrm>
              <a:off x="6293714" y="2381550"/>
              <a:ext cx="461076" cy="259523"/>
            </a:xfrm>
            <a:custGeom>
              <a:avLst/>
              <a:gdLst/>
              <a:ahLst/>
              <a:cxnLst/>
              <a:rect l="l" t="t" r="r" b="b"/>
              <a:pathLst>
                <a:path w="27003" h="15199" extrusionOk="0">
                  <a:moveTo>
                    <a:pt x="303" y="0"/>
                  </a:moveTo>
                  <a:lnTo>
                    <a:pt x="166" y="111"/>
                  </a:lnTo>
                  <a:lnTo>
                    <a:pt x="55" y="221"/>
                  </a:lnTo>
                  <a:lnTo>
                    <a:pt x="0" y="387"/>
                  </a:lnTo>
                  <a:lnTo>
                    <a:pt x="0" y="552"/>
                  </a:lnTo>
                  <a:lnTo>
                    <a:pt x="28" y="635"/>
                  </a:lnTo>
                  <a:lnTo>
                    <a:pt x="55" y="718"/>
                  </a:lnTo>
                  <a:lnTo>
                    <a:pt x="138" y="773"/>
                  </a:lnTo>
                  <a:lnTo>
                    <a:pt x="221" y="828"/>
                  </a:lnTo>
                  <a:lnTo>
                    <a:pt x="26341" y="15143"/>
                  </a:lnTo>
                  <a:lnTo>
                    <a:pt x="26451" y="15171"/>
                  </a:lnTo>
                  <a:lnTo>
                    <a:pt x="26534" y="15198"/>
                  </a:lnTo>
                  <a:lnTo>
                    <a:pt x="26617" y="15198"/>
                  </a:lnTo>
                  <a:lnTo>
                    <a:pt x="26699" y="15171"/>
                  </a:lnTo>
                  <a:lnTo>
                    <a:pt x="26837" y="15088"/>
                  </a:lnTo>
                  <a:lnTo>
                    <a:pt x="26948" y="14950"/>
                  </a:lnTo>
                  <a:lnTo>
                    <a:pt x="27003" y="14784"/>
                  </a:lnTo>
                  <a:lnTo>
                    <a:pt x="27003" y="14619"/>
                  </a:lnTo>
                  <a:lnTo>
                    <a:pt x="26975" y="14564"/>
                  </a:lnTo>
                  <a:lnTo>
                    <a:pt x="26920" y="14481"/>
                  </a:lnTo>
                  <a:lnTo>
                    <a:pt x="26865" y="14398"/>
                  </a:lnTo>
                  <a:lnTo>
                    <a:pt x="26782" y="14343"/>
                  </a:lnTo>
                  <a:lnTo>
                    <a:pt x="662" y="56"/>
                  </a:lnTo>
                  <a:lnTo>
                    <a:pt x="5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2"/>
            <p:cNvSpPr/>
            <p:nvPr/>
          </p:nvSpPr>
          <p:spPr>
            <a:xfrm>
              <a:off x="5589148" y="2381550"/>
              <a:ext cx="461093" cy="259523"/>
            </a:xfrm>
            <a:custGeom>
              <a:avLst/>
              <a:gdLst/>
              <a:ahLst/>
              <a:cxnLst/>
              <a:rect l="l" t="t" r="r" b="b"/>
              <a:pathLst>
                <a:path w="27004" h="15199" extrusionOk="0">
                  <a:moveTo>
                    <a:pt x="26452" y="0"/>
                  </a:moveTo>
                  <a:lnTo>
                    <a:pt x="26341" y="56"/>
                  </a:lnTo>
                  <a:lnTo>
                    <a:pt x="221" y="14343"/>
                  </a:lnTo>
                  <a:lnTo>
                    <a:pt x="138" y="14398"/>
                  </a:lnTo>
                  <a:lnTo>
                    <a:pt x="55" y="14481"/>
                  </a:lnTo>
                  <a:lnTo>
                    <a:pt x="28" y="14564"/>
                  </a:lnTo>
                  <a:lnTo>
                    <a:pt x="0" y="14619"/>
                  </a:lnTo>
                  <a:lnTo>
                    <a:pt x="0" y="14784"/>
                  </a:lnTo>
                  <a:lnTo>
                    <a:pt x="55" y="14950"/>
                  </a:lnTo>
                  <a:lnTo>
                    <a:pt x="138" y="15088"/>
                  </a:lnTo>
                  <a:lnTo>
                    <a:pt x="304" y="15171"/>
                  </a:lnTo>
                  <a:lnTo>
                    <a:pt x="386" y="15198"/>
                  </a:lnTo>
                  <a:lnTo>
                    <a:pt x="469" y="15198"/>
                  </a:lnTo>
                  <a:lnTo>
                    <a:pt x="552" y="15171"/>
                  </a:lnTo>
                  <a:lnTo>
                    <a:pt x="635" y="15143"/>
                  </a:lnTo>
                  <a:lnTo>
                    <a:pt x="26782" y="828"/>
                  </a:lnTo>
                  <a:lnTo>
                    <a:pt x="26865" y="773"/>
                  </a:lnTo>
                  <a:lnTo>
                    <a:pt x="26920" y="718"/>
                  </a:lnTo>
                  <a:lnTo>
                    <a:pt x="26976" y="635"/>
                  </a:lnTo>
                  <a:lnTo>
                    <a:pt x="27003" y="552"/>
                  </a:lnTo>
                  <a:lnTo>
                    <a:pt x="27003" y="387"/>
                  </a:lnTo>
                  <a:lnTo>
                    <a:pt x="26948" y="221"/>
                  </a:lnTo>
                  <a:lnTo>
                    <a:pt x="26838" y="111"/>
                  </a:lnTo>
                  <a:lnTo>
                    <a:pt x="26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2"/>
            <p:cNvSpPr/>
            <p:nvPr/>
          </p:nvSpPr>
          <p:spPr>
            <a:xfrm>
              <a:off x="6170791" y="1639316"/>
              <a:ext cx="15555" cy="523246"/>
            </a:xfrm>
            <a:custGeom>
              <a:avLst/>
              <a:gdLst/>
              <a:ahLst/>
              <a:cxnLst/>
              <a:rect l="l" t="t" r="r" b="b"/>
              <a:pathLst>
                <a:path w="911" h="30644" extrusionOk="0">
                  <a:moveTo>
                    <a:pt x="469" y="0"/>
                  </a:moveTo>
                  <a:lnTo>
                    <a:pt x="304" y="28"/>
                  </a:lnTo>
                  <a:lnTo>
                    <a:pt x="138" y="110"/>
                  </a:lnTo>
                  <a:lnTo>
                    <a:pt x="83" y="166"/>
                  </a:lnTo>
                  <a:lnTo>
                    <a:pt x="55" y="248"/>
                  </a:lnTo>
                  <a:lnTo>
                    <a:pt x="28" y="331"/>
                  </a:lnTo>
                  <a:lnTo>
                    <a:pt x="0" y="414"/>
                  </a:lnTo>
                  <a:lnTo>
                    <a:pt x="0" y="30230"/>
                  </a:lnTo>
                  <a:lnTo>
                    <a:pt x="28" y="30313"/>
                  </a:lnTo>
                  <a:lnTo>
                    <a:pt x="55" y="30396"/>
                  </a:lnTo>
                  <a:lnTo>
                    <a:pt x="83" y="30478"/>
                  </a:lnTo>
                  <a:lnTo>
                    <a:pt x="138" y="30533"/>
                  </a:lnTo>
                  <a:lnTo>
                    <a:pt x="304" y="30616"/>
                  </a:lnTo>
                  <a:lnTo>
                    <a:pt x="469" y="30644"/>
                  </a:lnTo>
                  <a:lnTo>
                    <a:pt x="635" y="30616"/>
                  </a:lnTo>
                  <a:lnTo>
                    <a:pt x="772" y="30533"/>
                  </a:lnTo>
                  <a:lnTo>
                    <a:pt x="828" y="30478"/>
                  </a:lnTo>
                  <a:lnTo>
                    <a:pt x="883" y="30396"/>
                  </a:lnTo>
                  <a:lnTo>
                    <a:pt x="910" y="30313"/>
                  </a:lnTo>
                  <a:lnTo>
                    <a:pt x="910" y="30230"/>
                  </a:lnTo>
                  <a:lnTo>
                    <a:pt x="910" y="414"/>
                  </a:lnTo>
                  <a:lnTo>
                    <a:pt x="910" y="331"/>
                  </a:lnTo>
                  <a:lnTo>
                    <a:pt x="883" y="248"/>
                  </a:lnTo>
                  <a:lnTo>
                    <a:pt x="828" y="166"/>
                  </a:lnTo>
                  <a:lnTo>
                    <a:pt x="772" y="110"/>
                  </a:lnTo>
                  <a:lnTo>
                    <a:pt x="635" y="28"/>
                  </a:lnTo>
                  <a:lnTo>
                    <a:pt x="4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52"/>
          <p:cNvGrpSpPr/>
          <p:nvPr/>
        </p:nvGrpSpPr>
        <p:grpSpPr>
          <a:xfrm>
            <a:off x="3729305" y="1396766"/>
            <a:ext cx="1592824" cy="1362978"/>
            <a:chOff x="3729305" y="1396766"/>
            <a:chExt cx="1592824" cy="1362978"/>
          </a:xfrm>
        </p:grpSpPr>
        <p:sp>
          <p:nvSpPr>
            <p:cNvPr id="405" name="Google Shape;405;p52"/>
            <p:cNvSpPr/>
            <p:nvPr/>
          </p:nvSpPr>
          <p:spPr>
            <a:xfrm>
              <a:off x="4421628" y="1396766"/>
              <a:ext cx="207717" cy="915100"/>
            </a:xfrm>
            <a:custGeom>
              <a:avLst/>
              <a:gdLst/>
              <a:ahLst/>
              <a:cxnLst/>
              <a:rect l="l" t="t" r="r" b="b"/>
              <a:pathLst>
                <a:path w="12165" h="53593" extrusionOk="0">
                  <a:moveTo>
                    <a:pt x="6096" y="0"/>
                  </a:moveTo>
                  <a:lnTo>
                    <a:pt x="5462" y="1186"/>
                  </a:lnTo>
                  <a:lnTo>
                    <a:pt x="4882" y="2400"/>
                  </a:lnTo>
                  <a:lnTo>
                    <a:pt x="4331" y="3614"/>
                  </a:lnTo>
                  <a:lnTo>
                    <a:pt x="3834" y="4827"/>
                  </a:lnTo>
                  <a:lnTo>
                    <a:pt x="3365" y="6041"/>
                  </a:lnTo>
                  <a:lnTo>
                    <a:pt x="2924" y="7254"/>
                  </a:lnTo>
                  <a:lnTo>
                    <a:pt x="2538" y="8468"/>
                  </a:lnTo>
                  <a:lnTo>
                    <a:pt x="2152" y="9654"/>
                  </a:lnTo>
                  <a:lnTo>
                    <a:pt x="1821" y="10868"/>
                  </a:lnTo>
                  <a:lnTo>
                    <a:pt x="1517" y="12081"/>
                  </a:lnTo>
                  <a:lnTo>
                    <a:pt x="1242" y="13267"/>
                  </a:lnTo>
                  <a:lnTo>
                    <a:pt x="1021" y="14481"/>
                  </a:lnTo>
                  <a:lnTo>
                    <a:pt x="800" y="15667"/>
                  </a:lnTo>
                  <a:lnTo>
                    <a:pt x="607" y="16853"/>
                  </a:lnTo>
                  <a:lnTo>
                    <a:pt x="442" y="18039"/>
                  </a:lnTo>
                  <a:lnTo>
                    <a:pt x="331" y="19197"/>
                  </a:lnTo>
                  <a:lnTo>
                    <a:pt x="221" y="20356"/>
                  </a:lnTo>
                  <a:lnTo>
                    <a:pt x="138" y="21514"/>
                  </a:lnTo>
                  <a:lnTo>
                    <a:pt x="56" y="22673"/>
                  </a:lnTo>
                  <a:lnTo>
                    <a:pt x="28" y="23804"/>
                  </a:lnTo>
                  <a:lnTo>
                    <a:pt x="0" y="24935"/>
                  </a:lnTo>
                  <a:lnTo>
                    <a:pt x="0" y="26038"/>
                  </a:lnTo>
                  <a:lnTo>
                    <a:pt x="28" y="27141"/>
                  </a:lnTo>
                  <a:lnTo>
                    <a:pt x="83" y="28244"/>
                  </a:lnTo>
                  <a:lnTo>
                    <a:pt x="138" y="29320"/>
                  </a:lnTo>
                  <a:lnTo>
                    <a:pt x="221" y="30368"/>
                  </a:lnTo>
                  <a:lnTo>
                    <a:pt x="414" y="32464"/>
                  </a:lnTo>
                  <a:lnTo>
                    <a:pt x="662" y="34478"/>
                  </a:lnTo>
                  <a:lnTo>
                    <a:pt x="966" y="36409"/>
                  </a:lnTo>
                  <a:lnTo>
                    <a:pt x="1297" y="38284"/>
                  </a:lnTo>
                  <a:lnTo>
                    <a:pt x="1683" y="40077"/>
                  </a:lnTo>
                  <a:lnTo>
                    <a:pt x="2069" y="41787"/>
                  </a:lnTo>
                  <a:lnTo>
                    <a:pt x="2483" y="43414"/>
                  </a:lnTo>
                  <a:lnTo>
                    <a:pt x="2897" y="44932"/>
                  </a:lnTo>
                  <a:lnTo>
                    <a:pt x="3338" y="46338"/>
                  </a:lnTo>
                  <a:lnTo>
                    <a:pt x="3752" y="47635"/>
                  </a:lnTo>
                  <a:lnTo>
                    <a:pt x="4165" y="48821"/>
                  </a:lnTo>
                  <a:lnTo>
                    <a:pt x="4551" y="49896"/>
                  </a:lnTo>
                  <a:lnTo>
                    <a:pt x="4910" y="50862"/>
                  </a:lnTo>
                  <a:lnTo>
                    <a:pt x="5544" y="52351"/>
                  </a:lnTo>
                  <a:lnTo>
                    <a:pt x="5931" y="53289"/>
                  </a:lnTo>
                  <a:lnTo>
                    <a:pt x="6096" y="53592"/>
                  </a:lnTo>
                  <a:lnTo>
                    <a:pt x="6234" y="53289"/>
                  </a:lnTo>
                  <a:lnTo>
                    <a:pt x="6648" y="52351"/>
                  </a:lnTo>
                  <a:lnTo>
                    <a:pt x="7255" y="50862"/>
                  </a:lnTo>
                  <a:lnTo>
                    <a:pt x="7641" y="49896"/>
                  </a:lnTo>
                  <a:lnTo>
                    <a:pt x="8027" y="48821"/>
                  </a:lnTo>
                  <a:lnTo>
                    <a:pt x="8441" y="47635"/>
                  </a:lnTo>
                  <a:lnTo>
                    <a:pt x="8854" y="46338"/>
                  </a:lnTo>
                  <a:lnTo>
                    <a:pt x="9268" y="44932"/>
                  </a:lnTo>
                  <a:lnTo>
                    <a:pt x="9709" y="43414"/>
                  </a:lnTo>
                  <a:lnTo>
                    <a:pt x="10123" y="41787"/>
                  </a:lnTo>
                  <a:lnTo>
                    <a:pt x="10509" y="40077"/>
                  </a:lnTo>
                  <a:lnTo>
                    <a:pt x="10895" y="38284"/>
                  </a:lnTo>
                  <a:lnTo>
                    <a:pt x="11226" y="36409"/>
                  </a:lnTo>
                  <a:lnTo>
                    <a:pt x="11530" y="34478"/>
                  </a:lnTo>
                  <a:lnTo>
                    <a:pt x="11778" y="32464"/>
                  </a:lnTo>
                  <a:lnTo>
                    <a:pt x="11971" y="30368"/>
                  </a:lnTo>
                  <a:lnTo>
                    <a:pt x="12054" y="29320"/>
                  </a:lnTo>
                  <a:lnTo>
                    <a:pt x="12109" y="28244"/>
                  </a:lnTo>
                  <a:lnTo>
                    <a:pt x="12164" y="27141"/>
                  </a:lnTo>
                  <a:lnTo>
                    <a:pt x="12164" y="26038"/>
                  </a:lnTo>
                  <a:lnTo>
                    <a:pt x="12164" y="24935"/>
                  </a:lnTo>
                  <a:lnTo>
                    <a:pt x="12164" y="23804"/>
                  </a:lnTo>
                  <a:lnTo>
                    <a:pt x="12109" y="22673"/>
                  </a:lnTo>
                  <a:lnTo>
                    <a:pt x="12054" y="21514"/>
                  </a:lnTo>
                  <a:lnTo>
                    <a:pt x="11971" y="20356"/>
                  </a:lnTo>
                  <a:lnTo>
                    <a:pt x="11861" y="19197"/>
                  </a:lnTo>
                  <a:lnTo>
                    <a:pt x="11723" y="18039"/>
                  </a:lnTo>
                  <a:lnTo>
                    <a:pt x="11585" y="16853"/>
                  </a:lnTo>
                  <a:lnTo>
                    <a:pt x="11392" y="15667"/>
                  </a:lnTo>
                  <a:lnTo>
                    <a:pt x="11171" y="14481"/>
                  </a:lnTo>
                  <a:lnTo>
                    <a:pt x="10923" y="13267"/>
                  </a:lnTo>
                  <a:lnTo>
                    <a:pt x="10675" y="12081"/>
                  </a:lnTo>
                  <a:lnTo>
                    <a:pt x="10371" y="10868"/>
                  </a:lnTo>
                  <a:lnTo>
                    <a:pt x="10013" y="9654"/>
                  </a:lnTo>
                  <a:lnTo>
                    <a:pt x="9654" y="8468"/>
                  </a:lnTo>
                  <a:lnTo>
                    <a:pt x="9268" y="7254"/>
                  </a:lnTo>
                  <a:lnTo>
                    <a:pt x="8827" y="6041"/>
                  </a:lnTo>
                  <a:lnTo>
                    <a:pt x="8358" y="4827"/>
                  </a:lnTo>
                  <a:lnTo>
                    <a:pt x="7834" y="3614"/>
                  </a:lnTo>
                  <a:lnTo>
                    <a:pt x="7310" y="2400"/>
                  </a:lnTo>
                  <a:lnTo>
                    <a:pt x="6703" y="1186"/>
                  </a:lnTo>
                  <a:lnTo>
                    <a:pt x="6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2"/>
            <p:cNvSpPr/>
            <p:nvPr/>
          </p:nvSpPr>
          <p:spPr>
            <a:xfrm>
              <a:off x="3729305" y="2311850"/>
              <a:ext cx="796429" cy="447894"/>
            </a:xfrm>
            <a:custGeom>
              <a:avLst/>
              <a:gdLst/>
              <a:ahLst/>
              <a:cxnLst/>
              <a:rect l="l" t="t" r="r" b="b"/>
              <a:pathLst>
                <a:path w="46643" h="26231" extrusionOk="0">
                  <a:moveTo>
                    <a:pt x="46642" y="0"/>
                  </a:moveTo>
                  <a:lnTo>
                    <a:pt x="46283" y="28"/>
                  </a:lnTo>
                  <a:lnTo>
                    <a:pt x="45263" y="138"/>
                  </a:lnTo>
                  <a:lnTo>
                    <a:pt x="43663" y="331"/>
                  </a:lnTo>
                  <a:lnTo>
                    <a:pt x="42670" y="469"/>
                  </a:lnTo>
                  <a:lnTo>
                    <a:pt x="41539" y="662"/>
                  </a:lnTo>
                  <a:lnTo>
                    <a:pt x="40326" y="883"/>
                  </a:lnTo>
                  <a:lnTo>
                    <a:pt x="38974" y="1131"/>
                  </a:lnTo>
                  <a:lnTo>
                    <a:pt x="37540" y="1462"/>
                  </a:lnTo>
                  <a:lnTo>
                    <a:pt x="35995" y="1821"/>
                  </a:lnTo>
                  <a:lnTo>
                    <a:pt x="34396" y="2262"/>
                  </a:lnTo>
                  <a:lnTo>
                    <a:pt x="32713" y="2758"/>
                  </a:lnTo>
                  <a:lnTo>
                    <a:pt x="30975" y="3283"/>
                  </a:lnTo>
                  <a:lnTo>
                    <a:pt x="29183" y="3917"/>
                  </a:lnTo>
                  <a:lnTo>
                    <a:pt x="27335" y="4606"/>
                  </a:lnTo>
                  <a:lnTo>
                    <a:pt x="25459" y="5379"/>
                  </a:lnTo>
                  <a:lnTo>
                    <a:pt x="23556" y="6206"/>
                  </a:lnTo>
                  <a:lnTo>
                    <a:pt x="22591" y="6675"/>
                  </a:lnTo>
                  <a:lnTo>
                    <a:pt x="21625" y="7144"/>
                  </a:lnTo>
                  <a:lnTo>
                    <a:pt x="20660" y="7640"/>
                  </a:lnTo>
                  <a:lnTo>
                    <a:pt x="19694" y="8165"/>
                  </a:lnTo>
                  <a:lnTo>
                    <a:pt x="18729" y="8716"/>
                  </a:lnTo>
                  <a:lnTo>
                    <a:pt x="17736" y="9268"/>
                  </a:lnTo>
                  <a:lnTo>
                    <a:pt x="16771" y="9875"/>
                  </a:lnTo>
                  <a:lnTo>
                    <a:pt x="15805" y="10481"/>
                  </a:lnTo>
                  <a:lnTo>
                    <a:pt x="14840" y="11116"/>
                  </a:lnTo>
                  <a:lnTo>
                    <a:pt x="13875" y="11778"/>
                  </a:lnTo>
                  <a:lnTo>
                    <a:pt x="12937" y="12467"/>
                  </a:lnTo>
                  <a:lnTo>
                    <a:pt x="11971" y="13184"/>
                  </a:lnTo>
                  <a:lnTo>
                    <a:pt x="11034" y="13929"/>
                  </a:lnTo>
                  <a:lnTo>
                    <a:pt x="10096" y="14701"/>
                  </a:lnTo>
                  <a:lnTo>
                    <a:pt x="9186" y="15501"/>
                  </a:lnTo>
                  <a:lnTo>
                    <a:pt x="8275" y="16329"/>
                  </a:lnTo>
                  <a:lnTo>
                    <a:pt x="7365" y="17156"/>
                  </a:lnTo>
                  <a:lnTo>
                    <a:pt x="6483" y="18039"/>
                  </a:lnTo>
                  <a:lnTo>
                    <a:pt x="5628" y="18977"/>
                  </a:lnTo>
                  <a:lnTo>
                    <a:pt x="4773" y="19915"/>
                  </a:lnTo>
                  <a:lnTo>
                    <a:pt x="3917" y="20880"/>
                  </a:lnTo>
                  <a:lnTo>
                    <a:pt x="3090" y="21873"/>
                  </a:lnTo>
                  <a:lnTo>
                    <a:pt x="2290" y="22921"/>
                  </a:lnTo>
                  <a:lnTo>
                    <a:pt x="1518" y="23997"/>
                  </a:lnTo>
                  <a:lnTo>
                    <a:pt x="746" y="25100"/>
                  </a:lnTo>
                  <a:lnTo>
                    <a:pt x="1" y="26231"/>
                  </a:lnTo>
                  <a:lnTo>
                    <a:pt x="1352" y="26176"/>
                  </a:lnTo>
                  <a:lnTo>
                    <a:pt x="2676" y="26093"/>
                  </a:lnTo>
                  <a:lnTo>
                    <a:pt x="4000" y="25983"/>
                  </a:lnTo>
                  <a:lnTo>
                    <a:pt x="5297" y="25817"/>
                  </a:lnTo>
                  <a:lnTo>
                    <a:pt x="6593" y="25652"/>
                  </a:lnTo>
                  <a:lnTo>
                    <a:pt x="7862" y="25431"/>
                  </a:lnTo>
                  <a:lnTo>
                    <a:pt x="9103" y="25183"/>
                  </a:lnTo>
                  <a:lnTo>
                    <a:pt x="10344" y="24934"/>
                  </a:lnTo>
                  <a:lnTo>
                    <a:pt x="11558" y="24631"/>
                  </a:lnTo>
                  <a:lnTo>
                    <a:pt x="12744" y="24300"/>
                  </a:lnTo>
                  <a:lnTo>
                    <a:pt x="13930" y="23969"/>
                  </a:lnTo>
                  <a:lnTo>
                    <a:pt x="15088" y="23583"/>
                  </a:lnTo>
                  <a:lnTo>
                    <a:pt x="16219" y="23197"/>
                  </a:lnTo>
                  <a:lnTo>
                    <a:pt x="17350" y="22783"/>
                  </a:lnTo>
                  <a:lnTo>
                    <a:pt x="18453" y="22342"/>
                  </a:lnTo>
                  <a:lnTo>
                    <a:pt x="19529" y="21873"/>
                  </a:lnTo>
                  <a:lnTo>
                    <a:pt x="20605" y="21404"/>
                  </a:lnTo>
                  <a:lnTo>
                    <a:pt x="21653" y="20907"/>
                  </a:lnTo>
                  <a:lnTo>
                    <a:pt x="22673" y="20411"/>
                  </a:lnTo>
                  <a:lnTo>
                    <a:pt x="23666" y="19887"/>
                  </a:lnTo>
                  <a:lnTo>
                    <a:pt x="24659" y="19335"/>
                  </a:lnTo>
                  <a:lnTo>
                    <a:pt x="25625" y="18784"/>
                  </a:lnTo>
                  <a:lnTo>
                    <a:pt x="26590" y="18232"/>
                  </a:lnTo>
                  <a:lnTo>
                    <a:pt x="27500" y="17680"/>
                  </a:lnTo>
                  <a:lnTo>
                    <a:pt x="28410" y="17101"/>
                  </a:lnTo>
                  <a:lnTo>
                    <a:pt x="29321" y="16494"/>
                  </a:lnTo>
                  <a:lnTo>
                    <a:pt x="31031" y="15308"/>
                  </a:lnTo>
                  <a:lnTo>
                    <a:pt x="32658" y="14095"/>
                  </a:lnTo>
                  <a:lnTo>
                    <a:pt x="34203" y="12881"/>
                  </a:lnTo>
                  <a:lnTo>
                    <a:pt x="35664" y="11667"/>
                  </a:lnTo>
                  <a:lnTo>
                    <a:pt x="37044" y="10481"/>
                  </a:lnTo>
                  <a:lnTo>
                    <a:pt x="38340" y="9295"/>
                  </a:lnTo>
                  <a:lnTo>
                    <a:pt x="39526" y="8137"/>
                  </a:lnTo>
                  <a:lnTo>
                    <a:pt x="40657" y="7034"/>
                  </a:lnTo>
                  <a:lnTo>
                    <a:pt x="41677" y="5958"/>
                  </a:lnTo>
                  <a:lnTo>
                    <a:pt x="42588" y="4965"/>
                  </a:lnTo>
                  <a:lnTo>
                    <a:pt x="43443" y="4027"/>
                  </a:lnTo>
                  <a:lnTo>
                    <a:pt x="44187" y="3145"/>
                  </a:lnTo>
                  <a:lnTo>
                    <a:pt x="44822" y="2372"/>
                  </a:lnTo>
                  <a:lnTo>
                    <a:pt x="45815" y="1104"/>
                  </a:lnTo>
                  <a:lnTo>
                    <a:pt x="46421" y="304"/>
                  </a:lnTo>
                  <a:lnTo>
                    <a:pt x="46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2"/>
            <p:cNvSpPr/>
            <p:nvPr/>
          </p:nvSpPr>
          <p:spPr>
            <a:xfrm>
              <a:off x="4525717" y="2311850"/>
              <a:ext cx="796412" cy="447894"/>
            </a:xfrm>
            <a:custGeom>
              <a:avLst/>
              <a:gdLst/>
              <a:ahLst/>
              <a:cxnLst/>
              <a:rect l="l" t="t" r="r" b="b"/>
              <a:pathLst>
                <a:path w="46642" h="26231" extrusionOk="0">
                  <a:moveTo>
                    <a:pt x="0" y="0"/>
                  </a:moveTo>
                  <a:lnTo>
                    <a:pt x="193" y="304"/>
                  </a:lnTo>
                  <a:lnTo>
                    <a:pt x="800" y="1104"/>
                  </a:lnTo>
                  <a:lnTo>
                    <a:pt x="1820" y="2372"/>
                  </a:lnTo>
                  <a:lnTo>
                    <a:pt x="2455" y="3145"/>
                  </a:lnTo>
                  <a:lnTo>
                    <a:pt x="3200" y="4027"/>
                  </a:lnTo>
                  <a:lnTo>
                    <a:pt x="4027" y="4965"/>
                  </a:lnTo>
                  <a:lnTo>
                    <a:pt x="4965" y="5958"/>
                  </a:lnTo>
                  <a:lnTo>
                    <a:pt x="5985" y="7034"/>
                  </a:lnTo>
                  <a:lnTo>
                    <a:pt x="7089" y="8137"/>
                  </a:lnTo>
                  <a:lnTo>
                    <a:pt x="8302" y="9295"/>
                  </a:lnTo>
                  <a:lnTo>
                    <a:pt x="9599" y="10481"/>
                  </a:lnTo>
                  <a:lnTo>
                    <a:pt x="10978" y="11667"/>
                  </a:lnTo>
                  <a:lnTo>
                    <a:pt x="12440" y="12881"/>
                  </a:lnTo>
                  <a:lnTo>
                    <a:pt x="13984" y="14095"/>
                  </a:lnTo>
                  <a:lnTo>
                    <a:pt x="15612" y="15308"/>
                  </a:lnTo>
                  <a:lnTo>
                    <a:pt x="17322" y="16494"/>
                  </a:lnTo>
                  <a:lnTo>
                    <a:pt x="18204" y="17101"/>
                  </a:lnTo>
                  <a:lnTo>
                    <a:pt x="19114" y="17680"/>
                  </a:lnTo>
                  <a:lnTo>
                    <a:pt x="20052" y="18232"/>
                  </a:lnTo>
                  <a:lnTo>
                    <a:pt x="20990" y="18784"/>
                  </a:lnTo>
                  <a:lnTo>
                    <a:pt x="21983" y="19335"/>
                  </a:lnTo>
                  <a:lnTo>
                    <a:pt x="22948" y="19887"/>
                  </a:lnTo>
                  <a:lnTo>
                    <a:pt x="23969" y="20411"/>
                  </a:lnTo>
                  <a:lnTo>
                    <a:pt x="24989" y="20907"/>
                  </a:lnTo>
                  <a:lnTo>
                    <a:pt x="26038" y="21404"/>
                  </a:lnTo>
                  <a:lnTo>
                    <a:pt x="27113" y="21873"/>
                  </a:lnTo>
                  <a:lnTo>
                    <a:pt x="28189" y="22342"/>
                  </a:lnTo>
                  <a:lnTo>
                    <a:pt x="29292" y="22783"/>
                  </a:lnTo>
                  <a:lnTo>
                    <a:pt x="30423" y="23197"/>
                  </a:lnTo>
                  <a:lnTo>
                    <a:pt x="31554" y="23583"/>
                  </a:lnTo>
                  <a:lnTo>
                    <a:pt x="32712" y="23969"/>
                  </a:lnTo>
                  <a:lnTo>
                    <a:pt x="33898" y="24300"/>
                  </a:lnTo>
                  <a:lnTo>
                    <a:pt x="35084" y="24631"/>
                  </a:lnTo>
                  <a:lnTo>
                    <a:pt x="36298" y="24934"/>
                  </a:lnTo>
                  <a:lnTo>
                    <a:pt x="37539" y="25183"/>
                  </a:lnTo>
                  <a:lnTo>
                    <a:pt x="38780" y="25431"/>
                  </a:lnTo>
                  <a:lnTo>
                    <a:pt x="40049" y="25652"/>
                  </a:lnTo>
                  <a:lnTo>
                    <a:pt x="41346" y="25817"/>
                  </a:lnTo>
                  <a:lnTo>
                    <a:pt x="42642" y="25983"/>
                  </a:lnTo>
                  <a:lnTo>
                    <a:pt x="43966" y="26093"/>
                  </a:lnTo>
                  <a:lnTo>
                    <a:pt x="45290" y="26176"/>
                  </a:lnTo>
                  <a:lnTo>
                    <a:pt x="46641" y="26231"/>
                  </a:lnTo>
                  <a:lnTo>
                    <a:pt x="45897" y="25100"/>
                  </a:lnTo>
                  <a:lnTo>
                    <a:pt x="45124" y="23997"/>
                  </a:lnTo>
                  <a:lnTo>
                    <a:pt x="44352" y="22921"/>
                  </a:lnTo>
                  <a:lnTo>
                    <a:pt x="43552" y="21873"/>
                  </a:lnTo>
                  <a:lnTo>
                    <a:pt x="42725" y="20880"/>
                  </a:lnTo>
                  <a:lnTo>
                    <a:pt x="41870" y="19915"/>
                  </a:lnTo>
                  <a:lnTo>
                    <a:pt x="41015" y="18977"/>
                  </a:lnTo>
                  <a:lnTo>
                    <a:pt x="40160" y="18039"/>
                  </a:lnTo>
                  <a:lnTo>
                    <a:pt x="39249" y="17156"/>
                  </a:lnTo>
                  <a:lnTo>
                    <a:pt x="38367" y="16329"/>
                  </a:lnTo>
                  <a:lnTo>
                    <a:pt x="37456" y="15501"/>
                  </a:lnTo>
                  <a:lnTo>
                    <a:pt x="36519" y="14701"/>
                  </a:lnTo>
                  <a:lnTo>
                    <a:pt x="35608" y="13929"/>
                  </a:lnTo>
                  <a:lnTo>
                    <a:pt x="34643" y="13184"/>
                  </a:lnTo>
                  <a:lnTo>
                    <a:pt x="33705" y="12467"/>
                  </a:lnTo>
                  <a:lnTo>
                    <a:pt x="32768" y="11778"/>
                  </a:lnTo>
                  <a:lnTo>
                    <a:pt x="31802" y="11116"/>
                  </a:lnTo>
                  <a:lnTo>
                    <a:pt x="30837" y="10481"/>
                  </a:lnTo>
                  <a:lnTo>
                    <a:pt x="29871" y="9875"/>
                  </a:lnTo>
                  <a:lnTo>
                    <a:pt x="28878" y="9268"/>
                  </a:lnTo>
                  <a:lnTo>
                    <a:pt x="27913" y="8716"/>
                  </a:lnTo>
                  <a:lnTo>
                    <a:pt x="26948" y="8165"/>
                  </a:lnTo>
                  <a:lnTo>
                    <a:pt x="25982" y="7640"/>
                  </a:lnTo>
                  <a:lnTo>
                    <a:pt x="25017" y="7144"/>
                  </a:lnTo>
                  <a:lnTo>
                    <a:pt x="24052" y="6675"/>
                  </a:lnTo>
                  <a:lnTo>
                    <a:pt x="23086" y="6206"/>
                  </a:lnTo>
                  <a:lnTo>
                    <a:pt x="21183" y="5379"/>
                  </a:lnTo>
                  <a:lnTo>
                    <a:pt x="19307" y="4606"/>
                  </a:lnTo>
                  <a:lnTo>
                    <a:pt x="17459" y="3917"/>
                  </a:lnTo>
                  <a:lnTo>
                    <a:pt x="15667" y="3283"/>
                  </a:lnTo>
                  <a:lnTo>
                    <a:pt x="13929" y="2758"/>
                  </a:lnTo>
                  <a:lnTo>
                    <a:pt x="12246" y="2262"/>
                  </a:lnTo>
                  <a:lnTo>
                    <a:pt x="10619" y="1821"/>
                  </a:lnTo>
                  <a:lnTo>
                    <a:pt x="9102" y="1462"/>
                  </a:lnTo>
                  <a:lnTo>
                    <a:pt x="7668" y="1131"/>
                  </a:lnTo>
                  <a:lnTo>
                    <a:pt x="6316" y="883"/>
                  </a:lnTo>
                  <a:lnTo>
                    <a:pt x="5075" y="662"/>
                  </a:lnTo>
                  <a:lnTo>
                    <a:pt x="3972" y="469"/>
                  </a:lnTo>
                  <a:lnTo>
                    <a:pt x="2951" y="331"/>
                  </a:lnTo>
                  <a:lnTo>
                    <a:pt x="1352" y="138"/>
                  </a:lnTo>
                  <a:lnTo>
                    <a:pt x="359" y="28"/>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2"/>
            <p:cNvSpPr/>
            <p:nvPr/>
          </p:nvSpPr>
          <p:spPr>
            <a:xfrm>
              <a:off x="4395247" y="2180918"/>
              <a:ext cx="260940" cy="261879"/>
            </a:xfrm>
            <a:custGeom>
              <a:avLst/>
              <a:gdLst/>
              <a:ahLst/>
              <a:cxnLst/>
              <a:rect l="l" t="t" r="r" b="b"/>
              <a:pathLst>
                <a:path w="15282" h="15337" extrusionOk="0">
                  <a:moveTo>
                    <a:pt x="7641" y="0"/>
                  </a:moveTo>
                  <a:lnTo>
                    <a:pt x="7255" y="28"/>
                  </a:lnTo>
                  <a:lnTo>
                    <a:pt x="6869" y="56"/>
                  </a:lnTo>
                  <a:lnTo>
                    <a:pt x="6483" y="111"/>
                  </a:lnTo>
                  <a:lnTo>
                    <a:pt x="6096" y="166"/>
                  </a:lnTo>
                  <a:lnTo>
                    <a:pt x="5738" y="249"/>
                  </a:lnTo>
                  <a:lnTo>
                    <a:pt x="5379" y="359"/>
                  </a:lnTo>
                  <a:lnTo>
                    <a:pt x="5021" y="469"/>
                  </a:lnTo>
                  <a:lnTo>
                    <a:pt x="4662" y="607"/>
                  </a:lnTo>
                  <a:lnTo>
                    <a:pt x="4331" y="773"/>
                  </a:lnTo>
                  <a:lnTo>
                    <a:pt x="4000" y="938"/>
                  </a:lnTo>
                  <a:lnTo>
                    <a:pt x="3669" y="1131"/>
                  </a:lnTo>
                  <a:lnTo>
                    <a:pt x="3366" y="1324"/>
                  </a:lnTo>
                  <a:lnTo>
                    <a:pt x="3062" y="1545"/>
                  </a:lnTo>
                  <a:lnTo>
                    <a:pt x="2787" y="1766"/>
                  </a:lnTo>
                  <a:lnTo>
                    <a:pt x="2511" y="2014"/>
                  </a:lnTo>
                  <a:lnTo>
                    <a:pt x="2235" y="2262"/>
                  </a:lnTo>
                  <a:lnTo>
                    <a:pt x="1987" y="2510"/>
                  </a:lnTo>
                  <a:lnTo>
                    <a:pt x="1739" y="2814"/>
                  </a:lnTo>
                  <a:lnTo>
                    <a:pt x="1518" y="3090"/>
                  </a:lnTo>
                  <a:lnTo>
                    <a:pt x="1297" y="3393"/>
                  </a:lnTo>
                  <a:lnTo>
                    <a:pt x="1104" y="3696"/>
                  </a:lnTo>
                  <a:lnTo>
                    <a:pt x="911" y="4027"/>
                  </a:lnTo>
                  <a:lnTo>
                    <a:pt x="746" y="4358"/>
                  </a:lnTo>
                  <a:lnTo>
                    <a:pt x="608" y="4689"/>
                  </a:lnTo>
                  <a:lnTo>
                    <a:pt x="470" y="5048"/>
                  </a:lnTo>
                  <a:lnTo>
                    <a:pt x="332" y="5407"/>
                  </a:lnTo>
                  <a:lnTo>
                    <a:pt x="249" y="5765"/>
                  </a:lnTo>
                  <a:lnTo>
                    <a:pt x="166" y="6124"/>
                  </a:lnTo>
                  <a:lnTo>
                    <a:pt x="84" y="6510"/>
                  </a:lnTo>
                  <a:lnTo>
                    <a:pt x="28" y="6896"/>
                  </a:lnTo>
                  <a:lnTo>
                    <a:pt x="1" y="7282"/>
                  </a:lnTo>
                  <a:lnTo>
                    <a:pt x="1" y="7668"/>
                  </a:lnTo>
                  <a:lnTo>
                    <a:pt x="1" y="8054"/>
                  </a:lnTo>
                  <a:lnTo>
                    <a:pt x="28" y="8468"/>
                  </a:lnTo>
                  <a:lnTo>
                    <a:pt x="84" y="8827"/>
                  </a:lnTo>
                  <a:lnTo>
                    <a:pt x="166" y="9213"/>
                  </a:lnTo>
                  <a:lnTo>
                    <a:pt x="249" y="9599"/>
                  </a:lnTo>
                  <a:lnTo>
                    <a:pt x="332" y="9958"/>
                  </a:lnTo>
                  <a:lnTo>
                    <a:pt x="470" y="10316"/>
                  </a:lnTo>
                  <a:lnTo>
                    <a:pt x="608" y="10647"/>
                  </a:lnTo>
                  <a:lnTo>
                    <a:pt x="746" y="11006"/>
                  </a:lnTo>
                  <a:lnTo>
                    <a:pt x="911" y="11309"/>
                  </a:lnTo>
                  <a:lnTo>
                    <a:pt x="1104" y="11640"/>
                  </a:lnTo>
                  <a:lnTo>
                    <a:pt x="1297" y="11943"/>
                  </a:lnTo>
                  <a:lnTo>
                    <a:pt x="1518" y="12247"/>
                  </a:lnTo>
                  <a:lnTo>
                    <a:pt x="1739" y="12550"/>
                  </a:lnTo>
                  <a:lnTo>
                    <a:pt x="1987" y="12826"/>
                  </a:lnTo>
                  <a:lnTo>
                    <a:pt x="2235" y="13074"/>
                  </a:lnTo>
                  <a:lnTo>
                    <a:pt x="2511" y="13350"/>
                  </a:lnTo>
                  <a:lnTo>
                    <a:pt x="2787" y="13571"/>
                  </a:lnTo>
                  <a:lnTo>
                    <a:pt x="3062" y="13819"/>
                  </a:lnTo>
                  <a:lnTo>
                    <a:pt x="3366" y="14012"/>
                  </a:lnTo>
                  <a:lnTo>
                    <a:pt x="3669" y="14233"/>
                  </a:lnTo>
                  <a:lnTo>
                    <a:pt x="4000" y="14398"/>
                  </a:lnTo>
                  <a:lnTo>
                    <a:pt x="4331" y="14564"/>
                  </a:lnTo>
                  <a:lnTo>
                    <a:pt x="4662" y="14729"/>
                  </a:lnTo>
                  <a:lnTo>
                    <a:pt x="5021" y="14867"/>
                  </a:lnTo>
                  <a:lnTo>
                    <a:pt x="5379" y="14978"/>
                  </a:lnTo>
                  <a:lnTo>
                    <a:pt x="5738" y="15088"/>
                  </a:lnTo>
                  <a:lnTo>
                    <a:pt x="6096" y="15171"/>
                  </a:lnTo>
                  <a:lnTo>
                    <a:pt x="6483" y="15253"/>
                  </a:lnTo>
                  <a:lnTo>
                    <a:pt x="6869" y="15281"/>
                  </a:lnTo>
                  <a:lnTo>
                    <a:pt x="7255" y="15308"/>
                  </a:lnTo>
                  <a:lnTo>
                    <a:pt x="7641" y="15336"/>
                  </a:lnTo>
                  <a:lnTo>
                    <a:pt x="8027" y="15308"/>
                  </a:lnTo>
                  <a:lnTo>
                    <a:pt x="8413" y="15281"/>
                  </a:lnTo>
                  <a:lnTo>
                    <a:pt x="8800" y="15253"/>
                  </a:lnTo>
                  <a:lnTo>
                    <a:pt x="9186" y="15171"/>
                  </a:lnTo>
                  <a:lnTo>
                    <a:pt x="9544" y="15088"/>
                  </a:lnTo>
                  <a:lnTo>
                    <a:pt x="9903" y="14978"/>
                  </a:lnTo>
                  <a:lnTo>
                    <a:pt x="10261" y="14867"/>
                  </a:lnTo>
                  <a:lnTo>
                    <a:pt x="10620" y="14729"/>
                  </a:lnTo>
                  <a:lnTo>
                    <a:pt x="10951" y="14564"/>
                  </a:lnTo>
                  <a:lnTo>
                    <a:pt x="11282" y="14398"/>
                  </a:lnTo>
                  <a:lnTo>
                    <a:pt x="11613" y="14233"/>
                  </a:lnTo>
                  <a:lnTo>
                    <a:pt x="11916" y="14012"/>
                  </a:lnTo>
                  <a:lnTo>
                    <a:pt x="12220" y="13819"/>
                  </a:lnTo>
                  <a:lnTo>
                    <a:pt x="12496" y="13571"/>
                  </a:lnTo>
                  <a:lnTo>
                    <a:pt x="12771" y="13350"/>
                  </a:lnTo>
                  <a:lnTo>
                    <a:pt x="13047" y="13074"/>
                  </a:lnTo>
                  <a:lnTo>
                    <a:pt x="13295" y="12826"/>
                  </a:lnTo>
                  <a:lnTo>
                    <a:pt x="13544" y="12550"/>
                  </a:lnTo>
                  <a:lnTo>
                    <a:pt x="13764" y="12247"/>
                  </a:lnTo>
                  <a:lnTo>
                    <a:pt x="13985" y="11943"/>
                  </a:lnTo>
                  <a:lnTo>
                    <a:pt x="14178" y="11640"/>
                  </a:lnTo>
                  <a:lnTo>
                    <a:pt x="14344" y="11309"/>
                  </a:lnTo>
                  <a:lnTo>
                    <a:pt x="14537" y="11006"/>
                  </a:lnTo>
                  <a:lnTo>
                    <a:pt x="14674" y="10647"/>
                  </a:lnTo>
                  <a:lnTo>
                    <a:pt x="14812" y="10316"/>
                  </a:lnTo>
                  <a:lnTo>
                    <a:pt x="14923" y="9958"/>
                  </a:lnTo>
                  <a:lnTo>
                    <a:pt x="15033" y="9599"/>
                  </a:lnTo>
                  <a:lnTo>
                    <a:pt x="15116" y="9213"/>
                  </a:lnTo>
                  <a:lnTo>
                    <a:pt x="15199" y="8827"/>
                  </a:lnTo>
                  <a:lnTo>
                    <a:pt x="15226" y="8468"/>
                  </a:lnTo>
                  <a:lnTo>
                    <a:pt x="15281" y="8054"/>
                  </a:lnTo>
                  <a:lnTo>
                    <a:pt x="15281" y="7668"/>
                  </a:lnTo>
                  <a:lnTo>
                    <a:pt x="15281" y="7282"/>
                  </a:lnTo>
                  <a:lnTo>
                    <a:pt x="15226" y="6896"/>
                  </a:lnTo>
                  <a:lnTo>
                    <a:pt x="15199" y="6510"/>
                  </a:lnTo>
                  <a:lnTo>
                    <a:pt x="15116" y="6124"/>
                  </a:lnTo>
                  <a:lnTo>
                    <a:pt x="15033" y="5765"/>
                  </a:lnTo>
                  <a:lnTo>
                    <a:pt x="14923" y="5407"/>
                  </a:lnTo>
                  <a:lnTo>
                    <a:pt x="14812" y="5048"/>
                  </a:lnTo>
                  <a:lnTo>
                    <a:pt x="14674" y="4689"/>
                  </a:lnTo>
                  <a:lnTo>
                    <a:pt x="14537" y="4358"/>
                  </a:lnTo>
                  <a:lnTo>
                    <a:pt x="14344" y="4027"/>
                  </a:lnTo>
                  <a:lnTo>
                    <a:pt x="14178" y="3696"/>
                  </a:lnTo>
                  <a:lnTo>
                    <a:pt x="13985" y="3393"/>
                  </a:lnTo>
                  <a:lnTo>
                    <a:pt x="13764" y="3090"/>
                  </a:lnTo>
                  <a:lnTo>
                    <a:pt x="13544" y="2814"/>
                  </a:lnTo>
                  <a:lnTo>
                    <a:pt x="13295" y="2510"/>
                  </a:lnTo>
                  <a:lnTo>
                    <a:pt x="13047" y="2262"/>
                  </a:lnTo>
                  <a:lnTo>
                    <a:pt x="12771" y="2014"/>
                  </a:lnTo>
                  <a:lnTo>
                    <a:pt x="12496" y="1766"/>
                  </a:lnTo>
                  <a:lnTo>
                    <a:pt x="12220" y="1545"/>
                  </a:lnTo>
                  <a:lnTo>
                    <a:pt x="11916" y="1324"/>
                  </a:lnTo>
                  <a:lnTo>
                    <a:pt x="11613" y="1131"/>
                  </a:lnTo>
                  <a:lnTo>
                    <a:pt x="11282" y="938"/>
                  </a:lnTo>
                  <a:lnTo>
                    <a:pt x="10951" y="773"/>
                  </a:lnTo>
                  <a:lnTo>
                    <a:pt x="10620" y="607"/>
                  </a:lnTo>
                  <a:lnTo>
                    <a:pt x="10261" y="469"/>
                  </a:lnTo>
                  <a:lnTo>
                    <a:pt x="9903" y="359"/>
                  </a:lnTo>
                  <a:lnTo>
                    <a:pt x="9544" y="249"/>
                  </a:lnTo>
                  <a:lnTo>
                    <a:pt x="9186" y="166"/>
                  </a:lnTo>
                  <a:lnTo>
                    <a:pt x="8800" y="111"/>
                  </a:lnTo>
                  <a:lnTo>
                    <a:pt x="8413" y="56"/>
                  </a:lnTo>
                  <a:lnTo>
                    <a:pt x="8027" y="28"/>
                  </a:lnTo>
                  <a:lnTo>
                    <a:pt x="76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2"/>
            <p:cNvSpPr/>
            <p:nvPr/>
          </p:nvSpPr>
          <p:spPr>
            <a:xfrm>
              <a:off x="4452244" y="2238376"/>
              <a:ext cx="146947" cy="147426"/>
            </a:xfrm>
            <a:custGeom>
              <a:avLst/>
              <a:gdLst/>
              <a:ahLst/>
              <a:cxnLst/>
              <a:rect l="l" t="t" r="r" b="b"/>
              <a:pathLst>
                <a:path w="8606" h="8634" extrusionOk="0">
                  <a:moveTo>
                    <a:pt x="3862" y="0"/>
                  </a:moveTo>
                  <a:lnTo>
                    <a:pt x="3420" y="83"/>
                  </a:lnTo>
                  <a:lnTo>
                    <a:pt x="3007" y="194"/>
                  </a:lnTo>
                  <a:lnTo>
                    <a:pt x="2621" y="331"/>
                  </a:lnTo>
                  <a:lnTo>
                    <a:pt x="2234" y="525"/>
                  </a:lnTo>
                  <a:lnTo>
                    <a:pt x="1903" y="718"/>
                  </a:lnTo>
                  <a:lnTo>
                    <a:pt x="1572" y="966"/>
                  </a:lnTo>
                  <a:lnTo>
                    <a:pt x="1269" y="1242"/>
                  </a:lnTo>
                  <a:lnTo>
                    <a:pt x="966" y="1573"/>
                  </a:lnTo>
                  <a:lnTo>
                    <a:pt x="717" y="1904"/>
                  </a:lnTo>
                  <a:lnTo>
                    <a:pt x="524" y="2262"/>
                  </a:lnTo>
                  <a:lnTo>
                    <a:pt x="331" y="2621"/>
                  </a:lnTo>
                  <a:lnTo>
                    <a:pt x="193" y="3034"/>
                  </a:lnTo>
                  <a:lnTo>
                    <a:pt x="83" y="3448"/>
                  </a:lnTo>
                  <a:lnTo>
                    <a:pt x="28" y="3862"/>
                  </a:lnTo>
                  <a:lnTo>
                    <a:pt x="0" y="4303"/>
                  </a:lnTo>
                  <a:lnTo>
                    <a:pt x="28" y="4745"/>
                  </a:lnTo>
                  <a:lnTo>
                    <a:pt x="83" y="5186"/>
                  </a:lnTo>
                  <a:lnTo>
                    <a:pt x="193" y="5600"/>
                  </a:lnTo>
                  <a:lnTo>
                    <a:pt x="331" y="5986"/>
                  </a:lnTo>
                  <a:lnTo>
                    <a:pt x="524" y="6372"/>
                  </a:lnTo>
                  <a:lnTo>
                    <a:pt x="717" y="6730"/>
                  </a:lnTo>
                  <a:lnTo>
                    <a:pt x="966" y="7061"/>
                  </a:lnTo>
                  <a:lnTo>
                    <a:pt x="1269" y="7365"/>
                  </a:lnTo>
                  <a:lnTo>
                    <a:pt x="1572" y="7641"/>
                  </a:lnTo>
                  <a:lnTo>
                    <a:pt x="1903" y="7889"/>
                  </a:lnTo>
                  <a:lnTo>
                    <a:pt x="2234" y="8110"/>
                  </a:lnTo>
                  <a:lnTo>
                    <a:pt x="2621" y="8275"/>
                  </a:lnTo>
                  <a:lnTo>
                    <a:pt x="3007" y="8441"/>
                  </a:lnTo>
                  <a:lnTo>
                    <a:pt x="3420" y="8523"/>
                  </a:lnTo>
                  <a:lnTo>
                    <a:pt x="3862" y="8606"/>
                  </a:lnTo>
                  <a:lnTo>
                    <a:pt x="4303" y="8634"/>
                  </a:lnTo>
                  <a:lnTo>
                    <a:pt x="4744" y="8606"/>
                  </a:lnTo>
                  <a:lnTo>
                    <a:pt x="5158" y="8523"/>
                  </a:lnTo>
                  <a:lnTo>
                    <a:pt x="5572" y="8441"/>
                  </a:lnTo>
                  <a:lnTo>
                    <a:pt x="5986" y="8275"/>
                  </a:lnTo>
                  <a:lnTo>
                    <a:pt x="6344" y="8110"/>
                  </a:lnTo>
                  <a:lnTo>
                    <a:pt x="6703" y="7889"/>
                  </a:lnTo>
                  <a:lnTo>
                    <a:pt x="7034" y="7641"/>
                  </a:lnTo>
                  <a:lnTo>
                    <a:pt x="7337" y="7365"/>
                  </a:lnTo>
                  <a:lnTo>
                    <a:pt x="7613" y="7061"/>
                  </a:lnTo>
                  <a:lnTo>
                    <a:pt x="7861" y="6730"/>
                  </a:lnTo>
                  <a:lnTo>
                    <a:pt x="8082" y="6372"/>
                  </a:lnTo>
                  <a:lnTo>
                    <a:pt x="8275" y="5986"/>
                  </a:lnTo>
                  <a:lnTo>
                    <a:pt x="8413" y="5600"/>
                  </a:lnTo>
                  <a:lnTo>
                    <a:pt x="8523" y="5186"/>
                  </a:lnTo>
                  <a:lnTo>
                    <a:pt x="8578" y="4745"/>
                  </a:lnTo>
                  <a:lnTo>
                    <a:pt x="8606" y="4303"/>
                  </a:lnTo>
                  <a:lnTo>
                    <a:pt x="8578" y="3862"/>
                  </a:lnTo>
                  <a:lnTo>
                    <a:pt x="8523" y="3448"/>
                  </a:lnTo>
                  <a:lnTo>
                    <a:pt x="8413" y="3034"/>
                  </a:lnTo>
                  <a:lnTo>
                    <a:pt x="8275" y="2621"/>
                  </a:lnTo>
                  <a:lnTo>
                    <a:pt x="8082" y="2262"/>
                  </a:lnTo>
                  <a:lnTo>
                    <a:pt x="7861" y="1904"/>
                  </a:lnTo>
                  <a:lnTo>
                    <a:pt x="7613" y="1573"/>
                  </a:lnTo>
                  <a:lnTo>
                    <a:pt x="7337" y="1242"/>
                  </a:lnTo>
                  <a:lnTo>
                    <a:pt x="7034" y="966"/>
                  </a:lnTo>
                  <a:lnTo>
                    <a:pt x="6703" y="718"/>
                  </a:lnTo>
                  <a:lnTo>
                    <a:pt x="6344" y="525"/>
                  </a:lnTo>
                  <a:lnTo>
                    <a:pt x="5986" y="331"/>
                  </a:lnTo>
                  <a:lnTo>
                    <a:pt x="5572" y="194"/>
                  </a:lnTo>
                  <a:lnTo>
                    <a:pt x="5158" y="83"/>
                  </a:lnTo>
                  <a:lnTo>
                    <a:pt x="47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p:nvPr/>
          </p:nvSpPr>
          <p:spPr>
            <a:xfrm>
              <a:off x="4662761" y="2395210"/>
              <a:ext cx="551522" cy="310372"/>
            </a:xfrm>
            <a:custGeom>
              <a:avLst/>
              <a:gdLst/>
              <a:ahLst/>
              <a:cxnLst/>
              <a:rect l="l" t="t" r="r" b="b"/>
              <a:pathLst>
                <a:path w="32300" h="18177" extrusionOk="0">
                  <a:moveTo>
                    <a:pt x="469" y="0"/>
                  </a:moveTo>
                  <a:lnTo>
                    <a:pt x="387" y="28"/>
                  </a:lnTo>
                  <a:lnTo>
                    <a:pt x="276" y="83"/>
                  </a:lnTo>
                  <a:lnTo>
                    <a:pt x="221" y="138"/>
                  </a:lnTo>
                  <a:lnTo>
                    <a:pt x="138" y="221"/>
                  </a:lnTo>
                  <a:lnTo>
                    <a:pt x="83" y="304"/>
                  </a:lnTo>
                  <a:lnTo>
                    <a:pt x="56" y="386"/>
                  </a:lnTo>
                  <a:lnTo>
                    <a:pt x="28" y="497"/>
                  </a:lnTo>
                  <a:lnTo>
                    <a:pt x="0" y="580"/>
                  </a:lnTo>
                  <a:lnTo>
                    <a:pt x="28" y="690"/>
                  </a:lnTo>
                  <a:lnTo>
                    <a:pt x="56" y="773"/>
                  </a:lnTo>
                  <a:lnTo>
                    <a:pt x="111" y="855"/>
                  </a:lnTo>
                  <a:lnTo>
                    <a:pt x="194" y="938"/>
                  </a:lnTo>
                  <a:lnTo>
                    <a:pt x="276" y="1021"/>
                  </a:lnTo>
                  <a:lnTo>
                    <a:pt x="31527" y="18122"/>
                  </a:lnTo>
                  <a:lnTo>
                    <a:pt x="31637" y="18149"/>
                  </a:lnTo>
                  <a:lnTo>
                    <a:pt x="31747" y="18177"/>
                  </a:lnTo>
                  <a:lnTo>
                    <a:pt x="31830" y="18177"/>
                  </a:lnTo>
                  <a:lnTo>
                    <a:pt x="31940" y="18149"/>
                  </a:lnTo>
                  <a:lnTo>
                    <a:pt x="32023" y="18122"/>
                  </a:lnTo>
                  <a:lnTo>
                    <a:pt x="32106" y="18039"/>
                  </a:lnTo>
                  <a:lnTo>
                    <a:pt x="32161" y="17984"/>
                  </a:lnTo>
                  <a:lnTo>
                    <a:pt x="32216" y="17901"/>
                  </a:lnTo>
                  <a:lnTo>
                    <a:pt x="32271" y="17791"/>
                  </a:lnTo>
                  <a:lnTo>
                    <a:pt x="32299" y="17708"/>
                  </a:lnTo>
                  <a:lnTo>
                    <a:pt x="32299" y="17598"/>
                  </a:lnTo>
                  <a:lnTo>
                    <a:pt x="32299" y="17515"/>
                  </a:lnTo>
                  <a:lnTo>
                    <a:pt x="32271" y="17405"/>
                  </a:lnTo>
                  <a:lnTo>
                    <a:pt x="32216" y="17322"/>
                  </a:lnTo>
                  <a:lnTo>
                    <a:pt x="32134" y="17239"/>
                  </a:lnTo>
                  <a:lnTo>
                    <a:pt x="32023" y="17156"/>
                  </a:lnTo>
                  <a:lnTo>
                    <a:pt x="800" y="83"/>
                  </a:lnTo>
                  <a:lnTo>
                    <a:pt x="690" y="28"/>
                  </a:lnTo>
                  <a:lnTo>
                    <a:pt x="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2"/>
            <p:cNvSpPr/>
            <p:nvPr/>
          </p:nvSpPr>
          <p:spPr>
            <a:xfrm>
              <a:off x="3820674" y="2395210"/>
              <a:ext cx="551522" cy="310372"/>
            </a:xfrm>
            <a:custGeom>
              <a:avLst/>
              <a:gdLst/>
              <a:ahLst/>
              <a:cxnLst/>
              <a:rect l="l" t="t" r="r" b="b"/>
              <a:pathLst>
                <a:path w="32300" h="18177" extrusionOk="0">
                  <a:moveTo>
                    <a:pt x="31748" y="0"/>
                  </a:moveTo>
                  <a:lnTo>
                    <a:pt x="31637" y="28"/>
                  </a:lnTo>
                  <a:lnTo>
                    <a:pt x="31527" y="83"/>
                  </a:lnTo>
                  <a:lnTo>
                    <a:pt x="277" y="17156"/>
                  </a:lnTo>
                  <a:lnTo>
                    <a:pt x="194" y="17239"/>
                  </a:lnTo>
                  <a:lnTo>
                    <a:pt x="111" y="17322"/>
                  </a:lnTo>
                  <a:lnTo>
                    <a:pt x="56" y="17405"/>
                  </a:lnTo>
                  <a:lnTo>
                    <a:pt x="28" y="17515"/>
                  </a:lnTo>
                  <a:lnTo>
                    <a:pt x="1" y="17598"/>
                  </a:lnTo>
                  <a:lnTo>
                    <a:pt x="28" y="17708"/>
                  </a:lnTo>
                  <a:lnTo>
                    <a:pt x="56" y="17791"/>
                  </a:lnTo>
                  <a:lnTo>
                    <a:pt x="83" y="17901"/>
                  </a:lnTo>
                  <a:lnTo>
                    <a:pt x="139" y="17984"/>
                  </a:lnTo>
                  <a:lnTo>
                    <a:pt x="221" y="18039"/>
                  </a:lnTo>
                  <a:lnTo>
                    <a:pt x="277" y="18122"/>
                  </a:lnTo>
                  <a:lnTo>
                    <a:pt x="387" y="18149"/>
                  </a:lnTo>
                  <a:lnTo>
                    <a:pt x="470" y="18177"/>
                  </a:lnTo>
                  <a:lnTo>
                    <a:pt x="580" y="18177"/>
                  </a:lnTo>
                  <a:lnTo>
                    <a:pt x="690" y="18149"/>
                  </a:lnTo>
                  <a:lnTo>
                    <a:pt x="801" y="18122"/>
                  </a:lnTo>
                  <a:lnTo>
                    <a:pt x="32023" y="1021"/>
                  </a:lnTo>
                  <a:lnTo>
                    <a:pt x="32134" y="938"/>
                  </a:lnTo>
                  <a:lnTo>
                    <a:pt x="32217" y="855"/>
                  </a:lnTo>
                  <a:lnTo>
                    <a:pt x="32272" y="773"/>
                  </a:lnTo>
                  <a:lnTo>
                    <a:pt x="32299" y="690"/>
                  </a:lnTo>
                  <a:lnTo>
                    <a:pt x="32299" y="580"/>
                  </a:lnTo>
                  <a:lnTo>
                    <a:pt x="32299" y="497"/>
                  </a:lnTo>
                  <a:lnTo>
                    <a:pt x="32272" y="386"/>
                  </a:lnTo>
                  <a:lnTo>
                    <a:pt x="32217" y="304"/>
                  </a:lnTo>
                  <a:lnTo>
                    <a:pt x="32161" y="221"/>
                  </a:lnTo>
                  <a:lnTo>
                    <a:pt x="32106" y="138"/>
                  </a:lnTo>
                  <a:lnTo>
                    <a:pt x="32023" y="83"/>
                  </a:lnTo>
                  <a:lnTo>
                    <a:pt x="31941" y="28"/>
                  </a:lnTo>
                  <a:lnTo>
                    <a:pt x="31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2"/>
            <p:cNvSpPr/>
            <p:nvPr/>
          </p:nvSpPr>
          <p:spPr>
            <a:xfrm>
              <a:off x="4516292" y="1508385"/>
              <a:ext cx="18390" cy="625457"/>
            </a:xfrm>
            <a:custGeom>
              <a:avLst/>
              <a:gdLst/>
              <a:ahLst/>
              <a:cxnLst/>
              <a:rect l="l" t="t" r="r" b="b"/>
              <a:pathLst>
                <a:path w="1077" h="36630" extrusionOk="0">
                  <a:moveTo>
                    <a:pt x="442" y="0"/>
                  </a:moveTo>
                  <a:lnTo>
                    <a:pt x="359" y="28"/>
                  </a:lnTo>
                  <a:lnTo>
                    <a:pt x="249" y="55"/>
                  </a:lnTo>
                  <a:lnTo>
                    <a:pt x="193" y="138"/>
                  </a:lnTo>
                  <a:lnTo>
                    <a:pt x="111" y="193"/>
                  </a:lnTo>
                  <a:lnTo>
                    <a:pt x="56" y="276"/>
                  </a:lnTo>
                  <a:lnTo>
                    <a:pt x="28" y="386"/>
                  </a:lnTo>
                  <a:lnTo>
                    <a:pt x="0" y="524"/>
                  </a:lnTo>
                  <a:lnTo>
                    <a:pt x="0" y="36105"/>
                  </a:lnTo>
                  <a:lnTo>
                    <a:pt x="28" y="36243"/>
                  </a:lnTo>
                  <a:lnTo>
                    <a:pt x="56" y="36353"/>
                  </a:lnTo>
                  <a:lnTo>
                    <a:pt x="111" y="36436"/>
                  </a:lnTo>
                  <a:lnTo>
                    <a:pt x="193" y="36519"/>
                  </a:lnTo>
                  <a:lnTo>
                    <a:pt x="249" y="36574"/>
                  </a:lnTo>
                  <a:lnTo>
                    <a:pt x="359" y="36602"/>
                  </a:lnTo>
                  <a:lnTo>
                    <a:pt x="442" y="36629"/>
                  </a:lnTo>
                  <a:lnTo>
                    <a:pt x="662" y="36629"/>
                  </a:lnTo>
                  <a:lnTo>
                    <a:pt x="745" y="36602"/>
                  </a:lnTo>
                  <a:lnTo>
                    <a:pt x="828" y="36574"/>
                  </a:lnTo>
                  <a:lnTo>
                    <a:pt x="911" y="36519"/>
                  </a:lnTo>
                  <a:lnTo>
                    <a:pt x="993" y="36436"/>
                  </a:lnTo>
                  <a:lnTo>
                    <a:pt x="1049" y="36353"/>
                  </a:lnTo>
                  <a:lnTo>
                    <a:pt x="1076" y="36243"/>
                  </a:lnTo>
                  <a:lnTo>
                    <a:pt x="1076" y="36105"/>
                  </a:lnTo>
                  <a:lnTo>
                    <a:pt x="1076" y="524"/>
                  </a:lnTo>
                  <a:lnTo>
                    <a:pt x="1076" y="386"/>
                  </a:lnTo>
                  <a:lnTo>
                    <a:pt x="1049" y="276"/>
                  </a:lnTo>
                  <a:lnTo>
                    <a:pt x="993" y="193"/>
                  </a:lnTo>
                  <a:lnTo>
                    <a:pt x="911" y="138"/>
                  </a:lnTo>
                  <a:lnTo>
                    <a:pt x="828" y="55"/>
                  </a:lnTo>
                  <a:lnTo>
                    <a:pt x="745" y="28"/>
                  </a:lnTo>
                  <a:lnTo>
                    <a:pt x="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B56265C-C363-73E7-B226-7B0667E9B4DB}"/>
              </a:ext>
            </a:extLst>
          </p:cNvPr>
          <p:cNvSpPr txBox="1"/>
          <p:nvPr/>
        </p:nvSpPr>
        <p:spPr>
          <a:xfrm>
            <a:off x="-30072" y="2332634"/>
            <a:ext cx="2522676" cy="1015663"/>
          </a:xfrm>
          <a:prstGeom prst="rect">
            <a:avLst/>
          </a:prstGeom>
          <a:noFill/>
        </p:spPr>
        <p:txBody>
          <a:bodyPr wrap="square" lIns="91440" tIns="45720" rIns="91440" bIns="45720" rtlCol="0" anchor="t">
            <a:spAutoFit/>
          </a:bodyPr>
          <a:lstStyle/>
          <a:p>
            <a:r>
              <a:rPr lang="en-US" sz="1200">
                <a:solidFill>
                  <a:schemeClr val="accent5"/>
                </a:solidFill>
                <a:latin typeface="Rockwell" panose="02060603020205020403" pitchFamily="18" charset="0"/>
              </a:rPr>
              <a:t>Vedant </a:t>
            </a:r>
            <a:r>
              <a:rPr lang="en-US" sz="1200" err="1">
                <a:solidFill>
                  <a:schemeClr val="accent5"/>
                </a:solidFill>
                <a:latin typeface="Rockwell" panose="02060603020205020403" pitchFamily="18" charset="0"/>
              </a:rPr>
              <a:t>Murudkar</a:t>
            </a:r>
            <a:r>
              <a:rPr lang="en-US" sz="1200">
                <a:solidFill>
                  <a:schemeClr val="accent5"/>
                </a:solidFill>
                <a:latin typeface="Rockwell" panose="02060603020205020403" pitchFamily="18" charset="0"/>
              </a:rPr>
              <a:t> - 286557233</a:t>
            </a:r>
          </a:p>
          <a:p>
            <a:r>
              <a:rPr lang="en-US" sz="1200">
                <a:solidFill>
                  <a:schemeClr val="accent5"/>
                </a:solidFill>
                <a:latin typeface="Rockwell" panose="02060603020205020403" pitchFamily="18" charset="0"/>
              </a:rPr>
              <a:t>Krishna Tiwari - 860871188</a:t>
            </a:r>
          </a:p>
          <a:p>
            <a:r>
              <a:rPr lang="en-US" sz="1200">
                <a:solidFill>
                  <a:schemeClr val="accent5"/>
                </a:solidFill>
                <a:latin typeface="Rockwell"/>
              </a:rPr>
              <a:t>Shweta </a:t>
            </a:r>
            <a:r>
              <a:rPr lang="en-US" sz="1200" err="1">
                <a:solidFill>
                  <a:schemeClr val="accent5"/>
                </a:solidFill>
                <a:latin typeface="Rockwell"/>
              </a:rPr>
              <a:t>Khopde</a:t>
            </a:r>
            <a:r>
              <a:rPr lang="en-US" sz="1200">
                <a:solidFill>
                  <a:schemeClr val="accent5"/>
                </a:solidFill>
                <a:latin typeface="Rockwell"/>
              </a:rPr>
              <a:t> - 317281596</a:t>
            </a:r>
            <a:endParaRPr lang="en-US" sz="1200">
              <a:solidFill>
                <a:schemeClr val="accent5"/>
              </a:solidFill>
              <a:latin typeface="Rockwell" panose="02060603020205020403" pitchFamily="18" charset="0"/>
            </a:endParaRPr>
          </a:p>
          <a:p>
            <a:r>
              <a:rPr lang="en-US" sz="1200">
                <a:solidFill>
                  <a:schemeClr val="accent5"/>
                </a:solidFill>
                <a:latin typeface="Rockwell"/>
              </a:rPr>
              <a:t>Mahima Jayanth - 362401553</a:t>
            </a:r>
          </a:p>
          <a:p>
            <a:r>
              <a:rPr lang="en-US" sz="1200">
                <a:solidFill>
                  <a:schemeClr val="accent5"/>
                </a:solidFill>
                <a:latin typeface="Rockwell"/>
              </a:rPr>
              <a:t>Sai Roshan Varma - 311126543</a:t>
            </a:r>
          </a:p>
        </p:txBody>
      </p:sp>
      <p:sp>
        <p:nvSpPr>
          <p:cNvPr id="28" name="TextBox 27">
            <a:extLst>
              <a:ext uri="{FF2B5EF4-FFF2-40B4-BE49-F238E27FC236}">
                <a16:creationId xmlns:a16="http://schemas.microsoft.com/office/drawing/2014/main" id="{8A81BE55-6310-534E-32B7-DDCEEE3ABDD1}"/>
              </a:ext>
            </a:extLst>
          </p:cNvPr>
          <p:cNvSpPr txBox="1"/>
          <p:nvPr/>
        </p:nvSpPr>
        <p:spPr>
          <a:xfrm>
            <a:off x="-325234" y="1947627"/>
            <a:ext cx="1689434" cy="307777"/>
          </a:xfrm>
          <a:prstGeom prst="rect">
            <a:avLst/>
          </a:prstGeom>
          <a:noFill/>
        </p:spPr>
        <p:txBody>
          <a:bodyPr wrap="square" lIns="91440" tIns="45720" rIns="91440" bIns="45720" rtlCol="0" anchor="t">
            <a:spAutoFit/>
          </a:bodyPr>
          <a:lstStyle/>
          <a:p>
            <a:r>
              <a:rPr lang="en-US"/>
              <a:t>      </a:t>
            </a:r>
            <a:r>
              <a:rPr lang="en-US" b="1">
                <a:solidFill>
                  <a:schemeClr val="accent5"/>
                </a:solidFill>
                <a:latin typeface="Rockwell"/>
              </a:rPr>
              <a:t>Group - 8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50"/>
                                        </p:tgtEl>
                                        <p:attrNameLst>
                                          <p:attrName>style.visibility</p:attrName>
                                        </p:attrNameLst>
                                      </p:cBhvr>
                                      <p:to>
                                        <p:strVal val="visible"/>
                                      </p:to>
                                    </p:set>
                                    <p:animEffect transition="in" filter="fade">
                                      <p:cBhvr>
                                        <p:cTn id="10" dur="10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p:txBody>
          <a:bodyPr/>
          <a:lstStyle/>
          <a:p>
            <a:r>
              <a:rPr lang="en-US">
                <a:latin typeface="Rockwell"/>
              </a:rPr>
              <a:t>VIF</a:t>
            </a:r>
            <a:endParaRPr lang="en-US">
              <a:latin typeface="Rockwell" panose="02060603020205020403" pitchFamily="18" charset="0"/>
            </a:endParaRPr>
          </a:p>
        </p:txBody>
      </p:sp>
      <p:pic>
        <p:nvPicPr>
          <p:cNvPr id="2" name="Picture 3" descr="Graphical user interface, text&#10;&#10;Description automatically generated">
            <a:extLst>
              <a:ext uri="{FF2B5EF4-FFF2-40B4-BE49-F238E27FC236}">
                <a16:creationId xmlns:a16="http://schemas.microsoft.com/office/drawing/2014/main" id="{B2D99E9D-FEAE-3893-3956-EAD3B4D520F3}"/>
              </a:ext>
            </a:extLst>
          </p:cNvPr>
          <p:cNvPicPr>
            <a:picLocks noChangeAspect="1"/>
          </p:cNvPicPr>
          <p:nvPr/>
        </p:nvPicPr>
        <p:blipFill>
          <a:blip r:embed="rId3"/>
          <a:stretch>
            <a:fillRect/>
          </a:stretch>
        </p:blipFill>
        <p:spPr>
          <a:xfrm>
            <a:off x="977498" y="1704368"/>
            <a:ext cx="2743200" cy="483929"/>
          </a:xfrm>
          <a:prstGeom prst="rect">
            <a:avLst/>
          </a:prstGeom>
        </p:spPr>
      </p:pic>
      <p:sp>
        <p:nvSpPr>
          <p:cNvPr id="9" name="TextBox 8">
            <a:extLst>
              <a:ext uri="{FF2B5EF4-FFF2-40B4-BE49-F238E27FC236}">
                <a16:creationId xmlns:a16="http://schemas.microsoft.com/office/drawing/2014/main" id="{F78FB11C-748B-6A1C-0174-509527206C0D}"/>
              </a:ext>
            </a:extLst>
          </p:cNvPr>
          <p:cNvSpPr txBox="1"/>
          <p:nvPr/>
        </p:nvSpPr>
        <p:spPr>
          <a:xfrm>
            <a:off x="923192" y="1110028"/>
            <a:ext cx="7440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02843"/>
                </a:solidFill>
                <a:latin typeface="Rockwell"/>
              </a:rPr>
              <a:t>VIF-</a:t>
            </a:r>
            <a:r>
              <a:rPr lang="en-US">
                <a:solidFill>
                  <a:srgbClr val="374151"/>
                </a:solidFill>
                <a:latin typeface="Rockwell"/>
              </a:rPr>
              <a:t>is a measure of multicollinearity among the predictor variables in a linear regression model.</a:t>
            </a:r>
            <a:endParaRPr lang="en-US">
              <a:latin typeface="Rockwell"/>
            </a:endParaRPr>
          </a:p>
        </p:txBody>
      </p:sp>
      <p:sp>
        <p:nvSpPr>
          <p:cNvPr id="11" name="TextBox 10">
            <a:extLst>
              <a:ext uri="{FF2B5EF4-FFF2-40B4-BE49-F238E27FC236}">
                <a16:creationId xmlns:a16="http://schemas.microsoft.com/office/drawing/2014/main" id="{B313CB6C-73C9-0673-E63C-31AB7D6069D1}"/>
              </a:ext>
            </a:extLst>
          </p:cNvPr>
          <p:cNvSpPr txBox="1"/>
          <p:nvPr/>
        </p:nvSpPr>
        <p:spPr>
          <a:xfrm>
            <a:off x="65554" y="2259107"/>
            <a:ext cx="9012890"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74151"/>
                </a:solidFill>
                <a:latin typeface="Söhne"/>
              </a:rPr>
              <a:t>Aliased coefficients refer to the situation in a linear regression model where two or more predictor variables are perfectly linearly related to each other.</a:t>
            </a:r>
          </a:p>
          <a:p>
            <a:r>
              <a:rPr lang="en-US" sz="1200">
                <a:solidFill>
                  <a:srgbClr val="374151"/>
                </a:solidFill>
              </a:rPr>
              <a:t>In a linear regression model with aliased coefficients, the regression coefficients of the predictor variables cannot be estimated uniquely. This is because the linear regression model tries to estimate the effect of each predictor variable on the response variable while holding all other variables constant, but in the presence of aliased coefficients, this is not possible because the variables are not independent</a:t>
            </a:r>
            <a:endParaRPr lang="en-US"/>
          </a:p>
        </p:txBody>
      </p:sp>
      <p:pic>
        <p:nvPicPr>
          <p:cNvPr id="12" name="Picture 12" descr="Text&#10;&#10;Description automatically generated">
            <a:extLst>
              <a:ext uri="{FF2B5EF4-FFF2-40B4-BE49-F238E27FC236}">
                <a16:creationId xmlns:a16="http://schemas.microsoft.com/office/drawing/2014/main" id="{05FF2221-1EA2-C908-FB47-9BBD0D5C6DA1}"/>
              </a:ext>
            </a:extLst>
          </p:cNvPr>
          <p:cNvPicPr>
            <a:picLocks noChangeAspect="1"/>
          </p:cNvPicPr>
          <p:nvPr/>
        </p:nvPicPr>
        <p:blipFill>
          <a:blip r:embed="rId4"/>
          <a:stretch>
            <a:fillRect/>
          </a:stretch>
        </p:blipFill>
        <p:spPr>
          <a:xfrm>
            <a:off x="1780055" y="3445293"/>
            <a:ext cx="5003986" cy="1412971"/>
          </a:xfrm>
          <a:prstGeom prst="rect">
            <a:avLst/>
          </a:prstGeom>
        </p:spPr>
      </p:pic>
    </p:spTree>
    <p:extLst>
      <p:ext uri="{BB962C8B-B14F-4D97-AF65-F5344CB8AC3E}">
        <p14:creationId xmlns:p14="http://schemas.microsoft.com/office/powerpoint/2010/main" val="69929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ECDF-139F-DCD8-5C4E-6BD71C135097}"/>
              </a:ext>
            </a:extLst>
          </p:cNvPr>
          <p:cNvSpPr>
            <a:spLocks noGrp="1"/>
          </p:cNvSpPr>
          <p:nvPr>
            <p:ph type="title"/>
          </p:nvPr>
        </p:nvSpPr>
        <p:spPr>
          <a:xfrm>
            <a:off x="164770" y="302711"/>
            <a:ext cx="7700100" cy="500700"/>
          </a:xfrm>
        </p:spPr>
        <p:txBody>
          <a:bodyPr/>
          <a:lstStyle/>
          <a:p>
            <a:r>
              <a:rPr lang="en-US">
                <a:latin typeface="Rockwell"/>
              </a:rPr>
              <a:t>Assigned categories according to Quartile in Excel</a:t>
            </a:r>
          </a:p>
        </p:txBody>
      </p:sp>
      <p:pic>
        <p:nvPicPr>
          <p:cNvPr id="3" name="Picture 3" descr="Graphical user interface, application, table, Excel&#10;&#10;Description automatically generated">
            <a:extLst>
              <a:ext uri="{FF2B5EF4-FFF2-40B4-BE49-F238E27FC236}">
                <a16:creationId xmlns:a16="http://schemas.microsoft.com/office/drawing/2014/main" id="{D06CC24C-61B4-B2E7-C88F-81AB9103EA0E}"/>
              </a:ext>
            </a:extLst>
          </p:cNvPr>
          <p:cNvPicPr>
            <a:picLocks noChangeAspect="1"/>
          </p:cNvPicPr>
          <p:nvPr/>
        </p:nvPicPr>
        <p:blipFill>
          <a:blip r:embed="rId2"/>
          <a:stretch>
            <a:fillRect/>
          </a:stretch>
        </p:blipFill>
        <p:spPr>
          <a:xfrm>
            <a:off x="164770" y="1189983"/>
            <a:ext cx="6728855" cy="3327611"/>
          </a:xfrm>
          <a:prstGeom prst="rect">
            <a:avLst/>
          </a:prstGeom>
        </p:spPr>
      </p:pic>
    </p:spTree>
    <p:extLst>
      <p:ext uri="{BB962C8B-B14F-4D97-AF65-F5344CB8AC3E}">
        <p14:creationId xmlns:p14="http://schemas.microsoft.com/office/powerpoint/2010/main" val="124275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48491" y="42721"/>
            <a:ext cx="7700100" cy="500700"/>
          </a:xfrm>
        </p:spPr>
        <p:txBody>
          <a:bodyPr/>
          <a:lstStyle/>
          <a:p>
            <a:r>
              <a:rPr lang="en-US"/>
              <a:t>Perceptron</a:t>
            </a:r>
          </a:p>
        </p:txBody>
      </p:sp>
      <p:sp>
        <p:nvSpPr>
          <p:cNvPr id="2" name="TextBox 1">
            <a:extLst>
              <a:ext uri="{FF2B5EF4-FFF2-40B4-BE49-F238E27FC236}">
                <a16:creationId xmlns:a16="http://schemas.microsoft.com/office/drawing/2014/main" id="{F8EDD832-E96D-5738-22D2-40D8EC00FC20}"/>
              </a:ext>
            </a:extLst>
          </p:cNvPr>
          <p:cNvSpPr txBox="1"/>
          <p:nvPr/>
        </p:nvSpPr>
        <p:spPr>
          <a:xfrm>
            <a:off x="204106" y="1141144"/>
            <a:ext cx="411925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Y1 with all X Variables</a:t>
            </a:r>
          </a:p>
        </p:txBody>
      </p:sp>
      <p:pic>
        <p:nvPicPr>
          <p:cNvPr id="4" name="Picture 4" descr="Text&#10;&#10;Description automatically generated">
            <a:extLst>
              <a:ext uri="{FF2B5EF4-FFF2-40B4-BE49-F238E27FC236}">
                <a16:creationId xmlns:a16="http://schemas.microsoft.com/office/drawing/2014/main" id="{58C7749F-CC7B-91EA-5973-C5A017CA314A}"/>
              </a:ext>
            </a:extLst>
          </p:cNvPr>
          <p:cNvPicPr>
            <a:picLocks noChangeAspect="1"/>
          </p:cNvPicPr>
          <p:nvPr/>
        </p:nvPicPr>
        <p:blipFill>
          <a:blip r:embed="rId3"/>
          <a:stretch>
            <a:fillRect/>
          </a:stretch>
        </p:blipFill>
        <p:spPr>
          <a:xfrm>
            <a:off x="179614" y="1497407"/>
            <a:ext cx="3886200" cy="2074465"/>
          </a:xfrm>
          <a:prstGeom prst="rect">
            <a:avLst/>
          </a:prstGeom>
        </p:spPr>
      </p:pic>
      <p:pic>
        <p:nvPicPr>
          <p:cNvPr id="5" name="Picture 5" descr="Text&#10;&#10;Description automatically generated">
            <a:extLst>
              <a:ext uri="{FF2B5EF4-FFF2-40B4-BE49-F238E27FC236}">
                <a16:creationId xmlns:a16="http://schemas.microsoft.com/office/drawing/2014/main" id="{F9308D3A-642F-A88C-DA55-07C1392E603C}"/>
              </a:ext>
            </a:extLst>
          </p:cNvPr>
          <p:cNvPicPr>
            <a:picLocks noChangeAspect="1"/>
          </p:cNvPicPr>
          <p:nvPr/>
        </p:nvPicPr>
        <p:blipFill>
          <a:blip r:embed="rId4"/>
          <a:stretch>
            <a:fillRect/>
          </a:stretch>
        </p:blipFill>
        <p:spPr>
          <a:xfrm>
            <a:off x="206519" y="3788167"/>
            <a:ext cx="1665144" cy="543421"/>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A7C12AAB-3022-845E-2B93-F0B79FD792A0}"/>
              </a:ext>
            </a:extLst>
          </p:cNvPr>
          <p:cNvPicPr>
            <a:picLocks noChangeAspect="1"/>
          </p:cNvPicPr>
          <p:nvPr/>
        </p:nvPicPr>
        <p:blipFill>
          <a:blip r:embed="rId5"/>
          <a:stretch>
            <a:fillRect/>
          </a:stretch>
        </p:blipFill>
        <p:spPr>
          <a:xfrm>
            <a:off x="172192" y="4521870"/>
            <a:ext cx="4398323" cy="419407"/>
          </a:xfrm>
          <a:prstGeom prst="rect">
            <a:avLst/>
          </a:prstGeom>
        </p:spPr>
      </p:pic>
      <p:sp>
        <p:nvSpPr>
          <p:cNvPr id="7" name="TextBox 6">
            <a:extLst>
              <a:ext uri="{FF2B5EF4-FFF2-40B4-BE49-F238E27FC236}">
                <a16:creationId xmlns:a16="http://schemas.microsoft.com/office/drawing/2014/main" id="{8B9E3D0D-33F7-1683-860B-BE8F7CA9883D}"/>
              </a:ext>
            </a:extLst>
          </p:cNvPr>
          <p:cNvSpPr txBox="1"/>
          <p:nvPr/>
        </p:nvSpPr>
        <p:spPr>
          <a:xfrm>
            <a:off x="46016" y="569274"/>
            <a:ext cx="84507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chemeClr val="tx1"/>
                </a:solidFill>
                <a:latin typeface="Rockwell"/>
              </a:rPr>
              <a:t>A perceptron is a type of classification algorithm in machine learning that is used to classify input data into one of two classes.</a:t>
            </a:r>
          </a:p>
        </p:txBody>
      </p:sp>
      <p:sp>
        <p:nvSpPr>
          <p:cNvPr id="9" name="TextBox 8">
            <a:extLst>
              <a:ext uri="{FF2B5EF4-FFF2-40B4-BE49-F238E27FC236}">
                <a16:creationId xmlns:a16="http://schemas.microsoft.com/office/drawing/2014/main" id="{FF3E2118-FB75-C97E-CF53-EE961206F7D8}"/>
              </a:ext>
            </a:extLst>
          </p:cNvPr>
          <p:cNvSpPr txBox="1"/>
          <p:nvPr/>
        </p:nvSpPr>
        <p:spPr>
          <a:xfrm>
            <a:off x="4633231" y="1178254"/>
            <a:ext cx="44384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Y2 with all X Variables</a:t>
            </a:r>
          </a:p>
        </p:txBody>
      </p:sp>
      <p:pic>
        <p:nvPicPr>
          <p:cNvPr id="10" name="Picture 10" descr="Text&#10;&#10;Description automatically generated">
            <a:extLst>
              <a:ext uri="{FF2B5EF4-FFF2-40B4-BE49-F238E27FC236}">
                <a16:creationId xmlns:a16="http://schemas.microsoft.com/office/drawing/2014/main" id="{F5DAC4B3-6EE7-581C-30D4-2CF3447C649C}"/>
              </a:ext>
            </a:extLst>
          </p:cNvPr>
          <p:cNvPicPr>
            <a:picLocks noChangeAspect="1"/>
          </p:cNvPicPr>
          <p:nvPr/>
        </p:nvPicPr>
        <p:blipFill>
          <a:blip r:embed="rId6"/>
          <a:stretch>
            <a:fillRect/>
          </a:stretch>
        </p:blipFill>
        <p:spPr>
          <a:xfrm>
            <a:off x="4632861" y="1497942"/>
            <a:ext cx="3819401" cy="2140194"/>
          </a:xfrm>
          <a:prstGeom prst="rect">
            <a:avLst/>
          </a:prstGeom>
        </p:spPr>
      </p:pic>
      <p:pic>
        <p:nvPicPr>
          <p:cNvPr id="11" name="Picture 11" descr="Text&#10;&#10;Description automatically generated">
            <a:extLst>
              <a:ext uri="{FF2B5EF4-FFF2-40B4-BE49-F238E27FC236}">
                <a16:creationId xmlns:a16="http://schemas.microsoft.com/office/drawing/2014/main" id="{43DCE8FD-A470-AF4C-387B-027DB95B6761}"/>
              </a:ext>
            </a:extLst>
          </p:cNvPr>
          <p:cNvPicPr>
            <a:picLocks noChangeAspect="1"/>
          </p:cNvPicPr>
          <p:nvPr/>
        </p:nvPicPr>
        <p:blipFill>
          <a:blip r:embed="rId7"/>
          <a:stretch>
            <a:fillRect/>
          </a:stretch>
        </p:blipFill>
        <p:spPr>
          <a:xfrm>
            <a:off x="4692238" y="3637635"/>
            <a:ext cx="1659577" cy="636664"/>
          </a:xfrm>
          <a:prstGeom prst="rect">
            <a:avLst/>
          </a:prstGeom>
        </p:spPr>
      </p:pic>
      <p:pic>
        <p:nvPicPr>
          <p:cNvPr id="12" name="Picture 12" descr="A picture containing graphical user interface&#10;&#10;Description automatically generated">
            <a:extLst>
              <a:ext uri="{FF2B5EF4-FFF2-40B4-BE49-F238E27FC236}">
                <a16:creationId xmlns:a16="http://schemas.microsoft.com/office/drawing/2014/main" id="{EE7713CB-63A5-DF68-7F98-D057758870AB}"/>
              </a:ext>
            </a:extLst>
          </p:cNvPr>
          <p:cNvPicPr>
            <a:picLocks noChangeAspect="1"/>
          </p:cNvPicPr>
          <p:nvPr/>
        </p:nvPicPr>
        <p:blipFill>
          <a:blip r:embed="rId8"/>
          <a:stretch>
            <a:fillRect/>
          </a:stretch>
        </p:blipFill>
        <p:spPr>
          <a:xfrm>
            <a:off x="4692238" y="4470462"/>
            <a:ext cx="4212771" cy="410892"/>
          </a:xfrm>
          <a:prstGeom prst="rect">
            <a:avLst/>
          </a:prstGeom>
        </p:spPr>
      </p:pic>
    </p:spTree>
    <p:extLst>
      <p:ext uri="{BB962C8B-B14F-4D97-AF65-F5344CB8AC3E}">
        <p14:creationId xmlns:p14="http://schemas.microsoft.com/office/powerpoint/2010/main" val="114099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2" name="TextBox 1">
            <a:extLst>
              <a:ext uri="{FF2B5EF4-FFF2-40B4-BE49-F238E27FC236}">
                <a16:creationId xmlns:a16="http://schemas.microsoft.com/office/drawing/2014/main" id="{0F8DB3B3-8A4D-8116-294C-4EA9CA31D433}"/>
              </a:ext>
            </a:extLst>
          </p:cNvPr>
          <p:cNvSpPr txBox="1"/>
          <p:nvPr/>
        </p:nvSpPr>
        <p:spPr>
          <a:xfrm>
            <a:off x="18554" y="27832"/>
            <a:ext cx="458313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Y1 with Significant variables</a:t>
            </a:r>
          </a:p>
          <a:p>
            <a:endParaRPr lang="en-US"/>
          </a:p>
          <a:p>
            <a:endParaRPr lang="en-US"/>
          </a:p>
        </p:txBody>
      </p:sp>
      <p:pic>
        <p:nvPicPr>
          <p:cNvPr id="4" name="Picture 4">
            <a:extLst>
              <a:ext uri="{FF2B5EF4-FFF2-40B4-BE49-F238E27FC236}">
                <a16:creationId xmlns:a16="http://schemas.microsoft.com/office/drawing/2014/main" id="{5C579E66-A4B1-A7EE-8F8F-E71813BD7723}"/>
              </a:ext>
            </a:extLst>
          </p:cNvPr>
          <p:cNvPicPr>
            <a:picLocks noChangeAspect="1"/>
          </p:cNvPicPr>
          <p:nvPr/>
        </p:nvPicPr>
        <p:blipFill>
          <a:blip r:embed="rId3"/>
          <a:stretch>
            <a:fillRect/>
          </a:stretch>
        </p:blipFill>
        <p:spPr>
          <a:xfrm>
            <a:off x="60861" y="318366"/>
            <a:ext cx="4175660" cy="2428585"/>
          </a:xfrm>
          <a:prstGeom prst="rect">
            <a:avLst/>
          </a:prstGeom>
        </p:spPr>
      </p:pic>
      <p:pic>
        <p:nvPicPr>
          <p:cNvPr id="5" name="Picture 5" descr="Text&#10;&#10;Description automatically generated">
            <a:extLst>
              <a:ext uri="{FF2B5EF4-FFF2-40B4-BE49-F238E27FC236}">
                <a16:creationId xmlns:a16="http://schemas.microsoft.com/office/drawing/2014/main" id="{D42B63C7-5E85-987D-3590-097E7972A364}"/>
              </a:ext>
            </a:extLst>
          </p:cNvPr>
          <p:cNvPicPr>
            <a:picLocks noChangeAspect="1"/>
          </p:cNvPicPr>
          <p:nvPr/>
        </p:nvPicPr>
        <p:blipFill>
          <a:blip r:embed="rId4"/>
          <a:stretch>
            <a:fillRect/>
          </a:stretch>
        </p:blipFill>
        <p:spPr>
          <a:xfrm>
            <a:off x="60861" y="2850572"/>
            <a:ext cx="1882239" cy="629891"/>
          </a:xfrm>
          <a:prstGeom prst="rect">
            <a:avLst/>
          </a:prstGeom>
        </p:spPr>
      </p:pic>
      <p:pic>
        <p:nvPicPr>
          <p:cNvPr id="6" name="Picture 6" descr="A picture containing logo&#10;&#10;Description automatically generated">
            <a:extLst>
              <a:ext uri="{FF2B5EF4-FFF2-40B4-BE49-F238E27FC236}">
                <a16:creationId xmlns:a16="http://schemas.microsoft.com/office/drawing/2014/main" id="{8D799A8C-E848-C193-5361-0236A4C06658}"/>
              </a:ext>
            </a:extLst>
          </p:cNvPr>
          <p:cNvPicPr>
            <a:picLocks noChangeAspect="1"/>
          </p:cNvPicPr>
          <p:nvPr/>
        </p:nvPicPr>
        <p:blipFill>
          <a:blip r:embed="rId5"/>
          <a:stretch>
            <a:fillRect/>
          </a:stretch>
        </p:blipFill>
        <p:spPr>
          <a:xfrm>
            <a:off x="-43048" y="3822672"/>
            <a:ext cx="4517076" cy="444719"/>
          </a:xfrm>
          <a:prstGeom prst="rect">
            <a:avLst/>
          </a:prstGeom>
        </p:spPr>
      </p:pic>
      <p:sp>
        <p:nvSpPr>
          <p:cNvPr id="7" name="TextBox 6">
            <a:extLst>
              <a:ext uri="{FF2B5EF4-FFF2-40B4-BE49-F238E27FC236}">
                <a16:creationId xmlns:a16="http://schemas.microsoft.com/office/drawing/2014/main" id="{E7D370A3-24C2-4E7D-CB63-647E9CADA640}"/>
              </a:ext>
            </a:extLst>
          </p:cNvPr>
          <p:cNvSpPr txBox="1"/>
          <p:nvPr/>
        </p:nvSpPr>
        <p:spPr>
          <a:xfrm>
            <a:off x="4675909" y="111331"/>
            <a:ext cx="44996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Y2 with Significant Variables</a:t>
            </a:r>
          </a:p>
        </p:txBody>
      </p:sp>
      <p:pic>
        <p:nvPicPr>
          <p:cNvPr id="8" name="Picture 8" descr="Table&#10;&#10;Description automatically generated">
            <a:extLst>
              <a:ext uri="{FF2B5EF4-FFF2-40B4-BE49-F238E27FC236}">
                <a16:creationId xmlns:a16="http://schemas.microsoft.com/office/drawing/2014/main" id="{7B59F393-BB11-6420-8EEC-B32467E4B1EE}"/>
              </a:ext>
            </a:extLst>
          </p:cNvPr>
          <p:cNvPicPr>
            <a:picLocks noChangeAspect="1"/>
          </p:cNvPicPr>
          <p:nvPr/>
        </p:nvPicPr>
        <p:blipFill>
          <a:blip r:embed="rId6"/>
          <a:stretch>
            <a:fillRect/>
          </a:stretch>
        </p:blipFill>
        <p:spPr>
          <a:xfrm>
            <a:off x="4439888" y="398311"/>
            <a:ext cx="4346368" cy="2365185"/>
          </a:xfrm>
          <a:prstGeom prst="rect">
            <a:avLst/>
          </a:prstGeom>
        </p:spPr>
      </p:pic>
      <p:pic>
        <p:nvPicPr>
          <p:cNvPr id="11" name="Picture 11" descr="Text&#10;&#10;Description automatically generated">
            <a:extLst>
              <a:ext uri="{FF2B5EF4-FFF2-40B4-BE49-F238E27FC236}">
                <a16:creationId xmlns:a16="http://schemas.microsoft.com/office/drawing/2014/main" id="{8E6E02D6-6937-E6CA-B323-B5A7932C8D8A}"/>
              </a:ext>
            </a:extLst>
          </p:cNvPr>
          <p:cNvPicPr>
            <a:picLocks noChangeAspect="1"/>
          </p:cNvPicPr>
          <p:nvPr/>
        </p:nvPicPr>
        <p:blipFill>
          <a:blip r:embed="rId7"/>
          <a:stretch>
            <a:fillRect/>
          </a:stretch>
        </p:blipFill>
        <p:spPr>
          <a:xfrm>
            <a:off x="4410199" y="2847045"/>
            <a:ext cx="2164278" cy="666631"/>
          </a:xfrm>
          <a:prstGeom prst="rect">
            <a:avLst/>
          </a:prstGeom>
        </p:spPr>
      </p:pic>
      <p:pic>
        <p:nvPicPr>
          <p:cNvPr id="12" name="Picture 12" descr="A picture containing graphical user interface&#10;&#10;Description automatically generated">
            <a:extLst>
              <a:ext uri="{FF2B5EF4-FFF2-40B4-BE49-F238E27FC236}">
                <a16:creationId xmlns:a16="http://schemas.microsoft.com/office/drawing/2014/main" id="{6C83CF90-01E7-251F-B865-5327C8BDA2DA}"/>
              </a:ext>
            </a:extLst>
          </p:cNvPr>
          <p:cNvPicPr>
            <a:picLocks noChangeAspect="1"/>
          </p:cNvPicPr>
          <p:nvPr/>
        </p:nvPicPr>
        <p:blipFill>
          <a:blip r:embed="rId8"/>
          <a:stretch>
            <a:fillRect/>
          </a:stretch>
        </p:blipFill>
        <p:spPr>
          <a:xfrm>
            <a:off x="4343400" y="3676928"/>
            <a:ext cx="4346368" cy="498702"/>
          </a:xfrm>
          <a:prstGeom prst="rect">
            <a:avLst/>
          </a:prstGeom>
        </p:spPr>
      </p:pic>
      <p:sp>
        <p:nvSpPr>
          <p:cNvPr id="13" name="TextBox 12">
            <a:extLst>
              <a:ext uri="{FF2B5EF4-FFF2-40B4-BE49-F238E27FC236}">
                <a16:creationId xmlns:a16="http://schemas.microsoft.com/office/drawing/2014/main" id="{AD2ABE3A-453C-77EA-C719-836914CCF69A}"/>
              </a:ext>
            </a:extLst>
          </p:cNvPr>
          <p:cNvSpPr txBox="1"/>
          <p:nvPr/>
        </p:nvSpPr>
        <p:spPr>
          <a:xfrm>
            <a:off x="1943100" y="4427108"/>
            <a:ext cx="7127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panose="02060603020205020403" pitchFamily="18" charset="0"/>
              </a:rPr>
              <a:t>Perceptron Model Execution gives slightly better accuracy with Significant Variables</a:t>
            </a:r>
            <a:r>
              <a:rPr lang="en-US"/>
              <a:t>.</a:t>
            </a:r>
          </a:p>
        </p:txBody>
      </p:sp>
    </p:spTree>
    <p:extLst>
      <p:ext uri="{BB962C8B-B14F-4D97-AF65-F5344CB8AC3E}">
        <p14:creationId xmlns:p14="http://schemas.microsoft.com/office/powerpoint/2010/main" val="174555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554774" y="115504"/>
            <a:ext cx="7700100" cy="500700"/>
          </a:xfrm>
        </p:spPr>
        <p:txBody>
          <a:bodyPr/>
          <a:lstStyle/>
          <a:p>
            <a:r>
              <a:rPr lang="en-US"/>
              <a:t>		</a:t>
            </a:r>
            <a:r>
              <a:rPr lang="en-US">
                <a:latin typeface="Rockwell" panose="02060603020205020403" pitchFamily="18" charset="0"/>
              </a:rPr>
              <a:t>Support Vector Machine </a:t>
            </a:r>
          </a:p>
        </p:txBody>
      </p:sp>
      <p:pic>
        <p:nvPicPr>
          <p:cNvPr id="6" name="Picture 5" descr="Graphical user interface, text, application, email&#10;&#10;Description automatically generated">
            <a:extLst>
              <a:ext uri="{FF2B5EF4-FFF2-40B4-BE49-F238E27FC236}">
                <a16:creationId xmlns:a16="http://schemas.microsoft.com/office/drawing/2014/main" id="{5956E861-64B9-9BA8-4B98-13D7B5359B6D}"/>
              </a:ext>
            </a:extLst>
          </p:cNvPr>
          <p:cNvPicPr>
            <a:picLocks noChangeAspect="1"/>
          </p:cNvPicPr>
          <p:nvPr/>
        </p:nvPicPr>
        <p:blipFill>
          <a:blip r:embed="rId3"/>
          <a:stretch>
            <a:fillRect/>
          </a:stretch>
        </p:blipFill>
        <p:spPr>
          <a:xfrm>
            <a:off x="5063929" y="824774"/>
            <a:ext cx="3669334" cy="2852358"/>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D94D196D-ED4D-FE7D-A08D-6FAEC0966B9F}"/>
              </a:ext>
            </a:extLst>
          </p:cNvPr>
          <p:cNvPicPr>
            <a:picLocks noChangeAspect="1"/>
          </p:cNvPicPr>
          <p:nvPr/>
        </p:nvPicPr>
        <p:blipFill>
          <a:blip r:embed="rId4"/>
          <a:stretch>
            <a:fillRect/>
          </a:stretch>
        </p:blipFill>
        <p:spPr>
          <a:xfrm>
            <a:off x="284356" y="824774"/>
            <a:ext cx="4536631" cy="2852358"/>
          </a:xfrm>
          <a:prstGeom prst="rect">
            <a:avLst/>
          </a:prstGeom>
        </p:spPr>
      </p:pic>
      <p:sp>
        <p:nvSpPr>
          <p:cNvPr id="8" name="TextBox 7">
            <a:extLst>
              <a:ext uri="{FF2B5EF4-FFF2-40B4-BE49-F238E27FC236}">
                <a16:creationId xmlns:a16="http://schemas.microsoft.com/office/drawing/2014/main" id="{AE2BED7B-F875-C3D1-5DAC-78AEFEBA8D55}"/>
              </a:ext>
            </a:extLst>
          </p:cNvPr>
          <p:cNvSpPr txBox="1"/>
          <p:nvPr/>
        </p:nvSpPr>
        <p:spPr>
          <a:xfrm>
            <a:off x="133814" y="3747904"/>
            <a:ext cx="5441794" cy="276999"/>
          </a:xfrm>
          <a:prstGeom prst="rect">
            <a:avLst/>
          </a:prstGeom>
          <a:noFill/>
        </p:spPr>
        <p:txBody>
          <a:bodyPr wrap="square">
            <a:spAutoFit/>
          </a:bodyPr>
          <a:lstStyle/>
          <a:p>
            <a:r>
              <a:rPr lang="en-US" sz="1200" b="1" kern="100">
                <a:latin typeface="Calibri" panose="020F0502020204030204" pitchFamily="34" charset="0"/>
                <a:ea typeface="Calibri" panose="020F0502020204030204" pitchFamily="34" charset="0"/>
                <a:cs typeface="Times New Roman" panose="02020603050405020304" pitchFamily="18" charset="0"/>
              </a:rPr>
              <a:t>All variables </a:t>
            </a:r>
            <a:r>
              <a:rPr lang="en-US" sz="1200" b="1" kern="100">
                <a:effectLst/>
                <a:latin typeface="Calibri" panose="020F0502020204030204" pitchFamily="34" charset="0"/>
                <a:ea typeface="Calibri" panose="020F0502020204030204" pitchFamily="34" charset="0"/>
                <a:cs typeface="Times New Roman" panose="02020603050405020304" pitchFamily="18" charset="0"/>
              </a:rPr>
              <a:t>and Y1_new, Accuracy = 92%</a:t>
            </a:r>
          </a:p>
        </p:txBody>
      </p:sp>
      <p:sp>
        <p:nvSpPr>
          <p:cNvPr id="9" name="TextBox 8">
            <a:extLst>
              <a:ext uri="{FF2B5EF4-FFF2-40B4-BE49-F238E27FC236}">
                <a16:creationId xmlns:a16="http://schemas.microsoft.com/office/drawing/2014/main" id="{32B723E7-8BF4-3597-0747-7273E16FB618}"/>
              </a:ext>
            </a:extLst>
          </p:cNvPr>
          <p:cNvSpPr txBox="1"/>
          <p:nvPr/>
        </p:nvSpPr>
        <p:spPr>
          <a:xfrm>
            <a:off x="5304263" y="3712518"/>
            <a:ext cx="5441794" cy="276999"/>
          </a:xfrm>
          <a:prstGeom prst="rect">
            <a:avLst/>
          </a:prstGeom>
          <a:noFill/>
        </p:spPr>
        <p:txBody>
          <a:bodyPr wrap="square">
            <a:spAutoFit/>
          </a:bodyPr>
          <a:lstStyle/>
          <a:p>
            <a:r>
              <a:rPr lang="en-US" sz="1200" b="1" kern="100">
                <a:latin typeface="Calibri" panose="020F0502020204030204" pitchFamily="34" charset="0"/>
                <a:ea typeface="Calibri" panose="020F0502020204030204" pitchFamily="34" charset="0"/>
                <a:cs typeface="Times New Roman" panose="02020603050405020304" pitchFamily="18" charset="0"/>
              </a:rPr>
              <a:t>All variables </a:t>
            </a:r>
            <a:r>
              <a:rPr lang="en-US" sz="1200" b="1" kern="100">
                <a:effectLst/>
                <a:latin typeface="Calibri" panose="020F0502020204030204" pitchFamily="34" charset="0"/>
                <a:ea typeface="Calibri" panose="020F0502020204030204" pitchFamily="34" charset="0"/>
                <a:cs typeface="Times New Roman" panose="02020603050405020304" pitchFamily="18" charset="0"/>
              </a:rPr>
              <a:t>and Y2_new , Accuracy = 89% </a:t>
            </a:r>
          </a:p>
        </p:txBody>
      </p:sp>
      <p:sp>
        <p:nvSpPr>
          <p:cNvPr id="11" name="TextBox 10">
            <a:extLst>
              <a:ext uri="{FF2B5EF4-FFF2-40B4-BE49-F238E27FC236}">
                <a16:creationId xmlns:a16="http://schemas.microsoft.com/office/drawing/2014/main" id="{086E32F7-2E25-CDDB-C307-EE960E3A41C5}"/>
              </a:ext>
            </a:extLst>
          </p:cNvPr>
          <p:cNvSpPr txBox="1"/>
          <p:nvPr/>
        </p:nvSpPr>
        <p:spPr>
          <a:xfrm>
            <a:off x="210932" y="4091067"/>
            <a:ext cx="8697201" cy="1007968"/>
          </a:xfrm>
          <a:prstGeom prst="rect">
            <a:avLst/>
          </a:prstGeom>
          <a:noFill/>
        </p:spPr>
        <p:txBody>
          <a:bodyPr wrap="square">
            <a:spAutoFit/>
          </a:bodyPr>
          <a:lstStyle/>
          <a:p>
            <a:r>
              <a:rPr lang="en-US" sz="1050">
                <a:latin typeface="Rockwell"/>
              </a:rPr>
              <a:t>SVM can be used for both binary and multi-class classification tasks as well as regression tasks. It is commonly used in applications such as text classification, image classification, and bioinformatics.</a:t>
            </a:r>
          </a:p>
          <a:p>
            <a:pPr marL="139700" indent="0">
              <a:buNone/>
            </a:pPr>
            <a:endParaRPr lang="en-US" sz="1050">
              <a:latin typeface="Rockwell"/>
            </a:endParaRPr>
          </a:p>
          <a:p>
            <a:r>
              <a:rPr lang="en-US" sz="1050">
                <a:latin typeface="Rockwell"/>
              </a:rPr>
              <a:t>The goal of SVM classification is to divide the data points into two or more classes based on their features</a:t>
            </a:r>
            <a:r>
              <a:rPr lang="en-US">
                <a:latin typeface="Rockwell"/>
              </a:rPr>
              <a:t>.</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420959" y="160490"/>
            <a:ext cx="7700100" cy="500700"/>
          </a:xfrm>
        </p:spPr>
        <p:txBody>
          <a:bodyPr/>
          <a:lstStyle/>
          <a:p>
            <a:r>
              <a:rPr lang="en-US"/>
              <a:t>		</a:t>
            </a:r>
            <a:r>
              <a:rPr lang="en-US">
                <a:latin typeface="Rockwell" panose="02060603020205020403" pitchFamily="18" charset="0"/>
              </a:rPr>
              <a:t>Support Vector Machine </a:t>
            </a:r>
          </a:p>
        </p:txBody>
      </p:sp>
      <p:pic>
        <p:nvPicPr>
          <p:cNvPr id="6" name="Picture 5" descr="Graphical user interface, text, application, email&#10;&#10;Description automatically generated">
            <a:extLst>
              <a:ext uri="{FF2B5EF4-FFF2-40B4-BE49-F238E27FC236}">
                <a16:creationId xmlns:a16="http://schemas.microsoft.com/office/drawing/2014/main" id="{578438C3-F3F0-8D17-EA95-C08A29176D78}"/>
              </a:ext>
            </a:extLst>
          </p:cNvPr>
          <p:cNvPicPr>
            <a:picLocks noChangeAspect="1"/>
          </p:cNvPicPr>
          <p:nvPr/>
        </p:nvPicPr>
        <p:blipFill>
          <a:blip r:embed="rId3"/>
          <a:stretch>
            <a:fillRect/>
          </a:stretch>
        </p:blipFill>
        <p:spPr>
          <a:xfrm>
            <a:off x="4881418" y="1026956"/>
            <a:ext cx="3933622" cy="2947275"/>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4E360642-F2FD-9BDA-DEED-4B21D0648A4C}"/>
              </a:ext>
            </a:extLst>
          </p:cNvPr>
          <p:cNvPicPr>
            <a:picLocks noChangeAspect="1"/>
          </p:cNvPicPr>
          <p:nvPr/>
        </p:nvPicPr>
        <p:blipFill>
          <a:blip r:embed="rId4"/>
          <a:stretch>
            <a:fillRect/>
          </a:stretch>
        </p:blipFill>
        <p:spPr>
          <a:xfrm>
            <a:off x="153874" y="892096"/>
            <a:ext cx="4361471" cy="2757139"/>
          </a:xfrm>
          <a:prstGeom prst="rect">
            <a:avLst/>
          </a:prstGeom>
        </p:spPr>
      </p:pic>
      <p:sp>
        <p:nvSpPr>
          <p:cNvPr id="10" name="TextBox 9">
            <a:extLst>
              <a:ext uri="{FF2B5EF4-FFF2-40B4-BE49-F238E27FC236}">
                <a16:creationId xmlns:a16="http://schemas.microsoft.com/office/drawing/2014/main" id="{E5D567BA-934E-DE38-7708-46EADE7252AD}"/>
              </a:ext>
            </a:extLst>
          </p:cNvPr>
          <p:cNvSpPr txBox="1"/>
          <p:nvPr/>
        </p:nvSpPr>
        <p:spPr>
          <a:xfrm>
            <a:off x="0" y="4051175"/>
            <a:ext cx="5441794" cy="307777"/>
          </a:xfrm>
          <a:prstGeom prst="rect">
            <a:avLst/>
          </a:prstGeom>
          <a:noFill/>
        </p:spPr>
        <p:txBody>
          <a:bodyPr wrap="square">
            <a:spAutoFit/>
          </a:bodyPr>
          <a:lstStyle/>
          <a:p>
            <a:r>
              <a:rPr lang="en-US" sz="1400" b="1" kern="100">
                <a:effectLst/>
                <a:latin typeface="Calibri" panose="020F0502020204030204" pitchFamily="34" charset="0"/>
                <a:ea typeface="Calibri" panose="020F0502020204030204" pitchFamily="34" charset="0"/>
                <a:cs typeface="Times New Roman" panose="02020603050405020304" pitchFamily="18" charset="0"/>
              </a:rPr>
              <a:t>Variables 1,2,3,5,7 and Y1_new , Accuracy = 94 % </a:t>
            </a:r>
          </a:p>
        </p:txBody>
      </p:sp>
      <p:sp>
        <p:nvSpPr>
          <p:cNvPr id="11" name="TextBox 10">
            <a:extLst>
              <a:ext uri="{FF2B5EF4-FFF2-40B4-BE49-F238E27FC236}">
                <a16:creationId xmlns:a16="http://schemas.microsoft.com/office/drawing/2014/main" id="{BB38FF25-E5A8-3793-BB54-AA57AC24C4D7}"/>
              </a:ext>
            </a:extLst>
          </p:cNvPr>
          <p:cNvSpPr txBox="1"/>
          <p:nvPr/>
        </p:nvSpPr>
        <p:spPr>
          <a:xfrm>
            <a:off x="4980877" y="4205063"/>
            <a:ext cx="5441794" cy="307777"/>
          </a:xfrm>
          <a:prstGeom prst="rect">
            <a:avLst/>
          </a:prstGeom>
          <a:noFill/>
        </p:spPr>
        <p:txBody>
          <a:bodyPr wrap="square">
            <a:spAutoFit/>
          </a:bodyPr>
          <a:lstStyle/>
          <a:p>
            <a:r>
              <a:rPr lang="en-US" sz="1400" b="1" kern="100">
                <a:effectLst/>
                <a:latin typeface="Calibri" panose="020F0502020204030204" pitchFamily="34" charset="0"/>
                <a:ea typeface="Calibri" panose="020F0502020204030204" pitchFamily="34" charset="0"/>
                <a:cs typeface="Times New Roman" panose="02020603050405020304" pitchFamily="18" charset="0"/>
              </a:rPr>
              <a:t>Variables 1,2,3,5,7 and Y2_new = Accuracy = 93%</a:t>
            </a:r>
          </a:p>
        </p:txBody>
      </p:sp>
      <p:sp>
        <p:nvSpPr>
          <p:cNvPr id="13" name="TextBox 12">
            <a:extLst>
              <a:ext uri="{FF2B5EF4-FFF2-40B4-BE49-F238E27FC236}">
                <a16:creationId xmlns:a16="http://schemas.microsoft.com/office/drawing/2014/main" id="{D4F38295-0846-4340-68DB-2B9763B17C67}"/>
              </a:ext>
            </a:extLst>
          </p:cNvPr>
          <p:cNvSpPr txBox="1"/>
          <p:nvPr/>
        </p:nvSpPr>
        <p:spPr>
          <a:xfrm>
            <a:off x="1910574" y="4512840"/>
            <a:ext cx="5791200" cy="523220"/>
          </a:xfrm>
          <a:prstGeom prst="rect">
            <a:avLst/>
          </a:prstGeom>
          <a:noFill/>
        </p:spPr>
        <p:txBody>
          <a:bodyPr wrap="square">
            <a:spAutoFit/>
          </a:bodyPr>
          <a:lstStyle/>
          <a:p>
            <a:r>
              <a:rPr lang="en-US">
                <a:latin typeface="Rockwell" panose="02060603020205020403" pitchFamily="18" charset="0"/>
              </a:rPr>
              <a:t>SVM  Model Execution gives slightly better accuracy with Significant Variables</a:t>
            </a:r>
            <a:r>
              <a:rPr lang="en-US"/>
              <a:t>.</a:t>
            </a:r>
          </a:p>
        </p:txBody>
      </p:sp>
    </p:spTree>
    <p:extLst>
      <p:ext uri="{BB962C8B-B14F-4D97-AF65-F5344CB8AC3E}">
        <p14:creationId xmlns:p14="http://schemas.microsoft.com/office/powerpoint/2010/main" val="36280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3"/>
          <p:cNvSpPr txBox="1">
            <a:spLocks noGrp="1"/>
          </p:cNvSpPr>
          <p:nvPr>
            <p:ph type="title"/>
          </p:nvPr>
        </p:nvSpPr>
        <p:spPr>
          <a:xfrm>
            <a:off x="322456" y="147734"/>
            <a:ext cx="7700100" cy="500700"/>
          </a:xfrm>
          <a:prstGeom prst="rect">
            <a:avLst/>
          </a:prstGeom>
        </p:spPr>
        <p:txBody>
          <a:bodyPr spcFirstLastPara="1" wrap="square" lIns="91425" tIns="91425" rIns="91425" bIns="91425" anchor="ctr" anchorCtr="0">
            <a:noAutofit/>
          </a:bodyPr>
          <a:lstStyle/>
          <a:p>
            <a:r>
              <a:rPr lang="en">
                <a:latin typeface="Rockwell" panose="02060603020205020403" pitchFamily="18" charset="0"/>
              </a:rPr>
              <a:t>Neural Networks</a:t>
            </a:r>
          </a:p>
        </p:txBody>
      </p:sp>
      <p:sp>
        <p:nvSpPr>
          <p:cNvPr id="420" name="Google Shape;420;p53"/>
          <p:cNvSpPr txBox="1"/>
          <p:nvPr/>
        </p:nvSpPr>
        <p:spPr>
          <a:xfrm>
            <a:off x="940869" y="4147800"/>
            <a:ext cx="354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1000" b="1">
              <a:solidFill>
                <a:schemeClr val="dk1"/>
              </a:solidFill>
              <a:uFill>
                <a:noFill/>
              </a:uFill>
              <a:latin typeface="Encode Sans"/>
              <a:ea typeface="Encode Sans"/>
              <a:cs typeface="Encode Sans"/>
            </a:endParaRPr>
          </a:p>
        </p:txBody>
      </p:sp>
      <p:sp>
        <p:nvSpPr>
          <p:cNvPr id="421" name="Google Shape;421;p53"/>
          <p:cNvSpPr txBox="1"/>
          <p:nvPr/>
        </p:nvSpPr>
        <p:spPr>
          <a:xfrm>
            <a:off x="4662231" y="4147800"/>
            <a:ext cx="354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1000" b="1">
              <a:solidFill>
                <a:schemeClr val="dk1"/>
              </a:solidFill>
              <a:uFill>
                <a:noFill/>
              </a:uFill>
              <a:latin typeface="Encode Sans"/>
              <a:ea typeface="Encode Sans"/>
              <a:cs typeface="Encode Sans"/>
            </a:endParaRPr>
          </a:p>
        </p:txBody>
      </p:sp>
      <p:sp>
        <p:nvSpPr>
          <p:cNvPr id="2" name="TextBox 1">
            <a:extLst>
              <a:ext uri="{FF2B5EF4-FFF2-40B4-BE49-F238E27FC236}">
                <a16:creationId xmlns:a16="http://schemas.microsoft.com/office/drawing/2014/main" id="{174037D5-31AD-8827-A78B-896641C02AE8}"/>
              </a:ext>
            </a:extLst>
          </p:cNvPr>
          <p:cNvSpPr txBox="1"/>
          <p:nvPr/>
        </p:nvSpPr>
        <p:spPr>
          <a:xfrm>
            <a:off x="540727" y="1303779"/>
            <a:ext cx="8207618" cy="3213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4">
            <a:extLst>
              <a:ext uri="{FF2B5EF4-FFF2-40B4-BE49-F238E27FC236}">
                <a16:creationId xmlns:a16="http://schemas.microsoft.com/office/drawing/2014/main" id="{7AC921B8-8773-1DB4-2AE0-FEB9064EBF61}"/>
              </a:ext>
            </a:extLst>
          </p:cNvPr>
          <p:cNvPicPr>
            <a:picLocks noChangeAspect="1"/>
          </p:cNvPicPr>
          <p:nvPr/>
        </p:nvPicPr>
        <p:blipFill>
          <a:blip r:embed="rId3"/>
          <a:stretch>
            <a:fillRect/>
          </a:stretch>
        </p:blipFill>
        <p:spPr>
          <a:xfrm>
            <a:off x="1683035" y="1388338"/>
            <a:ext cx="2213723" cy="2366823"/>
          </a:xfrm>
          <a:prstGeom prst="rect">
            <a:avLst/>
          </a:prstGeom>
        </p:spPr>
      </p:pic>
      <p:pic>
        <p:nvPicPr>
          <p:cNvPr id="5" name="Picture 5">
            <a:extLst>
              <a:ext uri="{FF2B5EF4-FFF2-40B4-BE49-F238E27FC236}">
                <a16:creationId xmlns:a16="http://schemas.microsoft.com/office/drawing/2014/main" id="{89B094ED-473F-4D21-B59B-F921FB0C5B50}"/>
              </a:ext>
            </a:extLst>
          </p:cNvPr>
          <p:cNvPicPr>
            <a:picLocks noChangeAspect="1"/>
          </p:cNvPicPr>
          <p:nvPr/>
        </p:nvPicPr>
        <p:blipFill>
          <a:blip r:embed="rId4"/>
          <a:stretch>
            <a:fillRect/>
          </a:stretch>
        </p:blipFill>
        <p:spPr>
          <a:xfrm>
            <a:off x="1828800" y="4131058"/>
            <a:ext cx="2743200" cy="495183"/>
          </a:xfrm>
          <a:prstGeom prst="rect">
            <a:avLst/>
          </a:prstGeom>
        </p:spPr>
      </p:pic>
      <p:pic>
        <p:nvPicPr>
          <p:cNvPr id="6" name="Picture 6" descr="Diagram&#10;&#10;Description automatically generated">
            <a:extLst>
              <a:ext uri="{FF2B5EF4-FFF2-40B4-BE49-F238E27FC236}">
                <a16:creationId xmlns:a16="http://schemas.microsoft.com/office/drawing/2014/main" id="{BA7A2D9D-58AF-FD94-9275-4EC5989F8A55}"/>
              </a:ext>
            </a:extLst>
          </p:cNvPr>
          <p:cNvPicPr>
            <a:picLocks noChangeAspect="1"/>
          </p:cNvPicPr>
          <p:nvPr/>
        </p:nvPicPr>
        <p:blipFill>
          <a:blip r:embed="rId5"/>
          <a:stretch>
            <a:fillRect/>
          </a:stretch>
        </p:blipFill>
        <p:spPr>
          <a:xfrm>
            <a:off x="5490279" y="1716886"/>
            <a:ext cx="3112994" cy="2299739"/>
          </a:xfrm>
          <a:prstGeom prst="rect">
            <a:avLst/>
          </a:prstGeom>
        </p:spPr>
      </p:pic>
      <p:pic>
        <p:nvPicPr>
          <p:cNvPr id="7" name="Picture 7">
            <a:extLst>
              <a:ext uri="{FF2B5EF4-FFF2-40B4-BE49-F238E27FC236}">
                <a16:creationId xmlns:a16="http://schemas.microsoft.com/office/drawing/2014/main" id="{080CBA3E-AB3D-BA2C-6726-2FA7574506DD}"/>
              </a:ext>
            </a:extLst>
          </p:cNvPr>
          <p:cNvPicPr>
            <a:picLocks noChangeAspect="1"/>
          </p:cNvPicPr>
          <p:nvPr/>
        </p:nvPicPr>
        <p:blipFill>
          <a:blip r:embed="rId6"/>
          <a:stretch>
            <a:fillRect/>
          </a:stretch>
        </p:blipFill>
        <p:spPr>
          <a:xfrm>
            <a:off x="5860073" y="4250818"/>
            <a:ext cx="2743200" cy="500810"/>
          </a:xfrm>
          <a:prstGeom prst="rect">
            <a:avLst/>
          </a:prstGeom>
        </p:spPr>
      </p:pic>
      <p:sp>
        <p:nvSpPr>
          <p:cNvPr id="3" name="TextBox 2">
            <a:extLst>
              <a:ext uri="{FF2B5EF4-FFF2-40B4-BE49-F238E27FC236}">
                <a16:creationId xmlns:a16="http://schemas.microsoft.com/office/drawing/2014/main" id="{07E4F68F-54D8-015E-593A-11BCD91D5729}"/>
              </a:ext>
            </a:extLst>
          </p:cNvPr>
          <p:cNvSpPr txBox="1"/>
          <p:nvPr/>
        </p:nvSpPr>
        <p:spPr>
          <a:xfrm>
            <a:off x="542084" y="722779"/>
            <a:ext cx="23826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NN with 8 inputs , 1 hidden layer with 2 nodes and 2 outputs</a:t>
            </a:r>
          </a:p>
        </p:txBody>
      </p:sp>
      <p:sp>
        <p:nvSpPr>
          <p:cNvPr id="8" name="TextBox 7">
            <a:extLst>
              <a:ext uri="{FF2B5EF4-FFF2-40B4-BE49-F238E27FC236}">
                <a16:creationId xmlns:a16="http://schemas.microsoft.com/office/drawing/2014/main" id="{0F80E8B2-E8C7-774B-748C-BA10B4A47091}"/>
              </a:ext>
            </a:extLst>
          </p:cNvPr>
          <p:cNvSpPr txBox="1"/>
          <p:nvPr/>
        </p:nvSpPr>
        <p:spPr>
          <a:xfrm>
            <a:off x="5219139" y="655544"/>
            <a:ext cx="264738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NN with 5 inputs , 1 hidden layer with 2 nodes and 2 outputs</a:t>
            </a:r>
            <a:endParaRPr lang="en-US"/>
          </a:p>
        </p:txBody>
      </p:sp>
    </p:spTree>
    <p:extLst>
      <p:ext uri="{BB962C8B-B14F-4D97-AF65-F5344CB8AC3E}">
        <p14:creationId xmlns:p14="http://schemas.microsoft.com/office/powerpoint/2010/main" val="190312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562785" y="59628"/>
            <a:ext cx="7700100" cy="500700"/>
          </a:xfrm>
        </p:spPr>
        <p:txBody>
          <a:bodyPr/>
          <a:lstStyle/>
          <a:p>
            <a:r>
              <a:rPr lang="en-US">
                <a:latin typeface="Rockwell" panose="02060603020205020403" pitchFamily="18" charset="0"/>
              </a:rPr>
              <a:t>K – Nearest Neighbor</a:t>
            </a:r>
          </a:p>
        </p:txBody>
      </p:sp>
      <p:pic>
        <p:nvPicPr>
          <p:cNvPr id="2" name="Picture 1" descr="Table&#10;&#10;Description automatically generated">
            <a:extLst>
              <a:ext uri="{FF2B5EF4-FFF2-40B4-BE49-F238E27FC236}">
                <a16:creationId xmlns:a16="http://schemas.microsoft.com/office/drawing/2014/main" id="{88E02BB5-F24D-CBDA-E613-6D4FF2934808}"/>
              </a:ext>
            </a:extLst>
          </p:cNvPr>
          <p:cNvPicPr>
            <a:picLocks noChangeAspect="1"/>
          </p:cNvPicPr>
          <p:nvPr/>
        </p:nvPicPr>
        <p:blipFill>
          <a:blip r:embed="rId3"/>
          <a:stretch>
            <a:fillRect/>
          </a:stretch>
        </p:blipFill>
        <p:spPr>
          <a:xfrm>
            <a:off x="272889" y="1446309"/>
            <a:ext cx="3155812" cy="3179413"/>
          </a:xfrm>
          <a:prstGeom prst="rect">
            <a:avLst/>
          </a:prstGeom>
        </p:spPr>
      </p:pic>
      <p:pic>
        <p:nvPicPr>
          <p:cNvPr id="4" name="Picture 3" descr="Table&#10;&#10;Description automatically generated">
            <a:extLst>
              <a:ext uri="{FF2B5EF4-FFF2-40B4-BE49-F238E27FC236}">
                <a16:creationId xmlns:a16="http://schemas.microsoft.com/office/drawing/2014/main" id="{B58237E8-92CD-EC01-CE7F-1BAFF101FC6D}"/>
              </a:ext>
            </a:extLst>
          </p:cNvPr>
          <p:cNvPicPr>
            <a:picLocks noChangeAspect="1"/>
          </p:cNvPicPr>
          <p:nvPr/>
        </p:nvPicPr>
        <p:blipFill>
          <a:blip r:embed="rId4"/>
          <a:stretch>
            <a:fillRect/>
          </a:stretch>
        </p:blipFill>
        <p:spPr>
          <a:xfrm>
            <a:off x="4108096" y="1399893"/>
            <a:ext cx="3423256" cy="2937929"/>
          </a:xfrm>
          <a:prstGeom prst="rect">
            <a:avLst/>
          </a:prstGeom>
        </p:spPr>
      </p:pic>
      <p:sp>
        <p:nvSpPr>
          <p:cNvPr id="7" name="TextBox 6">
            <a:extLst>
              <a:ext uri="{FF2B5EF4-FFF2-40B4-BE49-F238E27FC236}">
                <a16:creationId xmlns:a16="http://schemas.microsoft.com/office/drawing/2014/main" id="{AB7D2B7A-E469-FABA-4397-F3A2E22A28B6}"/>
              </a:ext>
            </a:extLst>
          </p:cNvPr>
          <p:cNvSpPr txBox="1"/>
          <p:nvPr/>
        </p:nvSpPr>
        <p:spPr>
          <a:xfrm>
            <a:off x="3992668" y="4478947"/>
            <a:ext cx="5151862" cy="276999"/>
          </a:xfrm>
          <a:prstGeom prst="rect">
            <a:avLst/>
          </a:prstGeom>
          <a:noFill/>
        </p:spPr>
        <p:txBody>
          <a:bodyPr wrap="square">
            <a:spAutoFit/>
          </a:bodyPr>
          <a:lstStyle/>
          <a:p>
            <a:r>
              <a:rPr lang="en-US" sz="1200" b="1" kern="100">
                <a:effectLst/>
                <a:latin typeface="Calibri" panose="020F0502020204030204" pitchFamily="34" charset="0"/>
                <a:ea typeface="Calibri" panose="020F0502020204030204" pitchFamily="34" charset="0"/>
                <a:cs typeface="Times New Roman" panose="02020603050405020304" pitchFamily="18" charset="0"/>
              </a:rPr>
              <a:t>Variables 1,2,3,5,7 and Y2_num , Accuracy = 96%</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6CC5524-6871-1662-0273-3976AC72CFC3}"/>
              </a:ext>
            </a:extLst>
          </p:cNvPr>
          <p:cNvSpPr txBox="1"/>
          <p:nvPr/>
        </p:nvSpPr>
        <p:spPr>
          <a:xfrm>
            <a:off x="44700" y="4654101"/>
            <a:ext cx="5441794" cy="461665"/>
          </a:xfrm>
          <a:prstGeom prst="rect">
            <a:avLst/>
          </a:prstGeom>
          <a:noFill/>
        </p:spPr>
        <p:txBody>
          <a:bodyPr wrap="square">
            <a:spAutoFit/>
          </a:bodyPr>
          <a:lstStyle/>
          <a:p>
            <a:r>
              <a:rPr lang="en-US" sz="1200" b="1" kern="100">
                <a:effectLst/>
                <a:latin typeface="Calibri" panose="020F0502020204030204" pitchFamily="34" charset="0"/>
                <a:ea typeface="Calibri" panose="020F0502020204030204" pitchFamily="34" charset="0"/>
                <a:cs typeface="Times New Roman" panose="02020603050405020304" pitchFamily="18" charset="0"/>
              </a:rPr>
              <a:t>Variables 1,2,3,5,7 and Y1_num</a:t>
            </a:r>
          </a:p>
          <a:p>
            <a:r>
              <a:rPr lang="en-US" sz="1200" b="1" kern="100">
                <a:latin typeface="Calibri" panose="020F0502020204030204" pitchFamily="34" charset="0"/>
                <a:ea typeface="Calibri" panose="020F0502020204030204" pitchFamily="34" charset="0"/>
                <a:cs typeface="Times New Roman" panose="02020603050405020304" pitchFamily="18" charset="0"/>
              </a:rPr>
              <a:t>Accuracy = 95%</a:t>
            </a:r>
            <a:r>
              <a:rPr lang="en-US" sz="1200" b="1" kern="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Box 10">
            <a:extLst>
              <a:ext uri="{FF2B5EF4-FFF2-40B4-BE49-F238E27FC236}">
                <a16:creationId xmlns:a16="http://schemas.microsoft.com/office/drawing/2014/main" id="{4E64256D-5454-79D5-4BAB-E7AA9709ADDB}"/>
              </a:ext>
            </a:extLst>
          </p:cNvPr>
          <p:cNvSpPr txBox="1"/>
          <p:nvPr/>
        </p:nvSpPr>
        <p:spPr>
          <a:xfrm>
            <a:off x="48166" y="523449"/>
            <a:ext cx="8440312" cy="1015663"/>
          </a:xfrm>
          <a:prstGeom prst="rect">
            <a:avLst/>
          </a:prstGeom>
          <a:noFill/>
        </p:spPr>
        <p:txBody>
          <a:bodyPr wrap="square">
            <a:spAutoFit/>
          </a:bodyPr>
          <a:lstStyle/>
          <a:p>
            <a:pPr marL="171450" indent="-171450">
              <a:buChar char="•"/>
            </a:pPr>
            <a:r>
              <a:rPr lang="en-US" sz="1200">
                <a:solidFill>
                  <a:schemeClr val="bg2">
                    <a:lumMod val="50000"/>
                  </a:schemeClr>
                </a:solidFill>
                <a:latin typeface="Rockwell"/>
              </a:rPr>
              <a:t>The k-nearest neighbor (k-NN) approach is a clustering method that employs the k nearest data points in proximity to a new data point for grouping it into a category.</a:t>
            </a:r>
          </a:p>
          <a:p>
            <a:endParaRPr lang="en-US" sz="1200">
              <a:solidFill>
                <a:schemeClr val="bg2">
                  <a:lumMod val="50000"/>
                </a:schemeClr>
              </a:solidFill>
              <a:latin typeface="Rockwell"/>
            </a:endParaRPr>
          </a:p>
          <a:p>
            <a:pPr marL="171450" indent="-171450">
              <a:buChar char="•"/>
            </a:pPr>
            <a:r>
              <a:rPr lang="en-US" sz="1200">
                <a:solidFill>
                  <a:schemeClr val="bg2">
                    <a:lumMod val="50000"/>
                  </a:schemeClr>
                </a:solidFill>
                <a:latin typeface="Rockwell"/>
              </a:rPr>
              <a:t> The k-NN algorithm utilizes labeled training data to understand how to classify the data points into different categories. </a:t>
            </a:r>
          </a:p>
        </p:txBody>
      </p:sp>
    </p:spTree>
    <p:extLst>
      <p:ext uri="{BB962C8B-B14F-4D97-AF65-F5344CB8AC3E}">
        <p14:creationId xmlns:p14="http://schemas.microsoft.com/office/powerpoint/2010/main" val="317489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381929" y="86517"/>
            <a:ext cx="7700100" cy="500700"/>
          </a:xfrm>
        </p:spPr>
        <p:txBody>
          <a:bodyPr/>
          <a:lstStyle/>
          <a:p>
            <a:r>
              <a:rPr lang="en-US">
                <a:latin typeface="Rockwell" panose="02060603020205020403" pitchFamily="18" charset="0"/>
              </a:rPr>
              <a:t>K – Nearest Neighbor</a:t>
            </a:r>
          </a:p>
        </p:txBody>
      </p:sp>
      <p:sp>
        <p:nvSpPr>
          <p:cNvPr id="7" name="TextBox 6">
            <a:extLst>
              <a:ext uri="{FF2B5EF4-FFF2-40B4-BE49-F238E27FC236}">
                <a16:creationId xmlns:a16="http://schemas.microsoft.com/office/drawing/2014/main" id="{AB7D2B7A-E469-FABA-4397-F3A2E22A28B6}"/>
              </a:ext>
            </a:extLst>
          </p:cNvPr>
          <p:cNvSpPr txBox="1"/>
          <p:nvPr/>
        </p:nvSpPr>
        <p:spPr>
          <a:xfrm>
            <a:off x="4674191" y="4673983"/>
            <a:ext cx="5151862" cy="307777"/>
          </a:xfrm>
          <a:prstGeom prst="rect">
            <a:avLst/>
          </a:prstGeom>
          <a:noFill/>
        </p:spPr>
        <p:txBody>
          <a:bodyPr wrap="square">
            <a:spAutoFit/>
          </a:bodyPr>
          <a:lstStyle/>
          <a:p>
            <a:r>
              <a:rPr lang="en-US" b="1" kern="100">
                <a:latin typeface="Calibri" panose="020F0502020204030204" pitchFamily="34" charset="0"/>
                <a:ea typeface="Calibri" panose="020F0502020204030204" pitchFamily="34" charset="0"/>
                <a:cs typeface="Times New Roman" panose="02020603050405020304" pitchFamily="18" charset="0"/>
              </a:rPr>
              <a:t>All variables </a:t>
            </a:r>
            <a:r>
              <a:rPr lang="en-US" sz="1400" b="1" kern="100">
                <a:effectLst/>
                <a:latin typeface="Calibri" panose="020F0502020204030204" pitchFamily="34" charset="0"/>
                <a:ea typeface="Calibri" panose="020F0502020204030204" pitchFamily="34" charset="0"/>
                <a:cs typeface="Times New Roman" panose="02020603050405020304" pitchFamily="18" charset="0"/>
              </a:rPr>
              <a:t>and Y2_num , Accuracy = 95%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6CC5524-6871-1662-0273-3976AC72CFC3}"/>
              </a:ext>
            </a:extLst>
          </p:cNvPr>
          <p:cNvSpPr txBox="1"/>
          <p:nvPr/>
        </p:nvSpPr>
        <p:spPr>
          <a:xfrm>
            <a:off x="178419" y="4055681"/>
            <a:ext cx="5441794" cy="307777"/>
          </a:xfrm>
          <a:prstGeom prst="rect">
            <a:avLst/>
          </a:prstGeom>
          <a:noFill/>
        </p:spPr>
        <p:txBody>
          <a:bodyPr wrap="square">
            <a:spAutoFit/>
          </a:bodyPr>
          <a:lstStyle/>
          <a:p>
            <a:r>
              <a:rPr lang="en-US" b="1" kern="100">
                <a:latin typeface="Calibri" panose="020F0502020204030204" pitchFamily="34" charset="0"/>
                <a:ea typeface="Calibri" panose="020F0502020204030204" pitchFamily="34" charset="0"/>
                <a:cs typeface="Times New Roman" panose="02020603050405020304" pitchFamily="18" charset="0"/>
              </a:rPr>
              <a:t>All variables </a:t>
            </a:r>
            <a:r>
              <a:rPr lang="en-US" sz="1400" b="1" kern="100">
                <a:effectLst/>
                <a:latin typeface="Calibri" panose="020F0502020204030204" pitchFamily="34" charset="0"/>
                <a:ea typeface="Calibri" panose="020F0502020204030204" pitchFamily="34" charset="0"/>
                <a:cs typeface="Times New Roman" panose="02020603050405020304" pitchFamily="18" charset="0"/>
              </a:rPr>
              <a:t>and Y1_num , Accuracy = 96% </a:t>
            </a:r>
          </a:p>
        </p:txBody>
      </p:sp>
      <p:pic>
        <p:nvPicPr>
          <p:cNvPr id="5" name="Picture 4" descr="Table&#10;&#10;Description automatically generated">
            <a:extLst>
              <a:ext uri="{FF2B5EF4-FFF2-40B4-BE49-F238E27FC236}">
                <a16:creationId xmlns:a16="http://schemas.microsoft.com/office/drawing/2014/main" id="{397DA17F-035D-0CB8-B5AA-3D7940571B30}"/>
              </a:ext>
            </a:extLst>
          </p:cNvPr>
          <p:cNvPicPr>
            <a:picLocks noChangeAspect="1"/>
          </p:cNvPicPr>
          <p:nvPr/>
        </p:nvPicPr>
        <p:blipFill>
          <a:blip r:embed="rId3"/>
          <a:stretch>
            <a:fillRect/>
          </a:stretch>
        </p:blipFill>
        <p:spPr>
          <a:xfrm>
            <a:off x="178419" y="659370"/>
            <a:ext cx="3873286" cy="3324157"/>
          </a:xfrm>
          <a:prstGeom prst="rect">
            <a:avLst/>
          </a:prstGeom>
        </p:spPr>
      </p:pic>
      <p:pic>
        <p:nvPicPr>
          <p:cNvPr id="6" name="Picture 5">
            <a:extLst>
              <a:ext uri="{FF2B5EF4-FFF2-40B4-BE49-F238E27FC236}">
                <a16:creationId xmlns:a16="http://schemas.microsoft.com/office/drawing/2014/main" id="{BC8618AC-EB38-DA50-764A-833A317AE652}"/>
              </a:ext>
            </a:extLst>
          </p:cNvPr>
          <p:cNvPicPr>
            <a:picLocks noChangeAspect="1"/>
          </p:cNvPicPr>
          <p:nvPr/>
        </p:nvPicPr>
        <p:blipFill>
          <a:blip r:embed="rId4"/>
          <a:stretch>
            <a:fillRect/>
          </a:stretch>
        </p:blipFill>
        <p:spPr>
          <a:xfrm>
            <a:off x="4674191" y="780042"/>
            <a:ext cx="3326063" cy="3633625"/>
          </a:xfrm>
          <a:prstGeom prst="rect">
            <a:avLst/>
          </a:prstGeom>
        </p:spPr>
      </p:pic>
    </p:spTree>
    <p:extLst>
      <p:ext uri="{BB962C8B-B14F-4D97-AF65-F5344CB8AC3E}">
        <p14:creationId xmlns:p14="http://schemas.microsoft.com/office/powerpoint/2010/main" val="1730594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381929" y="86517"/>
            <a:ext cx="7700100" cy="500700"/>
          </a:xfrm>
        </p:spPr>
        <p:txBody>
          <a:bodyPr/>
          <a:lstStyle/>
          <a:p>
            <a:r>
              <a:rPr lang="en-US">
                <a:latin typeface="Rockwell" panose="02060603020205020403" pitchFamily="18" charset="0"/>
              </a:rPr>
              <a:t>Naïve Bayes </a:t>
            </a:r>
          </a:p>
        </p:txBody>
      </p:sp>
      <p:pic>
        <p:nvPicPr>
          <p:cNvPr id="2" name="Picture 1">
            <a:extLst>
              <a:ext uri="{FF2B5EF4-FFF2-40B4-BE49-F238E27FC236}">
                <a16:creationId xmlns:a16="http://schemas.microsoft.com/office/drawing/2014/main" id="{6110BEB0-890C-314C-5D16-2FECFF3D1513}"/>
              </a:ext>
            </a:extLst>
          </p:cNvPr>
          <p:cNvPicPr>
            <a:picLocks noChangeAspect="1"/>
          </p:cNvPicPr>
          <p:nvPr/>
        </p:nvPicPr>
        <p:blipFill>
          <a:blip r:embed="rId3"/>
          <a:stretch>
            <a:fillRect/>
          </a:stretch>
        </p:blipFill>
        <p:spPr>
          <a:xfrm>
            <a:off x="225626" y="3394521"/>
            <a:ext cx="4465320" cy="693420"/>
          </a:xfrm>
          <a:prstGeom prst="rect">
            <a:avLst/>
          </a:prstGeom>
        </p:spPr>
      </p:pic>
      <p:sp>
        <p:nvSpPr>
          <p:cNvPr id="8" name="TextBox 7">
            <a:extLst>
              <a:ext uri="{FF2B5EF4-FFF2-40B4-BE49-F238E27FC236}">
                <a16:creationId xmlns:a16="http://schemas.microsoft.com/office/drawing/2014/main" id="{5E9C4C4F-39F1-75F0-74CA-A3364307842E}"/>
              </a:ext>
            </a:extLst>
          </p:cNvPr>
          <p:cNvSpPr txBox="1"/>
          <p:nvPr/>
        </p:nvSpPr>
        <p:spPr>
          <a:xfrm>
            <a:off x="381929" y="4087941"/>
            <a:ext cx="5151862" cy="523220"/>
          </a:xfrm>
          <a:prstGeom prst="rect">
            <a:avLst/>
          </a:prstGeom>
          <a:noFill/>
        </p:spPr>
        <p:txBody>
          <a:bodyPr wrap="square">
            <a:spAutoFit/>
          </a:bodyPr>
          <a:lstStyle/>
          <a:p>
            <a:r>
              <a:rPr lang="en-US" sz="1400" b="1" kern="100">
                <a:effectLst/>
                <a:latin typeface="Calibri" panose="020F0502020204030204" pitchFamily="34" charset="0"/>
                <a:ea typeface="Calibri" panose="020F0502020204030204" pitchFamily="34" charset="0"/>
                <a:cs typeface="Times New Roman" panose="02020603050405020304" pitchFamily="18" charset="0"/>
              </a:rPr>
              <a:t>Variables 1,2,3,5,7 and Y1_num</a:t>
            </a:r>
          </a:p>
          <a:p>
            <a:r>
              <a:rPr lang="en-US" sz="1400" b="1" kern="100">
                <a:latin typeface="Calibri" panose="020F0502020204030204" pitchFamily="34" charset="0"/>
                <a:ea typeface="Calibri" panose="020F0502020204030204" pitchFamily="34" charset="0"/>
                <a:cs typeface="Times New Roman" panose="02020603050405020304" pitchFamily="18" charset="0"/>
              </a:rPr>
              <a:t>Accuracy = </a:t>
            </a:r>
            <a:r>
              <a:rPr lang="en-US" b="1" kern="100">
                <a:latin typeface="Calibri" panose="020F0502020204030204" pitchFamily="34" charset="0"/>
                <a:ea typeface="Calibri" panose="020F0502020204030204" pitchFamily="34" charset="0"/>
                <a:cs typeface="Times New Roman" panose="02020603050405020304" pitchFamily="18" charset="0"/>
              </a:rPr>
              <a:t>54%</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2E335716-2A35-93E5-0189-5F085F4793C0}"/>
              </a:ext>
            </a:extLst>
          </p:cNvPr>
          <p:cNvPicPr>
            <a:picLocks noChangeAspect="1"/>
          </p:cNvPicPr>
          <p:nvPr/>
        </p:nvPicPr>
        <p:blipFill>
          <a:blip r:embed="rId4"/>
          <a:stretch>
            <a:fillRect/>
          </a:stretch>
        </p:blipFill>
        <p:spPr>
          <a:xfrm>
            <a:off x="4827732" y="3394521"/>
            <a:ext cx="3977640" cy="739140"/>
          </a:xfrm>
          <a:prstGeom prst="rect">
            <a:avLst/>
          </a:prstGeom>
        </p:spPr>
      </p:pic>
      <p:sp>
        <p:nvSpPr>
          <p:cNvPr id="12" name="TextBox 11">
            <a:extLst>
              <a:ext uri="{FF2B5EF4-FFF2-40B4-BE49-F238E27FC236}">
                <a16:creationId xmlns:a16="http://schemas.microsoft.com/office/drawing/2014/main" id="{31895FF2-1A89-4DAA-0680-0B18C62949F1}"/>
              </a:ext>
            </a:extLst>
          </p:cNvPr>
          <p:cNvSpPr txBox="1"/>
          <p:nvPr/>
        </p:nvSpPr>
        <p:spPr>
          <a:xfrm>
            <a:off x="5139781" y="4350126"/>
            <a:ext cx="5151862" cy="523220"/>
          </a:xfrm>
          <a:prstGeom prst="rect">
            <a:avLst/>
          </a:prstGeom>
          <a:noFill/>
        </p:spPr>
        <p:txBody>
          <a:bodyPr wrap="square">
            <a:spAutoFit/>
          </a:bodyPr>
          <a:lstStyle/>
          <a:p>
            <a:r>
              <a:rPr lang="en-US" sz="1400" b="1" kern="100">
                <a:effectLst/>
                <a:latin typeface="Calibri" panose="020F0502020204030204" pitchFamily="34" charset="0"/>
                <a:ea typeface="Calibri" panose="020F0502020204030204" pitchFamily="34" charset="0"/>
                <a:cs typeface="Times New Roman" panose="02020603050405020304" pitchFamily="18" charset="0"/>
              </a:rPr>
              <a:t>Variables 1,2,3,5,7 and Y2_num</a:t>
            </a:r>
          </a:p>
          <a:p>
            <a:r>
              <a:rPr lang="en-US" sz="1400" b="1" kern="100">
                <a:latin typeface="Calibri" panose="020F0502020204030204" pitchFamily="34" charset="0"/>
                <a:ea typeface="Calibri" panose="020F0502020204030204" pitchFamily="34" charset="0"/>
                <a:cs typeface="Times New Roman" panose="02020603050405020304" pitchFamily="18" charset="0"/>
              </a:rPr>
              <a:t>Accuracy = 51%</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5B07376-CBE3-5AF1-16B1-8C6A3BCC2D6B}"/>
              </a:ext>
            </a:extLst>
          </p:cNvPr>
          <p:cNvSpPr txBox="1"/>
          <p:nvPr/>
        </p:nvSpPr>
        <p:spPr>
          <a:xfrm>
            <a:off x="579864" y="839316"/>
            <a:ext cx="6447819"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200">
                <a:latin typeface="Rockwell"/>
              </a:rPr>
              <a:t>Naïve Bayes is a clustering technique algorithm in machine learning to help computers learn how to classify things. </a:t>
            </a:r>
            <a:endParaRPr lang="en-US" sz="1200">
              <a:solidFill>
                <a:srgbClr val="374151"/>
              </a:solidFill>
              <a:latin typeface="Rockwell"/>
            </a:endParaRPr>
          </a:p>
          <a:p>
            <a:endParaRPr lang="en-US" sz="1200">
              <a:latin typeface="Rockwell"/>
            </a:endParaRPr>
          </a:p>
          <a:p>
            <a:pPr marL="285750" indent="-285750">
              <a:buChar char="•"/>
            </a:pPr>
            <a:r>
              <a:rPr lang="en-US" sz="1200">
                <a:latin typeface="Rockwell"/>
              </a:rPr>
              <a:t>The algorithm calculates the probability of a data point belonging to a particular class by computing the conditional probability of each feature given the class </a:t>
            </a:r>
          </a:p>
          <a:p>
            <a:endParaRPr lang="en-US" sz="1200">
              <a:latin typeface="Rockwell"/>
            </a:endParaRPr>
          </a:p>
          <a:p>
            <a:pPr marL="285750" indent="-285750">
              <a:buChar char="•"/>
            </a:pPr>
            <a:r>
              <a:rPr lang="en-US" sz="1200">
                <a:latin typeface="Rockwell"/>
              </a:rPr>
              <a:t>In Naive Bayes, the key assumption is that all features are independent of each other,  meaning that the presence of one feature does not affect the probability of another feature.</a:t>
            </a:r>
          </a:p>
          <a:p>
            <a:endParaRPr lang="en-US" sz="1200"/>
          </a:p>
          <a:p>
            <a:pPr marL="285750" indent="-285750">
              <a:buChar char="•"/>
            </a:pPr>
            <a:r>
              <a:rPr lang="en-US" sz="1200">
                <a:latin typeface="Rockwell"/>
              </a:rPr>
              <a:t>This simplifies the calculations and makes the algorithm fast and efficient.</a:t>
            </a:r>
          </a:p>
        </p:txBody>
      </p:sp>
    </p:spTree>
    <p:extLst>
      <p:ext uri="{BB962C8B-B14F-4D97-AF65-F5344CB8AC3E}">
        <p14:creationId xmlns:p14="http://schemas.microsoft.com/office/powerpoint/2010/main" val="332423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r>
              <a:rPr lang="en">
                <a:latin typeface="Rockwell" panose="02060603020205020403" pitchFamily="18" charset="0"/>
              </a:rPr>
              <a:t>Dataset Description</a:t>
            </a:r>
          </a:p>
        </p:txBody>
      </p:sp>
      <p:sp>
        <p:nvSpPr>
          <p:cNvPr id="420" name="Google Shape;420;p53"/>
          <p:cNvSpPr txBox="1"/>
          <p:nvPr/>
        </p:nvSpPr>
        <p:spPr>
          <a:xfrm>
            <a:off x="940869" y="4147800"/>
            <a:ext cx="354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1000" b="1">
              <a:solidFill>
                <a:schemeClr val="dk1"/>
              </a:solidFill>
              <a:uFill>
                <a:noFill/>
              </a:uFill>
              <a:latin typeface="Encode Sans"/>
              <a:ea typeface="Encode Sans"/>
              <a:cs typeface="Encode Sans"/>
            </a:endParaRPr>
          </a:p>
        </p:txBody>
      </p:sp>
      <p:sp>
        <p:nvSpPr>
          <p:cNvPr id="421" name="Google Shape;421;p53"/>
          <p:cNvSpPr txBox="1"/>
          <p:nvPr/>
        </p:nvSpPr>
        <p:spPr>
          <a:xfrm>
            <a:off x="4662231" y="4147800"/>
            <a:ext cx="354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1000" b="1">
              <a:solidFill>
                <a:schemeClr val="dk1"/>
              </a:solidFill>
              <a:uFill>
                <a:noFill/>
              </a:uFill>
              <a:latin typeface="Encode Sans"/>
              <a:ea typeface="Encode Sans"/>
              <a:cs typeface="Encode Sans"/>
            </a:endParaRPr>
          </a:p>
        </p:txBody>
      </p:sp>
      <p:sp>
        <p:nvSpPr>
          <p:cNvPr id="2" name="TextBox 1">
            <a:extLst>
              <a:ext uri="{FF2B5EF4-FFF2-40B4-BE49-F238E27FC236}">
                <a16:creationId xmlns:a16="http://schemas.microsoft.com/office/drawing/2014/main" id="{174037D5-31AD-8827-A78B-896641C02AE8}"/>
              </a:ext>
            </a:extLst>
          </p:cNvPr>
          <p:cNvSpPr txBox="1"/>
          <p:nvPr/>
        </p:nvSpPr>
        <p:spPr>
          <a:xfrm>
            <a:off x="540727" y="1281477"/>
            <a:ext cx="8207618" cy="3213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Google Shape;419;p53">
            <a:extLst>
              <a:ext uri="{FF2B5EF4-FFF2-40B4-BE49-F238E27FC236}">
                <a16:creationId xmlns:a16="http://schemas.microsoft.com/office/drawing/2014/main" id="{E3979FF3-048A-F659-DC45-0740EBDE9C34}"/>
              </a:ext>
            </a:extLst>
          </p:cNvPr>
          <p:cNvSpPr txBox="1"/>
          <p:nvPr/>
        </p:nvSpPr>
        <p:spPr>
          <a:xfrm>
            <a:off x="720000" y="998975"/>
            <a:ext cx="7704000" cy="3609761"/>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chemeClr val="tx1">
                    <a:lumMod val="95000"/>
                    <a:lumOff val="5000"/>
                  </a:schemeClr>
                </a:solidFill>
                <a:latin typeface="Rockwell"/>
              </a:rPr>
              <a:t>Our Dataset contains data on the energy efficiency of buildings. This dataset includes 8 inputs and two outputs. They are:</a:t>
            </a:r>
            <a:endParaRPr lang="en-US"/>
          </a:p>
          <a:p>
            <a:pPr marL="285750" indent="-285750">
              <a:buFont typeface="Arial" panose="020B0604020202020204" pitchFamily="34" charset="0"/>
              <a:buChar char="•"/>
            </a:pPr>
            <a:r>
              <a:rPr lang="en-US">
                <a:solidFill>
                  <a:srgbClr val="0D0D0D"/>
                </a:solidFill>
                <a:latin typeface="Rockwell"/>
              </a:rPr>
              <a:t>Relative Compactness (RC) - This is the ratio of the building's volume to its surface area.</a:t>
            </a:r>
          </a:p>
          <a:p>
            <a:pPr marL="285750" indent="-285750">
              <a:buFont typeface="Arial" panose="020B0604020202020204" pitchFamily="34" charset="0"/>
              <a:buChar char="•"/>
            </a:pPr>
            <a:r>
              <a:rPr lang="en-US">
                <a:solidFill>
                  <a:srgbClr val="0D0D0D"/>
                </a:solidFill>
                <a:latin typeface="Rockwell"/>
              </a:rPr>
              <a:t>Surface Area (SA) - This is the total surface area of the building.</a:t>
            </a:r>
          </a:p>
          <a:p>
            <a:pPr marL="285750" indent="-285750">
              <a:buFont typeface="Arial" panose="020B0604020202020204" pitchFamily="34" charset="0"/>
              <a:buChar char="•"/>
            </a:pPr>
            <a:r>
              <a:rPr lang="en-US">
                <a:solidFill>
                  <a:srgbClr val="0D0D0D"/>
                </a:solidFill>
                <a:latin typeface="Rockwell"/>
              </a:rPr>
              <a:t>Wall Area (WA) - This is the total area of the walls in the building.</a:t>
            </a:r>
          </a:p>
          <a:p>
            <a:pPr marL="285750" indent="-285750">
              <a:buFont typeface="Arial" panose="020B0604020202020204" pitchFamily="34" charset="0"/>
              <a:buChar char="•"/>
            </a:pPr>
            <a:r>
              <a:rPr lang="en-US">
                <a:solidFill>
                  <a:srgbClr val="0D0D0D"/>
                </a:solidFill>
                <a:latin typeface="Rockwell"/>
              </a:rPr>
              <a:t>Roof Area (RA) - This is the total area of the roof in the building.</a:t>
            </a:r>
          </a:p>
          <a:p>
            <a:pPr marL="285750" indent="-285750">
              <a:buFont typeface="Arial" panose="020B0604020202020204" pitchFamily="34" charset="0"/>
              <a:buChar char="•"/>
            </a:pPr>
            <a:r>
              <a:rPr lang="en-US">
                <a:solidFill>
                  <a:srgbClr val="0D0D0D"/>
                </a:solidFill>
                <a:latin typeface="Rockwell"/>
              </a:rPr>
              <a:t>Overall  Height (OH) - This is the height of the building.</a:t>
            </a:r>
          </a:p>
          <a:p>
            <a:pPr marL="285750" indent="-285750">
              <a:buFont typeface="Arial" panose="020B0604020202020204" pitchFamily="34" charset="0"/>
              <a:buChar char="•"/>
            </a:pPr>
            <a:r>
              <a:rPr lang="en-US">
                <a:solidFill>
                  <a:srgbClr val="0D0D0D"/>
                </a:solidFill>
                <a:latin typeface="Rockwell"/>
              </a:rPr>
              <a:t>Orientation - This is the building's orientation (i.e., its direction relative to true North).</a:t>
            </a:r>
          </a:p>
          <a:p>
            <a:pPr marL="285750" indent="-285750">
              <a:buFont typeface="Arial" panose="020B0604020202020204" pitchFamily="34" charset="0"/>
              <a:buChar char="•"/>
            </a:pPr>
            <a:r>
              <a:rPr lang="en-US">
                <a:solidFill>
                  <a:srgbClr val="0D0D0D"/>
                </a:solidFill>
                <a:latin typeface="Rockwell"/>
              </a:rPr>
              <a:t>Glazing Area (GA) - This is the total area of the windows in the building.</a:t>
            </a:r>
          </a:p>
          <a:p>
            <a:pPr marL="285750" indent="-285750">
              <a:buFont typeface="Arial" panose="020B0604020202020204" pitchFamily="34" charset="0"/>
              <a:buChar char="•"/>
            </a:pPr>
            <a:r>
              <a:rPr lang="en-US">
                <a:solidFill>
                  <a:srgbClr val="0D0D0D"/>
                </a:solidFill>
                <a:latin typeface="Rockwell"/>
              </a:rPr>
              <a:t>Glazing Area Distribution (GAD) - This is the distribution of the glazing area across the building.</a:t>
            </a:r>
          </a:p>
          <a:p>
            <a:r>
              <a:rPr lang="en-US">
                <a:solidFill>
                  <a:srgbClr val="0D0D0D"/>
                </a:solidFill>
                <a:latin typeface="Rockwell"/>
              </a:rPr>
              <a:t>The two target variables in the dataset are:</a:t>
            </a:r>
          </a:p>
          <a:p>
            <a:pPr marL="285750" indent="-285750">
              <a:buFont typeface="Arial" panose="020B0604020202020204" pitchFamily="34" charset="0"/>
              <a:buChar char="•"/>
            </a:pPr>
            <a:r>
              <a:rPr lang="en-US">
                <a:solidFill>
                  <a:srgbClr val="0D0D0D"/>
                </a:solidFill>
                <a:latin typeface="Rockwell"/>
              </a:rPr>
              <a:t>Heating Load (HL) - This is the amount of heating required to maintain a comfortable indoor temperature.</a:t>
            </a:r>
          </a:p>
          <a:p>
            <a:pPr marL="285750" indent="-285750">
              <a:buFont typeface="Arial" panose="020B0604020202020204" pitchFamily="34" charset="0"/>
              <a:buChar char="•"/>
            </a:pPr>
            <a:r>
              <a:rPr lang="en-US">
                <a:solidFill>
                  <a:srgbClr val="0D0D0D"/>
                </a:solidFill>
                <a:latin typeface="Rockwell"/>
              </a:rPr>
              <a:t>Cooling Load (CL) - This is the amount of cooling required to maintain a comfortable indoor temperature.</a:t>
            </a:r>
          </a:p>
          <a:p>
            <a:pPr marL="0" lvl="0" indent="0" algn="l">
              <a:spcBef>
                <a:spcPts val="0"/>
              </a:spcBef>
              <a:spcAft>
                <a:spcPts val="0"/>
              </a:spcAft>
              <a:buNone/>
            </a:pPr>
            <a:endParaRPr lang="en-US" sz="1200">
              <a:solidFill>
                <a:schemeClr val="dk1"/>
              </a:solidFill>
              <a:latin typeface="Encode Sans"/>
              <a:ea typeface="Encode Sans"/>
              <a:cs typeface="Encod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329890" y="195572"/>
            <a:ext cx="7700100" cy="500700"/>
          </a:xfrm>
        </p:spPr>
        <p:txBody>
          <a:bodyPr/>
          <a:lstStyle/>
          <a:p>
            <a:r>
              <a:rPr lang="en-US">
                <a:latin typeface="Rockwell" panose="02060603020205020403" pitchFamily="18" charset="0"/>
              </a:rPr>
              <a:t>Naïve Bayes </a:t>
            </a:r>
          </a:p>
        </p:txBody>
      </p:sp>
      <p:pic>
        <p:nvPicPr>
          <p:cNvPr id="10" name="Picture 9">
            <a:extLst>
              <a:ext uri="{FF2B5EF4-FFF2-40B4-BE49-F238E27FC236}">
                <a16:creationId xmlns:a16="http://schemas.microsoft.com/office/drawing/2014/main" id="{2E335716-2A35-93E5-0189-5F085F4793C0}"/>
              </a:ext>
            </a:extLst>
          </p:cNvPr>
          <p:cNvPicPr>
            <a:picLocks noChangeAspect="1"/>
          </p:cNvPicPr>
          <p:nvPr/>
        </p:nvPicPr>
        <p:blipFill>
          <a:blip r:embed="rId3"/>
          <a:stretch>
            <a:fillRect/>
          </a:stretch>
        </p:blipFill>
        <p:spPr>
          <a:xfrm>
            <a:off x="4936273" y="1612188"/>
            <a:ext cx="3977640" cy="739140"/>
          </a:xfrm>
          <a:prstGeom prst="rect">
            <a:avLst/>
          </a:prstGeom>
        </p:spPr>
      </p:pic>
      <p:sp>
        <p:nvSpPr>
          <p:cNvPr id="12" name="TextBox 11">
            <a:extLst>
              <a:ext uri="{FF2B5EF4-FFF2-40B4-BE49-F238E27FC236}">
                <a16:creationId xmlns:a16="http://schemas.microsoft.com/office/drawing/2014/main" id="{31895FF2-1A89-4DAA-0680-0B18C62949F1}"/>
              </a:ext>
            </a:extLst>
          </p:cNvPr>
          <p:cNvSpPr txBox="1"/>
          <p:nvPr/>
        </p:nvSpPr>
        <p:spPr>
          <a:xfrm>
            <a:off x="5035333" y="2637159"/>
            <a:ext cx="5151862" cy="523220"/>
          </a:xfrm>
          <a:prstGeom prst="rect">
            <a:avLst/>
          </a:prstGeom>
          <a:noFill/>
        </p:spPr>
        <p:txBody>
          <a:bodyPr wrap="square">
            <a:spAutoFit/>
          </a:bodyPr>
          <a:lstStyle/>
          <a:p>
            <a:r>
              <a:rPr lang="en-US" b="1" kern="100">
                <a:latin typeface="Calibri" panose="020F0502020204030204" pitchFamily="34" charset="0"/>
                <a:ea typeface="Calibri" panose="020F0502020204030204" pitchFamily="34" charset="0"/>
                <a:cs typeface="Times New Roman" panose="02020603050405020304" pitchFamily="18" charset="0"/>
              </a:rPr>
              <a:t>All variables </a:t>
            </a:r>
            <a:r>
              <a:rPr lang="en-US" sz="1400" b="1" kern="100">
                <a:effectLst/>
                <a:latin typeface="Calibri" panose="020F0502020204030204" pitchFamily="34" charset="0"/>
                <a:ea typeface="Calibri" panose="020F0502020204030204" pitchFamily="34" charset="0"/>
                <a:cs typeface="Times New Roman" panose="02020603050405020304" pitchFamily="18" charset="0"/>
              </a:rPr>
              <a:t> and Y2_num</a:t>
            </a:r>
          </a:p>
          <a:p>
            <a:r>
              <a:rPr lang="en-US" sz="1400" b="1" kern="100">
                <a:latin typeface="Calibri" panose="020F0502020204030204" pitchFamily="34" charset="0"/>
                <a:ea typeface="Calibri" panose="020F0502020204030204" pitchFamily="34" charset="0"/>
                <a:cs typeface="Times New Roman" panose="02020603050405020304" pitchFamily="18" charset="0"/>
              </a:rPr>
              <a:t>Accuracy = 51%</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ABA69FD-7716-2E37-3E8B-9C8D10098B5C}"/>
              </a:ext>
            </a:extLst>
          </p:cNvPr>
          <p:cNvPicPr>
            <a:picLocks noChangeAspect="1"/>
          </p:cNvPicPr>
          <p:nvPr/>
        </p:nvPicPr>
        <p:blipFill>
          <a:blip r:embed="rId4"/>
          <a:stretch>
            <a:fillRect/>
          </a:stretch>
        </p:blipFill>
        <p:spPr>
          <a:xfrm>
            <a:off x="109436" y="1513087"/>
            <a:ext cx="4462564" cy="937341"/>
          </a:xfrm>
          <a:prstGeom prst="rect">
            <a:avLst/>
          </a:prstGeom>
        </p:spPr>
      </p:pic>
      <p:sp>
        <p:nvSpPr>
          <p:cNvPr id="9" name="TextBox 8">
            <a:extLst>
              <a:ext uri="{FF2B5EF4-FFF2-40B4-BE49-F238E27FC236}">
                <a16:creationId xmlns:a16="http://schemas.microsoft.com/office/drawing/2014/main" id="{44B36AF9-6657-F3D8-2879-5EF0D4A8CC55}"/>
              </a:ext>
            </a:extLst>
          </p:cNvPr>
          <p:cNvSpPr txBox="1"/>
          <p:nvPr/>
        </p:nvSpPr>
        <p:spPr>
          <a:xfrm>
            <a:off x="329890" y="2637159"/>
            <a:ext cx="5642516" cy="523220"/>
          </a:xfrm>
          <a:prstGeom prst="rect">
            <a:avLst/>
          </a:prstGeom>
          <a:noFill/>
        </p:spPr>
        <p:txBody>
          <a:bodyPr wrap="square">
            <a:spAutoFit/>
          </a:bodyPr>
          <a:lstStyle/>
          <a:p>
            <a:r>
              <a:rPr lang="en-US" b="1" kern="100">
                <a:latin typeface="Calibri" panose="020F0502020204030204" pitchFamily="34" charset="0"/>
                <a:ea typeface="Calibri" panose="020F0502020204030204" pitchFamily="34" charset="0"/>
                <a:cs typeface="Times New Roman" panose="02020603050405020304" pitchFamily="18" charset="0"/>
              </a:rPr>
              <a:t>All variables </a:t>
            </a:r>
            <a:r>
              <a:rPr lang="en-US" sz="1400" b="1" kern="100">
                <a:effectLst/>
                <a:latin typeface="Calibri" panose="020F0502020204030204" pitchFamily="34" charset="0"/>
                <a:ea typeface="Calibri" panose="020F0502020204030204" pitchFamily="34" charset="0"/>
                <a:cs typeface="Times New Roman" panose="02020603050405020304" pitchFamily="18" charset="0"/>
              </a:rPr>
              <a:t> and Y1_num</a:t>
            </a:r>
          </a:p>
          <a:p>
            <a:r>
              <a:rPr lang="en-US" sz="1400" b="1" kern="100">
                <a:latin typeface="Calibri" panose="020F0502020204030204" pitchFamily="34" charset="0"/>
                <a:ea typeface="Calibri" panose="020F0502020204030204" pitchFamily="34" charset="0"/>
                <a:cs typeface="Times New Roman" panose="02020603050405020304" pitchFamily="18" charset="0"/>
              </a:rPr>
              <a:t>Accuracy = 53%</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54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p:txBody>
          <a:bodyPr/>
          <a:lstStyle/>
          <a:p>
            <a:r>
              <a:rPr lang="en-US">
                <a:latin typeface="Rockwell" panose="02060603020205020403" pitchFamily="18" charset="0"/>
              </a:rPr>
              <a:t>Lessons Learnt</a:t>
            </a:r>
          </a:p>
        </p:txBody>
      </p:sp>
      <p:sp>
        <p:nvSpPr>
          <p:cNvPr id="7" name="TextBox 6">
            <a:extLst>
              <a:ext uri="{FF2B5EF4-FFF2-40B4-BE49-F238E27FC236}">
                <a16:creationId xmlns:a16="http://schemas.microsoft.com/office/drawing/2014/main" id="{3127933D-AF52-C6B5-54ED-5F84C9D1940C}"/>
              </a:ext>
            </a:extLst>
          </p:cNvPr>
          <p:cNvSpPr txBox="1"/>
          <p:nvPr/>
        </p:nvSpPr>
        <p:spPr>
          <a:xfrm>
            <a:off x="721099" y="1662392"/>
            <a:ext cx="593687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panose="02060603020205020403" pitchFamily="18" charset="0"/>
              </a:rPr>
              <a:t>Perceptron(98.2%) and neural network(97%) gave us highest accuracy </a:t>
            </a:r>
          </a:p>
          <a:p>
            <a:endParaRPr lang="en-US">
              <a:latin typeface="Rockwell" panose="02060603020205020403" pitchFamily="18" charset="0"/>
            </a:endParaRPr>
          </a:p>
          <a:p>
            <a:r>
              <a:rPr lang="en-US">
                <a:latin typeface="Rockwell" panose="02060603020205020403" pitchFamily="18" charset="0"/>
              </a:rPr>
              <a:t>One reason why the perceptron may give high accuracy is that our dataset may have a linearly separable structure. </a:t>
            </a:r>
          </a:p>
          <a:p>
            <a:endParaRPr lang="en-US">
              <a:latin typeface="Rockwell" panose="02060603020205020403" pitchFamily="18" charset="0"/>
            </a:endParaRPr>
          </a:p>
          <a:p>
            <a:r>
              <a:rPr lang="en-US">
                <a:latin typeface="Rockwell" panose="02060603020205020403" pitchFamily="18" charset="0"/>
              </a:rPr>
              <a:t>This means that the data can be separated into two classes using a straight line or a hyperplane in the feature space. </a:t>
            </a:r>
          </a:p>
          <a:p>
            <a:endParaRPr lang="en-US">
              <a:latin typeface="Rockwell" panose="02060603020205020403" pitchFamily="18" charset="0"/>
            </a:endParaRPr>
          </a:p>
          <a:p>
            <a:r>
              <a:rPr lang="en-US">
                <a:latin typeface="Rockwell" panose="02060603020205020403" pitchFamily="18" charset="0"/>
              </a:rPr>
              <a:t>Since the perceptron algorithm tries to find the optimal hyperplane that separates the data, it can achieve high accuracy than other models</a:t>
            </a:r>
          </a:p>
        </p:txBody>
      </p:sp>
      <p:pic>
        <p:nvPicPr>
          <p:cNvPr id="8" name="Picture 8" descr="Diagram&#10;&#10;Description automatically generated">
            <a:extLst>
              <a:ext uri="{FF2B5EF4-FFF2-40B4-BE49-F238E27FC236}">
                <a16:creationId xmlns:a16="http://schemas.microsoft.com/office/drawing/2014/main" id="{EACB8AAF-5A8C-B11B-535B-2D35F6B0F862}"/>
              </a:ext>
            </a:extLst>
          </p:cNvPr>
          <p:cNvPicPr>
            <a:picLocks noChangeAspect="1"/>
          </p:cNvPicPr>
          <p:nvPr/>
        </p:nvPicPr>
        <p:blipFill>
          <a:blip r:embed="rId3"/>
          <a:stretch>
            <a:fillRect/>
          </a:stretch>
        </p:blipFill>
        <p:spPr>
          <a:xfrm>
            <a:off x="7540158" y="1178578"/>
            <a:ext cx="1358714" cy="3013262"/>
          </a:xfrm>
          <a:prstGeom prst="rect">
            <a:avLst/>
          </a:prstGeom>
        </p:spPr>
      </p:pic>
    </p:spTree>
    <p:extLst>
      <p:ext uri="{BB962C8B-B14F-4D97-AF65-F5344CB8AC3E}">
        <p14:creationId xmlns:p14="http://schemas.microsoft.com/office/powerpoint/2010/main" val="135309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99085" y="193130"/>
            <a:ext cx="8792673" cy="500700"/>
          </a:xfrm>
        </p:spPr>
        <p:txBody>
          <a:bodyPr/>
          <a:lstStyle/>
          <a:p>
            <a:r>
              <a:rPr lang="en-US">
                <a:latin typeface="Rockwell" panose="02060603020205020403" pitchFamily="18" charset="0"/>
              </a:rPr>
              <a:t>Insights for builders of energy efficient buildings</a:t>
            </a:r>
          </a:p>
        </p:txBody>
      </p:sp>
      <p:sp>
        <p:nvSpPr>
          <p:cNvPr id="7" name="TextBox 6">
            <a:extLst>
              <a:ext uri="{FF2B5EF4-FFF2-40B4-BE49-F238E27FC236}">
                <a16:creationId xmlns:a16="http://schemas.microsoft.com/office/drawing/2014/main" id="{3127933D-AF52-C6B5-54ED-5F84C9D1940C}"/>
              </a:ext>
            </a:extLst>
          </p:cNvPr>
          <p:cNvSpPr txBox="1"/>
          <p:nvPr/>
        </p:nvSpPr>
        <p:spPr>
          <a:xfrm>
            <a:off x="3547088" y="1133680"/>
            <a:ext cx="5525060" cy="23544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latin typeface="Rockwell" panose="02060603020205020403" pitchFamily="18" charset="0"/>
              </a:rPr>
              <a:t>X1 , X2  have negative coefficients so we will have to increase their coefficients in-order to reduce heating load</a:t>
            </a:r>
          </a:p>
          <a:p>
            <a:endParaRPr lang="en-US" sz="1050">
              <a:latin typeface="Rockwell" panose="02060603020205020403" pitchFamily="18" charset="0"/>
            </a:endParaRPr>
          </a:p>
          <a:p>
            <a:r>
              <a:rPr lang="en-US" sz="1050">
                <a:latin typeface="Rockwell" panose="02060603020205020403" pitchFamily="18" charset="0"/>
              </a:rPr>
              <a:t>Whereas X3 ,X5, X7,X8 have positive coefficients so we will have to decrease them in-order to reduce heating load</a:t>
            </a:r>
          </a:p>
          <a:p>
            <a:endParaRPr lang="en-US" sz="1050">
              <a:latin typeface="Rockwell" panose="02060603020205020403" pitchFamily="18" charset="0"/>
            </a:endParaRPr>
          </a:p>
          <a:p>
            <a:r>
              <a:rPr lang="en-US" sz="1050">
                <a:latin typeface="Rockwell" panose="02060603020205020403" pitchFamily="18" charset="0"/>
              </a:rPr>
              <a:t>Hence the builders should focus on </a:t>
            </a:r>
            <a:r>
              <a:rPr lang="en-US" sz="1050" b="1">
                <a:latin typeface="Rockwell" panose="02060603020205020403" pitchFamily="18" charset="0"/>
              </a:rPr>
              <a:t>increasing</a:t>
            </a:r>
            <a:r>
              <a:rPr lang="en-US" sz="1050">
                <a:latin typeface="Rockwell" panose="02060603020205020403" pitchFamily="18" charset="0"/>
              </a:rPr>
              <a:t> the Relative Compactness and Surface area</a:t>
            </a:r>
          </a:p>
          <a:p>
            <a:r>
              <a:rPr lang="en-US" sz="1050">
                <a:latin typeface="Rockwell" panose="02060603020205020403" pitchFamily="18" charset="0"/>
              </a:rPr>
              <a:t>and </a:t>
            </a:r>
            <a:r>
              <a:rPr lang="en-US" sz="1050" b="1">
                <a:latin typeface="Rockwell" panose="02060603020205020403" pitchFamily="18" charset="0"/>
              </a:rPr>
              <a:t>reduce</a:t>
            </a:r>
            <a:r>
              <a:rPr lang="en-US" sz="1050">
                <a:latin typeface="Rockwell" panose="02060603020205020403" pitchFamily="18" charset="0"/>
              </a:rPr>
              <a:t> wall area , overall height and glazing area of the building to decrease the heating and cooling load respectively</a:t>
            </a:r>
          </a:p>
          <a:p>
            <a:endParaRPr lang="en-US">
              <a:latin typeface="Rockwell" panose="02060603020205020403" pitchFamily="18" charset="0"/>
            </a:endParaRPr>
          </a:p>
          <a:p>
            <a:endParaRPr lang="en-US">
              <a:latin typeface="Rockwell" panose="02060603020205020403" pitchFamily="18" charset="0"/>
            </a:endParaRPr>
          </a:p>
          <a:p>
            <a:endParaRPr lang="en-US"/>
          </a:p>
        </p:txBody>
      </p:sp>
      <p:pic>
        <p:nvPicPr>
          <p:cNvPr id="2" name="Picture 3">
            <a:extLst>
              <a:ext uri="{FF2B5EF4-FFF2-40B4-BE49-F238E27FC236}">
                <a16:creationId xmlns:a16="http://schemas.microsoft.com/office/drawing/2014/main" id="{2587DE1A-4BE7-DEAA-022A-14DDF2456AC1}"/>
              </a:ext>
            </a:extLst>
          </p:cNvPr>
          <p:cNvPicPr>
            <a:picLocks noChangeAspect="1"/>
          </p:cNvPicPr>
          <p:nvPr/>
        </p:nvPicPr>
        <p:blipFill>
          <a:blip r:embed="rId3"/>
          <a:stretch>
            <a:fillRect/>
          </a:stretch>
        </p:blipFill>
        <p:spPr>
          <a:xfrm>
            <a:off x="0" y="1217879"/>
            <a:ext cx="1390185" cy="2707741"/>
          </a:xfrm>
          <a:prstGeom prst="rect">
            <a:avLst/>
          </a:prstGeom>
        </p:spPr>
      </p:pic>
      <p:pic>
        <p:nvPicPr>
          <p:cNvPr id="4" name="Picture 4" descr="Text&#10;&#10;Description automatically generated">
            <a:extLst>
              <a:ext uri="{FF2B5EF4-FFF2-40B4-BE49-F238E27FC236}">
                <a16:creationId xmlns:a16="http://schemas.microsoft.com/office/drawing/2014/main" id="{86556282-742F-AEBB-8358-057F21E01D9B}"/>
              </a:ext>
            </a:extLst>
          </p:cNvPr>
          <p:cNvPicPr>
            <a:picLocks noChangeAspect="1"/>
          </p:cNvPicPr>
          <p:nvPr/>
        </p:nvPicPr>
        <p:blipFill>
          <a:blip r:embed="rId4"/>
          <a:stretch>
            <a:fillRect/>
          </a:stretch>
        </p:blipFill>
        <p:spPr>
          <a:xfrm>
            <a:off x="1710840" y="1362794"/>
            <a:ext cx="1455136" cy="2417909"/>
          </a:xfrm>
          <a:prstGeom prst="rect">
            <a:avLst/>
          </a:prstGeom>
        </p:spPr>
      </p:pic>
      <p:sp>
        <p:nvSpPr>
          <p:cNvPr id="6" name="TextBox 5">
            <a:extLst>
              <a:ext uri="{FF2B5EF4-FFF2-40B4-BE49-F238E27FC236}">
                <a16:creationId xmlns:a16="http://schemas.microsoft.com/office/drawing/2014/main" id="{107015CA-8A68-818E-D8C0-7399B069FDC2}"/>
              </a:ext>
            </a:extLst>
          </p:cNvPr>
          <p:cNvSpPr txBox="1"/>
          <p:nvPr/>
        </p:nvSpPr>
        <p:spPr>
          <a:xfrm>
            <a:off x="3727479" y="3054082"/>
            <a:ext cx="5164279" cy="1396088"/>
          </a:xfrm>
          <a:prstGeom prst="rect">
            <a:avLst/>
          </a:prstGeom>
          <a:noFill/>
        </p:spPr>
        <p:txBody>
          <a:bodyPr wrap="square" lIns="91440" tIns="45720" rIns="91440" bIns="45720" anchor="t">
            <a:spAutoFit/>
          </a:bodyPr>
          <a:lstStyle/>
          <a:p>
            <a:pPr>
              <a:lnSpc>
                <a:spcPct val="107000"/>
              </a:lnSpc>
              <a:spcAft>
                <a:spcPts val="800"/>
              </a:spcAft>
            </a:pPr>
            <a:r>
              <a:rPr lang="en-US" sz="1100" kern="100" dirty="0">
                <a:latin typeface="Rockwell"/>
                <a:ea typeface="Calibri" panose="020F0502020204030204" pitchFamily="34" charset="0"/>
                <a:cs typeface="Times New Roman"/>
              </a:rPr>
              <a:t> </a:t>
            </a:r>
            <a:r>
              <a:rPr lang="en-US" sz="1100" kern="100" dirty="0">
                <a:effectLst/>
                <a:latin typeface="Rockwell"/>
                <a:ea typeface="Calibri" panose="020F0502020204030204" pitchFamily="34" charset="0"/>
                <a:cs typeface="Times New Roman"/>
              </a:rPr>
              <a:t>Here are some</a:t>
            </a:r>
            <a:r>
              <a:rPr lang="en-US" sz="1100" kern="100" dirty="0">
                <a:latin typeface="Rockwell"/>
                <a:ea typeface="Calibri" panose="020F0502020204030204" pitchFamily="34" charset="0"/>
                <a:cs typeface="Times New Roman"/>
              </a:rPr>
              <a:t> </a:t>
            </a:r>
            <a:r>
              <a:rPr lang="en-US" sz="1100" kern="100" dirty="0">
                <a:effectLst/>
                <a:latin typeface="Rockwell"/>
                <a:ea typeface="Calibri" panose="020F0502020204030204" pitchFamily="34" charset="0"/>
                <a:cs typeface="Times New Roman"/>
              </a:rPr>
              <a:t> additional insights -</a:t>
            </a:r>
            <a:r>
              <a:rPr lang="en-US" sz="1100" kern="100" dirty="0">
                <a:latin typeface="Rockwell"/>
                <a:ea typeface="Calibri" panose="020F0502020204030204" pitchFamily="34" charset="0"/>
                <a:cs typeface="Times New Roman"/>
              </a:rPr>
              <a:t>  </a:t>
            </a:r>
            <a:endParaRPr lang="en-US" sz="1100" kern="100">
              <a:effectLst/>
              <a:latin typeface="Rockwell" panose="02060603020205020403" pitchFamily="18"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US" sz="1100" kern="100" dirty="0">
                <a:latin typeface="Rockwell"/>
                <a:ea typeface="Calibri" panose="020F0502020204030204" pitchFamily="34" charset="0"/>
                <a:cs typeface="Times New Roman"/>
              </a:rPr>
              <a:t> </a:t>
            </a:r>
            <a:r>
              <a:rPr lang="en-US" sz="1100" kern="100" dirty="0">
                <a:effectLst/>
                <a:latin typeface="Rockwell"/>
                <a:ea typeface="Calibri" panose="020F0502020204030204" pitchFamily="34" charset="0"/>
                <a:cs typeface="Times New Roman"/>
              </a:rPr>
              <a:t> Monitor and analyze energy usage</a:t>
            </a:r>
          </a:p>
          <a:p>
            <a:pPr marL="171450" indent="-171450">
              <a:lnSpc>
                <a:spcPct val="107000"/>
              </a:lnSpc>
              <a:spcAft>
                <a:spcPts val="800"/>
              </a:spcAft>
              <a:buFont typeface="Arial" panose="020B0604020202020204" pitchFamily="34" charset="0"/>
              <a:buChar char="•"/>
            </a:pPr>
            <a:r>
              <a:rPr lang="en-US" sz="1100" kern="100" dirty="0">
                <a:latin typeface="Rockwell"/>
                <a:ea typeface="Calibri" panose="020F0502020204030204" pitchFamily="34" charset="0"/>
                <a:cs typeface="Times New Roman"/>
              </a:rPr>
              <a:t> </a:t>
            </a:r>
            <a:r>
              <a:rPr lang="en-US" sz="1100" kern="100" dirty="0">
                <a:effectLst/>
                <a:latin typeface="Rockwell"/>
                <a:ea typeface="Calibri" panose="020F0502020204030204" pitchFamily="34" charset="0"/>
                <a:cs typeface="Times New Roman"/>
              </a:rPr>
              <a:t> Utilize renewable energy sources</a:t>
            </a:r>
          </a:p>
          <a:p>
            <a:pPr marL="171450" indent="-171450">
              <a:lnSpc>
                <a:spcPct val="107000"/>
              </a:lnSpc>
              <a:spcAft>
                <a:spcPts val="800"/>
              </a:spcAft>
              <a:buFont typeface="Arial" panose="020B0604020202020204" pitchFamily="34" charset="0"/>
              <a:buChar char="•"/>
            </a:pPr>
            <a:r>
              <a:rPr lang="en-US" sz="1100" kern="100" dirty="0">
                <a:latin typeface="Rockwell"/>
                <a:ea typeface="Calibri" panose="020F0502020204030204" pitchFamily="34" charset="0"/>
                <a:cs typeface="Times New Roman"/>
              </a:rPr>
              <a:t> </a:t>
            </a:r>
            <a:r>
              <a:rPr lang="en-US" sz="1100" kern="100" dirty="0">
                <a:effectLst/>
                <a:latin typeface="Rockwell"/>
                <a:ea typeface="Calibri" panose="020F0502020204030204" pitchFamily="34" charset="0"/>
                <a:cs typeface="Times New Roman"/>
              </a:rPr>
              <a:t> Implement energy-efficient lighting</a:t>
            </a:r>
            <a:r>
              <a:rPr lang="en-US" sz="1100" kern="100" dirty="0">
                <a:latin typeface="Rockwell"/>
                <a:ea typeface="Calibri" panose="020F0502020204030204" pitchFamily="34" charset="0"/>
                <a:cs typeface="Times New Roman"/>
              </a:rPr>
              <a:t> </a:t>
            </a:r>
            <a:endParaRPr lang="en-US"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800"/>
              </a:spcAft>
              <a:buFont typeface="Arial" panose="020B0604020202020204" pitchFamily="34" charset="0"/>
              <a:buChar char="•"/>
            </a:pPr>
            <a:r>
              <a:rPr lang="en-US" sz="1100" kern="100" dirty="0">
                <a:effectLst/>
                <a:latin typeface="Rockwell" panose="02060603020205020403" pitchFamily="18" charset="0"/>
                <a:ea typeface="Calibri" panose="020F0502020204030204" pitchFamily="34" charset="0"/>
                <a:cs typeface="Times New Roman" panose="02020603050405020304" pitchFamily="18" charset="0"/>
              </a:rPr>
              <a:t>  Control ventilation and air quality </a:t>
            </a:r>
          </a:p>
        </p:txBody>
      </p:sp>
    </p:spTree>
    <p:extLst>
      <p:ext uri="{BB962C8B-B14F-4D97-AF65-F5344CB8AC3E}">
        <p14:creationId xmlns:p14="http://schemas.microsoft.com/office/powerpoint/2010/main" val="398083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5"/>
          <p:cNvSpPr txBox="1">
            <a:spLocks noGrp="1"/>
          </p:cNvSpPr>
          <p:nvPr>
            <p:ph type="title"/>
          </p:nvPr>
        </p:nvSpPr>
        <p:spPr>
          <a:xfrm>
            <a:off x="4475610" y="901200"/>
            <a:ext cx="3849600" cy="500700"/>
          </a:xfrm>
          <a:prstGeom prst="rect">
            <a:avLst/>
          </a:prstGeom>
        </p:spPr>
        <p:txBody>
          <a:bodyPr spcFirstLastPara="1" wrap="square" lIns="91425" tIns="91425" rIns="91425" bIns="91425" anchor="ctr" anchorCtr="0">
            <a:noAutofit/>
          </a:bodyPr>
          <a:lstStyle/>
          <a:p>
            <a:r>
              <a:rPr lang="en">
                <a:latin typeface="Rockwell"/>
              </a:rPr>
              <a:t>Thank You  </a:t>
            </a:r>
            <a:endParaRPr lang="en-US">
              <a:latin typeface="Rockwell"/>
            </a:endParaRPr>
          </a:p>
        </p:txBody>
      </p:sp>
      <p:grpSp>
        <p:nvGrpSpPr>
          <p:cNvPr id="623" name="Google Shape;623;p65"/>
          <p:cNvGrpSpPr/>
          <p:nvPr/>
        </p:nvGrpSpPr>
        <p:grpSpPr>
          <a:xfrm>
            <a:off x="1431604" y="540002"/>
            <a:ext cx="2315384" cy="3213241"/>
            <a:chOff x="1431604" y="540002"/>
            <a:chExt cx="2315384" cy="3213241"/>
          </a:xfrm>
        </p:grpSpPr>
        <p:grpSp>
          <p:nvGrpSpPr>
            <p:cNvPr id="624" name="Google Shape;624;p65"/>
            <p:cNvGrpSpPr/>
            <p:nvPr/>
          </p:nvGrpSpPr>
          <p:grpSpPr>
            <a:xfrm flipH="1">
              <a:off x="1431604" y="540002"/>
              <a:ext cx="2315384" cy="3079977"/>
              <a:chOff x="1755125" y="768900"/>
              <a:chExt cx="1231325" cy="1637850"/>
            </a:xfrm>
          </p:grpSpPr>
          <p:sp>
            <p:nvSpPr>
              <p:cNvPr id="625" name="Google Shape;625;p65"/>
              <p:cNvSpPr/>
              <p:nvPr/>
            </p:nvSpPr>
            <p:spPr>
              <a:xfrm>
                <a:off x="2081525" y="1407700"/>
                <a:ext cx="66400" cy="999050"/>
              </a:xfrm>
              <a:custGeom>
                <a:avLst/>
                <a:gdLst/>
                <a:ahLst/>
                <a:cxnLst/>
                <a:rect l="l" t="t" r="r" b="b"/>
                <a:pathLst>
                  <a:path w="2656" h="39962" extrusionOk="0">
                    <a:moveTo>
                      <a:pt x="1" y="1"/>
                    </a:moveTo>
                    <a:lnTo>
                      <a:pt x="1" y="39961"/>
                    </a:lnTo>
                    <a:lnTo>
                      <a:pt x="2655" y="39961"/>
                    </a:lnTo>
                    <a:lnTo>
                      <a:pt x="2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5"/>
              <p:cNvSpPr/>
              <p:nvPr/>
            </p:nvSpPr>
            <p:spPr>
              <a:xfrm>
                <a:off x="2114700" y="1407700"/>
                <a:ext cx="33225" cy="999050"/>
              </a:xfrm>
              <a:custGeom>
                <a:avLst/>
                <a:gdLst/>
                <a:ahLst/>
                <a:cxnLst/>
                <a:rect l="l" t="t" r="r" b="b"/>
                <a:pathLst>
                  <a:path w="1329" h="39962" extrusionOk="0">
                    <a:moveTo>
                      <a:pt x="0" y="1"/>
                    </a:moveTo>
                    <a:lnTo>
                      <a:pt x="0" y="39961"/>
                    </a:lnTo>
                    <a:lnTo>
                      <a:pt x="1328" y="39961"/>
                    </a:lnTo>
                    <a:lnTo>
                      <a:pt x="1328" y="1"/>
                    </a:lnTo>
                    <a:close/>
                  </a:path>
                </a:pathLst>
              </a:custGeom>
              <a:solidFill>
                <a:schemeClr val="dk1">
                  <a:alpha val="10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5"/>
              <p:cNvSpPr/>
              <p:nvPr/>
            </p:nvSpPr>
            <p:spPr>
              <a:xfrm>
                <a:off x="2378168" y="1022724"/>
                <a:ext cx="66357" cy="1384015"/>
              </a:xfrm>
              <a:custGeom>
                <a:avLst/>
                <a:gdLst/>
                <a:ahLst/>
                <a:cxnLst/>
                <a:rect l="l" t="t" r="r" b="b"/>
                <a:pathLst>
                  <a:path w="2654" h="39960" extrusionOk="0">
                    <a:moveTo>
                      <a:pt x="1" y="1"/>
                    </a:moveTo>
                    <a:lnTo>
                      <a:pt x="1" y="39960"/>
                    </a:lnTo>
                    <a:lnTo>
                      <a:pt x="2654" y="39960"/>
                    </a:lnTo>
                    <a:lnTo>
                      <a:pt x="2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5"/>
              <p:cNvSpPr/>
              <p:nvPr/>
            </p:nvSpPr>
            <p:spPr>
              <a:xfrm>
                <a:off x="2411348" y="1022724"/>
                <a:ext cx="33178" cy="1384015"/>
              </a:xfrm>
              <a:custGeom>
                <a:avLst/>
                <a:gdLst/>
                <a:ahLst/>
                <a:cxnLst/>
                <a:rect l="l" t="t" r="r" b="b"/>
                <a:pathLst>
                  <a:path w="1327" h="39960" extrusionOk="0">
                    <a:moveTo>
                      <a:pt x="0" y="1"/>
                    </a:moveTo>
                    <a:lnTo>
                      <a:pt x="0" y="39960"/>
                    </a:lnTo>
                    <a:lnTo>
                      <a:pt x="1327" y="39960"/>
                    </a:lnTo>
                    <a:lnTo>
                      <a:pt x="1327" y="1"/>
                    </a:lnTo>
                    <a:close/>
                  </a:path>
                </a:pathLst>
              </a:custGeom>
              <a:solidFill>
                <a:schemeClr val="dk1">
                  <a:alpha val="10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5"/>
              <p:cNvSpPr/>
              <p:nvPr/>
            </p:nvSpPr>
            <p:spPr>
              <a:xfrm>
                <a:off x="2478675" y="1407700"/>
                <a:ext cx="66400" cy="999050"/>
              </a:xfrm>
              <a:custGeom>
                <a:avLst/>
                <a:gdLst/>
                <a:ahLst/>
                <a:cxnLst/>
                <a:rect l="l" t="t" r="r" b="b"/>
                <a:pathLst>
                  <a:path w="2656" h="39962" extrusionOk="0">
                    <a:moveTo>
                      <a:pt x="1" y="1"/>
                    </a:moveTo>
                    <a:lnTo>
                      <a:pt x="1" y="39961"/>
                    </a:lnTo>
                    <a:lnTo>
                      <a:pt x="2656" y="39961"/>
                    </a:lnTo>
                    <a:lnTo>
                      <a:pt x="2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5"/>
              <p:cNvSpPr/>
              <p:nvPr/>
            </p:nvSpPr>
            <p:spPr>
              <a:xfrm>
                <a:off x="2511900" y="1407700"/>
                <a:ext cx="33175" cy="999050"/>
              </a:xfrm>
              <a:custGeom>
                <a:avLst/>
                <a:gdLst/>
                <a:ahLst/>
                <a:cxnLst/>
                <a:rect l="l" t="t" r="r" b="b"/>
                <a:pathLst>
                  <a:path w="1327" h="39962" extrusionOk="0">
                    <a:moveTo>
                      <a:pt x="0" y="1"/>
                    </a:moveTo>
                    <a:lnTo>
                      <a:pt x="0" y="39961"/>
                    </a:lnTo>
                    <a:lnTo>
                      <a:pt x="1327" y="39961"/>
                    </a:lnTo>
                    <a:lnTo>
                      <a:pt x="1327" y="1"/>
                    </a:lnTo>
                    <a:close/>
                  </a:path>
                </a:pathLst>
              </a:custGeom>
              <a:solidFill>
                <a:schemeClr val="dk1">
                  <a:alpha val="10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5"/>
              <p:cNvSpPr/>
              <p:nvPr/>
            </p:nvSpPr>
            <p:spPr>
              <a:xfrm>
                <a:off x="1772250" y="1193775"/>
                <a:ext cx="660825" cy="584700"/>
              </a:xfrm>
              <a:custGeom>
                <a:avLst/>
                <a:gdLst/>
                <a:ahLst/>
                <a:cxnLst/>
                <a:rect l="l" t="t" r="r" b="b"/>
                <a:pathLst>
                  <a:path w="26433" h="23388" extrusionOk="0">
                    <a:moveTo>
                      <a:pt x="10202" y="0"/>
                    </a:moveTo>
                    <a:cubicBezTo>
                      <a:pt x="9517" y="0"/>
                      <a:pt x="8901" y="414"/>
                      <a:pt x="8642" y="1048"/>
                    </a:cubicBezTo>
                    <a:lnTo>
                      <a:pt x="453" y="21063"/>
                    </a:lnTo>
                    <a:cubicBezTo>
                      <a:pt x="0" y="22172"/>
                      <a:pt x="816" y="23387"/>
                      <a:pt x="2015" y="23387"/>
                    </a:cubicBezTo>
                    <a:lnTo>
                      <a:pt x="16230" y="23387"/>
                    </a:lnTo>
                    <a:cubicBezTo>
                      <a:pt x="16915" y="23387"/>
                      <a:pt x="17531" y="22972"/>
                      <a:pt x="17790" y="22340"/>
                    </a:cubicBezTo>
                    <a:lnTo>
                      <a:pt x="25978" y="2325"/>
                    </a:lnTo>
                    <a:cubicBezTo>
                      <a:pt x="26432" y="1216"/>
                      <a:pt x="25617" y="0"/>
                      <a:pt x="24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5"/>
              <p:cNvSpPr/>
              <p:nvPr/>
            </p:nvSpPr>
            <p:spPr>
              <a:xfrm>
                <a:off x="2290525" y="1193775"/>
                <a:ext cx="511300" cy="584700"/>
              </a:xfrm>
              <a:custGeom>
                <a:avLst/>
                <a:gdLst/>
                <a:ahLst/>
                <a:cxnLst/>
                <a:rect l="l" t="t" r="r" b="b"/>
                <a:pathLst>
                  <a:path w="20452" h="23388" extrusionOk="0">
                    <a:moveTo>
                      <a:pt x="10078" y="0"/>
                    </a:moveTo>
                    <a:cubicBezTo>
                      <a:pt x="9528" y="0"/>
                      <a:pt x="9032" y="334"/>
                      <a:pt x="8824" y="844"/>
                    </a:cubicBezTo>
                    <a:lnTo>
                      <a:pt x="366" y="21517"/>
                    </a:lnTo>
                    <a:cubicBezTo>
                      <a:pt x="0" y="22410"/>
                      <a:pt x="657" y="23387"/>
                      <a:pt x="1621" y="23387"/>
                    </a:cubicBezTo>
                    <a:lnTo>
                      <a:pt x="10374" y="23387"/>
                    </a:lnTo>
                    <a:cubicBezTo>
                      <a:pt x="10924" y="23387"/>
                      <a:pt x="11420" y="23055"/>
                      <a:pt x="11628" y="22545"/>
                    </a:cubicBezTo>
                    <a:lnTo>
                      <a:pt x="20086" y="1871"/>
                    </a:lnTo>
                    <a:cubicBezTo>
                      <a:pt x="20451" y="979"/>
                      <a:pt x="19795" y="0"/>
                      <a:pt x="18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5"/>
              <p:cNvSpPr/>
              <p:nvPr/>
            </p:nvSpPr>
            <p:spPr>
              <a:xfrm>
                <a:off x="2037350" y="803125"/>
                <a:ext cx="949100" cy="334900"/>
              </a:xfrm>
              <a:custGeom>
                <a:avLst/>
                <a:gdLst/>
                <a:ahLst/>
                <a:cxnLst/>
                <a:rect l="l" t="t" r="r" b="b"/>
                <a:pathLst>
                  <a:path w="37964" h="13396" extrusionOk="0">
                    <a:moveTo>
                      <a:pt x="6549" y="0"/>
                    </a:moveTo>
                    <a:cubicBezTo>
                      <a:pt x="6304" y="0"/>
                      <a:pt x="6079" y="143"/>
                      <a:pt x="5972" y="365"/>
                    </a:cubicBezTo>
                    <a:lnTo>
                      <a:pt x="203" y="12483"/>
                    </a:lnTo>
                    <a:cubicBezTo>
                      <a:pt x="0" y="12905"/>
                      <a:pt x="309" y="13396"/>
                      <a:pt x="778" y="13396"/>
                    </a:cubicBezTo>
                    <a:lnTo>
                      <a:pt x="31415" y="13396"/>
                    </a:lnTo>
                    <a:cubicBezTo>
                      <a:pt x="31661" y="13396"/>
                      <a:pt x="31885" y="13253"/>
                      <a:pt x="31992" y="13031"/>
                    </a:cubicBezTo>
                    <a:lnTo>
                      <a:pt x="37762" y="913"/>
                    </a:lnTo>
                    <a:cubicBezTo>
                      <a:pt x="37964" y="491"/>
                      <a:pt x="37654" y="0"/>
                      <a:pt x="37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5"/>
              <p:cNvSpPr/>
              <p:nvPr/>
            </p:nvSpPr>
            <p:spPr>
              <a:xfrm>
                <a:off x="1755125" y="1159575"/>
                <a:ext cx="660825" cy="584675"/>
              </a:xfrm>
              <a:custGeom>
                <a:avLst/>
                <a:gdLst/>
                <a:ahLst/>
                <a:cxnLst/>
                <a:rect l="l" t="t" r="r" b="b"/>
                <a:pathLst>
                  <a:path w="26433" h="23387" extrusionOk="0">
                    <a:moveTo>
                      <a:pt x="10202" y="1"/>
                    </a:moveTo>
                    <a:cubicBezTo>
                      <a:pt x="9517" y="1"/>
                      <a:pt x="8901" y="415"/>
                      <a:pt x="8642" y="1049"/>
                    </a:cubicBezTo>
                    <a:lnTo>
                      <a:pt x="454" y="21062"/>
                    </a:lnTo>
                    <a:cubicBezTo>
                      <a:pt x="0" y="22171"/>
                      <a:pt x="816" y="23387"/>
                      <a:pt x="2015" y="23387"/>
                    </a:cubicBezTo>
                    <a:lnTo>
                      <a:pt x="16230" y="23387"/>
                    </a:lnTo>
                    <a:cubicBezTo>
                      <a:pt x="16915" y="23387"/>
                      <a:pt x="17531" y="22972"/>
                      <a:pt x="17790" y="22339"/>
                    </a:cubicBezTo>
                    <a:lnTo>
                      <a:pt x="25978" y="2324"/>
                    </a:lnTo>
                    <a:cubicBezTo>
                      <a:pt x="26432" y="1215"/>
                      <a:pt x="25617" y="1"/>
                      <a:pt x="24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5"/>
              <p:cNvSpPr/>
              <p:nvPr/>
            </p:nvSpPr>
            <p:spPr>
              <a:xfrm>
                <a:off x="1806425" y="1202350"/>
                <a:ext cx="558250" cy="499125"/>
              </a:xfrm>
              <a:custGeom>
                <a:avLst/>
                <a:gdLst/>
                <a:ahLst/>
                <a:cxnLst/>
                <a:rect l="l" t="t" r="r" b="b"/>
                <a:pathLst>
                  <a:path w="22330" h="19965" extrusionOk="0">
                    <a:moveTo>
                      <a:pt x="8167" y="0"/>
                    </a:moveTo>
                    <a:lnTo>
                      <a:pt x="0" y="19964"/>
                    </a:lnTo>
                    <a:lnTo>
                      <a:pt x="14161" y="19964"/>
                    </a:lnTo>
                    <a:lnTo>
                      <a:pt x="2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5"/>
              <p:cNvSpPr/>
              <p:nvPr/>
            </p:nvSpPr>
            <p:spPr>
              <a:xfrm>
                <a:off x="2277175" y="1159550"/>
                <a:ext cx="511300" cy="584700"/>
              </a:xfrm>
              <a:custGeom>
                <a:avLst/>
                <a:gdLst/>
                <a:ahLst/>
                <a:cxnLst/>
                <a:rect l="l" t="t" r="r" b="b"/>
                <a:pathLst>
                  <a:path w="20452" h="23388" extrusionOk="0">
                    <a:moveTo>
                      <a:pt x="10080" y="0"/>
                    </a:moveTo>
                    <a:cubicBezTo>
                      <a:pt x="9528" y="0"/>
                      <a:pt x="9032" y="333"/>
                      <a:pt x="8824" y="844"/>
                    </a:cubicBezTo>
                    <a:lnTo>
                      <a:pt x="367" y="21517"/>
                    </a:lnTo>
                    <a:cubicBezTo>
                      <a:pt x="1" y="22409"/>
                      <a:pt x="657" y="23388"/>
                      <a:pt x="1623" y="23388"/>
                    </a:cubicBezTo>
                    <a:lnTo>
                      <a:pt x="10372" y="23388"/>
                    </a:lnTo>
                    <a:cubicBezTo>
                      <a:pt x="10924" y="23388"/>
                      <a:pt x="11420" y="23055"/>
                      <a:pt x="11629" y="22544"/>
                    </a:cubicBezTo>
                    <a:lnTo>
                      <a:pt x="20086" y="1871"/>
                    </a:lnTo>
                    <a:cubicBezTo>
                      <a:pt x="20452" y="978"/>
                      <a:pt x="19795" y="0"/>
                      <a:pt x="18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5"/>
              <p:cNvSpPr/>
              <p:nvPr/>
            </p:nvSpPr>
            <p:spPr>
              <a:xfrm>
                <a:off x="2330875" y="1202350"/>
                <a:ext cx="403875" cy="499125"/>
              </a:xfrm>
              <a:custGeom>
                <a:avLst/>
                <a:gdLst/>
                <a:ahLst/>
                <a:cxnLst/>
                <a:rect l="l" t="t" r="r" b="b"/>
                <a:pathLst>
                  <a:path w="16155" h="19965" extrusionOk="0">
                    <a:moveTo>
                      <a:pt x="8169" y="0"/>
                    </a:moveTo>
                    <a:lnTo>
                      <a:pt x="1" y="19964"/>
                    </a:lnTo>
                    <a:lnTo>
                      <a:pt x="7988" y="19964"/>
                    </a:lnTo>
                    <a:lnTo>
                      <a:pt x="161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5"/>
              <p:cNvSpPr/>
              <p:nvPr/>
            </p:nvSpPr>
            <p:spPr>
              <a:xfrm>
                <a:off x="2019625" y="768900"/>
                <a:ext cx="949075" cy="334875"/>
              </a:xfrm>
              <a:custGeom>
                <a:avLst/>
                <a:gdLst/>
                <a:ahLst/>
                <a:cxnLst/>
                <a:rect l="l" t="t" r="r" b="b"/>
                <a:pathLst>
                  <a:path w="37963" h="13395" extrusionOk="0">
                    <a:moveTo>
                      <a:pt x="6548" y="1"/>
                    </a:moveTo>
                    <a:cubicBezTo>
                      <a:pt x="6302" y="1"/>
                      <a:pt x="6077" y="142"/>
                      <a:pt x="5971" y="364"/>
                    </a:cubicBezTo>
                    <a:lnTo>
                      <a:pt x="201" y="12482"/>
                    </a:lnTo>
                    <a:cubicBezTo>
                      <a:pt x="0" y="12906"/>
                      <a:pt x="309" y="13394"/>
                      <a:pt x="778" y="13394"/>
                    </a:cubicBezTo>
                    <a:lnTo>
                      <a:pt x="31413" y="13394"/>
                    </a:lnTo>
                    <a:cubicBezTo>
                      <a:pt x="31659" y="13394"/>
                      <a:pt x="31884" y="13254"/>
                      <a:pt x="31990" y="13030"/>
                    </a:cubicBezTo>
                    <a:lnTo>
                      <a:pt x="37760" y="914"/>
                    </a:lnTo>
                    <a:cubicBezTo>
                      <a:pt x="37962" y="490"/>
                      <a:pt x="37654" y="1"/>
                      <a:pt x="37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5"/>
              <p:cNvSpPr/>
              <p:nvPr/>
            </p:nvSpPr>
            <p:spPr>
              <a:xfrm>
                <a:off x="2081525" y="811675"/>
                <a:ext cx="825225" cy="249350"/>
              </a:xfrm>
              <a:custGeom>
                <a:avLst/>
                <a:gdLst/>
                <a:ahLst/>
                <a:cxnLst/>
                <a:rect l="l" t="t" r="r" b="b"/>
                <a:pathLst>
                  <a:path w="33009" h="9974" extrusionOk="0">
                    <a:moveTo>
                      <a:pt x="4749" y="0"/>
                    </a:moveTo>
                    <a:lnTo>
                      <a:pt x="1" y="9973"/>
                    </a:lnTo>
                    <a:lnTo>
                      <a:pt x="28260" y="9973"/>
                    </a:lnTo>
                    <a:lnTo>
                      <a:pt x="330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5"/>
              <p:cNvSpPr/>
              <p:nvPr/>
            </p:nvSpPr>
            <p:spPr>
              <a:xfrm>
                <a:off x="1856050" y="1164900"/>
                <a:ext cx="487000" cy="579475"/>
              </a:xfrm>
              <a:custGeom>
                <a:avLst/>
                <a:gdLst/>
                <a:ahLst/>
                <a:cxnLst/>
                <a:rect l="l" t="t" r="r" b="b"/>
                <a:pathLst>
                  <a:path w="19480" h="23179" extrusionOk="0">
                    <a:moveTo>
                      <a:pt x="13719" y="5606"/>
                    </a:moveTo>
                    <a:lnTo>
                      <a:pt x="11787" y="10398"/>
                    </a:lnTo>
                    <a:lnTo>
                      <a:pt x="7153" y="10398"/>
                    </a:lnTo>
                    <a:lnTo>
                      <a:pt x="9087" y="5606"/>
                    </a:lnTo>
                    <a:close/>
                    <a:moveTo>
                      <a:pt x="11509" y="11081"/>
                    </a:moveTo>
                    <a:lnTo>
                      <a:pt x="9760" y="15415"/>
                    </a:lnTo>
                    <a:lnTo>
                      <a:pt x="5128" y="15415"/>
                    </a:lnTo>
                    <a:lnTo>
                      <a:pt x="6877" y="11081"/>
                    </a:lnTo>
                    <a:close/>
                    <a:moveTo>
                      <a:pt x="10610" y="1"/>
                    </a:moveTo>
                    <a:lnTo>
                      <a:pt x="8624" y="4922"/>
                    </a:lnTo>
                    <a:lnTo>
                      <a:pt x="4016" y="4922"/>
                    </a:lnTo>
                    <a:lnTo>
                      <a:pt x="4016" y="5606"/>
                    </a:lnTo>
                    <a:lnTo>
                      <a:pt x="8348" y="5606"/>
                    </a:lnTo>
                    <a:lnTo>
                      <a:pt x="6416" y="10398"/>
                    </a:lnTo>
                    <a:lnTo>
                      <a:pt x="1549" y="10398"/>
                    </a:lnTo>
                    <a:lnTo>
                      <a:pt x="1549" y="11081"/>
                    </a:lnTo>
                    <a:lnTo>
                      <a:pt x="6140" y="11081"/>
                    </a:lnTo>
                    <a:lnTo>
                      <a:pt x="4391" y="15417"/>
                    </a:lnTo>
                    <a:lnTo>
                      <a:pt x="0" y="15417"/>
                    </a:lnTo>
                    <a:lnTo>
                      <a:pt x="0" y="16102"/>
                    </a:lnTo>
                    <a:lnTo>
                      <a:pt x="4113" y="16102"/>
                    </a:lnTo>
                    <a:lnTo>
                      <a:pt x="1361" y="22922"/>
                    </a:lnTo>
                    <a:lnTo>
                      <a:pt x="1997" y="23177"/>
                    </a:lnTo>
                    <a:lnTo>
                      <a:pt x="4851" y="16102"/>
                    </a:lnTo>
                    <a:lnTo>
                      <a:pt x="9484" y="16102"/>
                    </a:lnTo>
                    <a:lnTo>
                      <a:pt x="6732" y="22922"/>
                    </a:lnTo>
                    <a:lnTo>
                      <a:pt x="7366" y="23178"/>
                    </a:lnTo>
                    <a:lnTo>
                      <a:pt x="10222" y="16103"/>
                    </a:lnTo>
                    <a:lnTo>
                      <a:pt x="15666" y="16103"/>
                    </a:lnTo>
                    <a:lnTo>
                      <a:pt x="15666" y="15418"/>
                    </a:lnTo>
                    <a:lnTo>
                      <a:pt x="10499" y="15418"/>
                    </a:lnTo>
                    <a:lnTo>
                      <a:pt x="12247" y="11083"/>
                    </a:lnTo>
                    <a:lnTo>
                      <a:pt x="17378" y="11083"/>
                    </a:lnTo>
                    <a:lnTo>
                      <a:pt x="17378" y="10399"/>
                    </a:lnTo>
                    <a:lnTo>
                      <a:pt x="12524" y="10399"/>
                    </a:lnTo>
                    <a:lnTo>
                      <a:pt x="14458" y="5609"/>
                    </a:lnTo>
                    <a:lnTo>
                      <a:pt x="19480" y="5609"/>
                    </a:lnTo>
                    <a:lnTo>
                      <a:pt x="19480" y="4922"/>
                    </a:lnTo>
                    <a:lnTo>
                      <a:pt x="14734" y="4922"/>
                    </a:lnTo>
                    <a:lnTo>
                      <a:pt x="16616" y="257"/>
                    </a:lnTo>
                    <a:lnTo>
                      <a:pt x="15981" y="1"/>
                    </a:lnTo>
                    <a:lnTo>
                      <a:pt x="13995" y="4922"/>
                    </a:lnTo>
                    <a:lnTo>
                      <a:pt x="9363" y="4922"/>
                    </a:lnTo>
                    <a:lnTo>
                      <a:pt x="11246" y="257"/>
                    </a:lnTo>
                    <a:lnTo>
                      <a:pt x="106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5"/>
              <p:cNvSpPr/>
              <p:nvPr/>
            </p:nvSpPr>
            <p:spPr>
              <a:xfrm>
                <a:off x="2364650" y="1164900"/>
                <a:ext cx="367875" cy="579425"/>
              </a:xfrm>
              <a:custGeom>
                <a:avLst/>
                <a:gdLst/>
                <a:ahLst/>
                <a:cxnLst/>
                <a:rect l="l" t="t" r="r" b="b"/>
                <a:pathLst>
                  <a:path w="14715" h="23177" extrusionOk="0">
                    <a:moveTo>
                      <a:pt x="10747" y="1"/>
                    </a:moveTo>
                    <a:lnTo>
                      <a:pt x="8762" y="4922"/>
                    </a:lnTo>
                    <a:lnTo>
                      <a:pt x="4553" y="4922"/>
                    </a:lnTo>
                    <a:lnTo>
                      <a:pt x="4553" y="5606"/>
                    </a:lnTo>
                    <a:lnTo>
                      <a:pt x="8485" y="5606"/>
                    </a:lnTo>
                    <a:lnTo>
                      <a:pt x="6551" y="10398"/>
                    </a:lnTo>
                    <a:lnTo>
                      <a:pt x="2549" y="10398"/>
                    </a:lnTo>
                    <a:lnTo>
                      <a:pt x="2549" y="11081"/>
                    </a:lnTo>
                    <a:lnTo>
                      <a:pt x="6275" y="11081"/>
                    </a:lnTo>
                    <a:lnTo>
                      <a:pt x="4342" y="15872"/>
                    </a:lnTo>
                    <a:lnTo>
                      <a:pt x="0" y="15872"/>
                    </a:lnTo>
                    <a:lnTo>
                      <a:pt x="0" y="16557"/>
                    </a:lnTo>
                    <a:lnTo>
                      <a:pt x="4066" y="16557"/>
                    </a:lnTo>
                    <a:lnTo>
                      <a:pt x="1498" y="22921"/>
                    </a:lnTo>
                    <a:lnTo>
                      <a:pt x="2134" y="23177"/>
                    </a:lnTo>
                    <a:lnTo>
                      <a:pt x="4805" y="16557"/>
                    </a:lnTo>
                    <a:lnTo>
                      <a:pt x="9635" y="16557"/>
                    </a:lnTo>
                    <a:lnTo>
                      <a:pt x="9635" y="15872"/>
                    </a:lnTo>
                    <a:lnTo>
                      <a:pt x="5081" y="15872"/>
                    </a:lnTo>
                    <a:lnTo>
                      <a:pt x="7014" y="11081"/>
                    </a:lnTo>
                    <a:lnTo>
                      <a:pt x="12481" y="11081"/>
                    </a:lnTo>
                    <a:lnTo>
                      <a:pt x="12481" y="10398"/>
                    </a:lnTo>
                    <a:lnTo>
                      <a:pt x="7290" y="10398"/>
                    </a:lnTo>
                    <a:lnTo>
                      <a:pt x="9224" y="5606"/>
                    </a:lnTo>
                    <a:lnTo>
                      <a:pt x="14715" y="5606"/>
                    </a:lnTo>
                    <a:lnTo>
                      <a:pt x="14715" y="4922"/>
                    </a:lnTo>
                    <a:lnTo>
                      <a:pt x="9500" y="4922"/>
                    </a:lnTo>
                    <a:lnTo>
                      <a:pt x="11382" y="257"/>
                    </a:lnTo>
                    <a:lnTo>
                      <a:pt x="107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5"/>
              <p:cNvSpPr/>
              <p:nvPr/>
            </p:nvSpPr>
            <p:spPr>
              <a:xfrm>
                <a:off x="2095725" y="790875"/>
                <a:ext cx="809125" cy="299475"/>
              </a:xfrm>
              <a:custGeom>
                <a:avLst/>
                <a:gdLst/>
                <a:ahLst/>
                <a:cxnLst/>
                <a:rect l="l" t="t" r="r" b="b"/>
                <a:pathLst>
                  <a:path w="32365" h="11979" extrusionOk="0">
                    <a:moveTo>
                      <a:pt x="11174" y="4142"/>
                    </a:moveTo>
                    <a:lnTo>
                      <a:pt x="9762" y="7107"/>
                    </a:lnTo>
                    <a:lnTo>
                      <a:pt x="5628" y="7107"/>
                    </a:lnTo>
                    <a:lnTo>
                      <a:pt x="7041" y="4142"/>
                    </a:lnTo>
                    <a:close/>
                    <a:moveTo>
                      <a:pt x="16067" y="4142"/>
                    </a:moveTo>
                    <a:lnTo>
                      <a:pt x="14653" y="7107"/>
                    </a:lnTo>
                    <a:lnTo>
                      <a:pt x="10521" y="7107"/>
                    </a:lnTo>
                    <a:lnTo>
                      <a:pt x="11933" y="4142"/>
                    </a:lnTo>
                    <a:close/>
                    <a:moveTo>
                      <a:pt x="20958" y="4142"/>
                    </a:moveTo>
                    <a:lnTo>
                      <a:pt x="19546" y="7107"/>
                    </a:lnTo>
                    <a:lnTo>
                      <a:pt x="15412" y="7107"/>
                    </a:lnTo>
                    <a:lnTo>
                      <a:pt x="16825" y="4142"/>
                    </a:lnTo>
                    <a:close/>
                    <a:moveTo>
                      <a:pt x="25851" y="4142"/>
                    </a:moveTo>
                    <a:lnTo>
                      <a:pt x="24437" y="7107"/>
                    </a:lnTo>
                    <a:lnTo>
                      <a:pt x="20305" y="7107"/>
                    </a:lnTo>
                    <a:lnTo>
                      <a:pt x="21717" y="4142"/>
                    </a:lnTo>
                    <a:close/>
                    <a:moveTo>
                      <a:pt x="8254" y="0"/>
                    </a:moveTo>
                    <a:lnTo>
                      <a:pt x="6608" y="3455"/>
                    </a:lnTo>
                    <a:lnTo>
                      <a:pt x="2431" y="3455"/>
                    </a:lnTo>
                    <a:lnTo>
                      <a:pt x="2431" y="4142"/>
                    </a:lnTo>
                    <a:lnTo>
                      <a:pt x="6283" y="4142"/>
                    </a:lnTo>
                    <a:lnTo>
                      <a:pt x="4871" y="7107"/>
                    </a:lnTo>
                    <a:lnTo>
                      <a:pt x="1" y="7107"/>
                    </a:lnTo>
                    <a:lnTo>
                      <a:pt x="1" y="7792"/>
                    </a:lnTo>
                    <a:lnTo>
                      <a:pt x="4544" y="7792"/>
                    </a:lnTo>
                    <a:lnTo>
                      <a:pt x="2690" y="11685"/>
                    </a:lnTo>
                    <a:lnTo>
                      <a:pt x="3309" y="11979"/>
                    </a:lnTo>
                    <a:lnTo>
                      <a:pt x="5303" y="7792"/>
                    </a:lnTo>
                    <a:lnTo>
                      <a:pt x="9437" y="7792"/>
                    </a:lnTo>
                    <a:lnTo>
                      <a:pt x="7583" y="11685"/>
                    </a:lnTo>
                    <a:lnTo>
                      <a:pt x="8202" y="11979"/>
                    </a:lnTo>
                    <a:lnTo>
                      <a:pt x="10195" y="7792"/>
                    </a:lnTo>
                    <a:lnTo>
                      <a:pt x="14328" y="7792"/>
                    </a:lnTo>
                    <a:lnTo>
                      <a:pt x="12475" y="11685"/>
                    </a:lnTo>
                    <a:lnTo>
                      <a:pt x="13093" y="11979"/>
                    </a:lnTo>
                    <a:lnTo>
                      <a:pt x="15087" y="7792"/>
                    </a:lnTo>
                    <a:lnTo>
                      <a:pt x="19221" y="7792"/>
                    </a:lnTo>
                    <a:lnTo>
                      <a:pt x="17367" y="11685"/>
                    </a:lnTo>
                    <a:lnTo>
                      <a:pt x="17986" y="11979"/>
                    </a:lnTo>
                    <a:lnTo>
                      <a:pt x="19979" y="7792"/>
                    </a:lnTo>
                    <a:lnTo>
                      <a:pt x="24112" y="7792"/>
                    </a:lnTo>
                    <a:lnTo>
                      <a:pt x="22259" y="11685"/>
                    </a:lnTo>
                    <a:lnTo>
                      <a:pt x="22877" y="11979"/>
                    </a:lnTo>
                    <a:lnTo>
                      <a:pt x="24872" y="7791"/>
                    </a:lnTo>
                    <a:lnTo>
                      <a:pt x="29937" y="7791"/>
                    </a:lnTo>
                    <a:lnTo>
                      <a:pt x="29937" y="7107"/>
                    </a:lnTo>
                    <a:lnTo>
                      <a:pt x="25197" y="7107"/>
                    </a:lnTo>
                    <a:lnTo>
                      <a:pt x="26609" y="4142"/>
                    </a:lnTo>
                    <a:lnTo>
                      <a:pt x="32364" y="4142"/>
                    </a:lnTo>
                    <a:lnTo>
                      <a:pt x="32364" y="3457"/>
                    </a:lnTo>
                    <a:lnTo>
                      <a:pt x="26935" y="3457"/>
                    </a:lnTo>
                    <a:lnTo>
                      <a:pt x="28440" y="296"/>
                    </a:lnTo>
                    <a:lnTo>
                      <a:pt x="27822" y="0"/>
                    </a:lnTo>
                    <a:lnTo>
                      <a:pt x="26176" y="3455"/>
                    </a:lnTo>
                    <a:lnTo>
                      <a:pt x="22043" y="3455"/>
                    </a:lnTo>
                    <a:lnTo>
                      <a:pt x="23548" y="296"/>
                    </a:lnTo>
                    <a:lnTo>
                      <a:pt x="22929" y="0"/>
                    </a:lnTo>
                    <a:lnTo>
                      <a:pt x="21285" y="3455"/>
                    </a:lnTo>
                    <a:lnTo>
                      <a:pt x="17152" y="3455"/>
                    </a:lnTo>
                    <a:lnTo>
                      <a:pt x="18657" y="296"/>
                    </a:lnTo>
                    <a:lnTo>
                      <a:pt x="18038" y="0"/>
                    </a:lnTo>
                    <a:lnTo>
                      <a:pt x="16392" y="3455"/>
                    </a:lnTo>
                    <a:lnTo>
                      <a:pt x="12259" y="3455"/>
                    </a:lnTo>
                    <a:lnTo>
                      <a:pt x="13764" y="296"/>
                    </a:lnTo>
                    <a:lnTo>
                      <a:pt x="13147" y="0"/>
                    </a:lnTo>
                    <a:lnTo>
                      <a:pt x="11501" y="3455"/>
                    </a:lnTo>
                    <a:lnTo>
                      <a:pt x="7367" y="3455"/>
                    </a:lnTo>
                    <a:lnTo>
                      <a:pt x="8872" y="296"/>
                    </a:lnTo>
                    <a:lnTo>
                      <a:pt x="82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65"/>
            <p:cNvSpPr/>
            <p:nvPr/>
          </p:nvSpPr>
          <p:spPr>
            <a:xfrm>
              <a:off x="1984272" y="3619975"/>
              <a:ext cx="1449424" cy="133268"/>
            </a:xfrm>
            <a:custGeom>
              <a:avLst/>
              <a:gdLst/>
              <a:ahLst/>
              <a:cxnLst/>
              <a:rect l="l" t="t" r="r" b="b"/>
              <a:pathLst>
                <a:path w="243192" h="7806" extrusionOk="0">
                  <a:moveTo>
                    <a:pt x="3917" y="0"/>
                  </a:moveTo>
                  <a:lnTo>
                    <a:pt x="3503" y="28"/>
                  </a:lnTo>
                  <a:lnTo>
                    <a:pt x="3117" y="83"/>
                  </a:lnTo>
                  <a:lnTo>
                    <a:pt x="2759" y="193"/>
                  </a:lnTo>
                  <a:lnTo>
                    <a:pt x="2400" y="331"/>
                  </a:lnTo>
                  <a:lnTo>
                    <a:pt x="2042" y="497"/>
                  </a:lnTo>
                  <a:lnTo>
                    <a:pt x="1738" y="690"/>
                  </a:lnTo>
                  <a:lnTo>
                    <a:pt x="1435" y="910"/>
                  </a:lnTo>
                  <a:lnTo>
                    <a:pt x="1159" y="1159"/>
                  </a:lnTo>
                  <a:lnTo>
                    <a:pt x="911" y="1435"/>
                  </a:lnTo>
                  <a:lnTo>
                    <a:pt x="690" y="1738"/>
                  </a:lnTo>
                  <a:lnTo>
                    <a:pt x="469" y="2041"/>
                  </a:lnTo>
                  <a:lnTo>
                    <a:pt x="331" y="2400"/>
                  </a:lnTo>
                  <a:lnTo>
                    <a:pt x="194" y="2758"/>
                  </a:lnTo>
                  <a:lnTo>
                    <a:pt x="83" y="3117"/>
                  </a:lnTo>
                  <a:lnTo>
                    <a:pt x="28" y="3503"/>
                  </a:lnTo>
                  <a:lnTo>
                    <a:pt x="1" y="3917"/>
                  </a:lnTo>
                  <a:lnTo>
                    <a:pt x="28" y="4303"/>
                  </a:lnTo>
                  <a:lnTo>
                    <a:pt x="83" y="4689"/>
                  </a:lnTo>
                  <a:lnTo>
                    <a:pt x="194" y="5075"/>
                  </a:lnTo>
                  <a:lnTo>
                    <a:pt x="331" y="5434"/>
                  </a:lnTo>
                  <a:lnTo>
                    <a:pt x="469" y="5765"/>
                  </a:lnTo>
                  <a:lnTo>
                    <a:pt x="690" y="6096"/>
                  </a:lnTo>
                  <a:lnTo>
                    <a:pt x="911" y="6399"/>
                  </a:lnTo>
                  <a:lnTo>
                    <a:pt x="1159" y="6675"/>
                  </a:lnTo>
                  <a:lnTo>
                    <a:pt x="1435" y="6923"/>
                  </a:lnTo>
                  <a:lnTo>
                    <a:pt x="1738" y="7144"/>
                  </a:lnTo>
                  <a:lnTo>
                    <a:pt x="2042" y="7337"/>
                  </a:lnTo>
                  <a:lnTo>
                    <a:pt x="2400" y="7503"/>
                  </a:lnTo>
                  <a:lnTo>
                    <a:pt x="2759" y="7641"/>
                  </a:lnTo>
                  <a:lnTo>
                    <a:pt x="3117" y="7723"/>
                  </a:lnTo>
                  <a:lnTo>
                    <a:pt x="3503" y="7806"/>
                  </a:lnTo>
                  <a:lnTo>
                    <a:pt x="239689" y="7806"/>
                  </a:lnTo>
                  <a:lnTo>
                    <a:pt x="240075" y="7723"/>
                  </a:lnTo>
                  <a:lnTo>
                    <a:pt x="240461" y="7641"/>
                  </a:lnTo>
                  <a:lnTo>
                    <a:pt x="240819" y="7503"/>
                  </a:lnTo>
                  <a:lnTo>
                    <a:pt x="241150" y="7337"/>
                  </a:lnTo>
                  <a:lnTo>
                    <a:pt x="241481" y="7144"/>
                  </a:lnTo>
                  <a:lnTo>
                    <a:pt x="241785" y="6923"/>
                  </a:lnTo>
                  <a:lnTo>
                    <a:pt x="242061" y="6675"/>
                  </a:lnTo>
                  <a:lnTo>
                    <a:pt x="242309" y="6399"/>
                  </a:lnTo>
                  <a:lnTo>
                    <a:pt x="242529" y="6096"/>
                  </a:lnTo>
                  <a:lnTo>
                    <a:pt x="242723" y="5765"/>
                  </a:lnTo>
                  <a:lnTo>
                    <a:pt x="242888" y="5434"/>
                  </a:lnTo>
                  <a:lnTo>
                    <a:pt x="243026" y="5075"/>
                  </a:lnTo>
                  <a:lnTo>
                    <a:pt x="243109" y="4689"/>
                  </a:lnTo>
                  <a:lnTo>
                    <a:pt x="243164" y="4303"/>
                  </a:lnTo>
                  <a:lnTo>
                    <a:pt x="243191" y="3917"/>
                  </a:lnTo>
                  <a:lnTo>
                    <a:pt x="243164" y="3503"/>
                  </a:lnTo>
                  <a:lnTo>
                    <a:pt x="243109" y="3117"/>
                  </a:lnTo>
                  <a:lnTo>
                    <a:pt x="243026" y="2758"/>
                  </a:lnTo>
                  <a:lnTo>
                    <a:pt x="242888" y="2400"/>
                  </a:lnTo>
                  <a:lnTo>
                    <a:pt x="242723" y="2041"/>
                  </a:lnTo>
                  <a:lnTo>
                    <a:pt x="242529" y="1738"/>
                  </a:lnTo>
                  <a:lnTo>
                    <a:pt x="242309" y="1435"/>
                  </a:lnTo>
                  <a:lnTo>
                    <a:pt x="242061" y="1159"/>
                  </a:lnTo>
                  <a:lnTo>
                    <a:pt x="241785" y="910"/>
                  </a:lnTo>
                  <a:lnTo>
                    <a:pt x="241481" y="690"/>
                  </a:lnTo>
                  <a:lnTo>
                    <a:pt x="241150" y="497"/>
                  </a:lnTo>
                  <a:lnTo>
                    <a:pt x="240819" y="331"/>
                  </a:lnTo>
                  <a:lnTo>
                    <a:pt x="240461" y="193"/>
                  </a:lnTo>
                  <a:lnTo>
                    <a:pt x="240075" y="83"/>
                  </a:lnTo>
                  <a:lnTo>
                    <a:pt x="239689" y="28"/>
                  </a:lnTo>
                  <a:lnTo>
                    <a:pt x="239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8EACC5E-3549-D9EF-D690-98ADE1866D71}"/>
              </a:ext>
            </a:extLst>
          </p:cNvPr>
          <p:cNvSpPr txBox="1"/>
          <p:nvPr/>
        </p:nvSpPr>
        <p:spPr>
          <a:xfrm>
            <a:off x="3289265" y="1570911"/>
            <a:ext cx="6374423" cy="153888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Rockwell"/>
              </a:rPr>
              <a:t>We hope you found our machine learning model useful.</a:t>
            </a:r>
            <a:endParaRPr lang="en-US">
              <a:latin typeface="Rockwell"/>
            </a:endParaRPr>
          </a:p>
          <a:p>
            <a:endParaRPr lang="en-US" sz="2000">
              <a:solidFill>
                <a:schemeClr val="tx1">
                  <a:lumMod val="95000"/>
                  <a:lumOff val="5000"/>
                </a:schemeClr>
              </a:solidFill>
              <a:latin typeface="Rockwell"/>
            </a:endParaRPr>
          </a:p>
          <a:p>
            <a:endParaRPr lang="en-US" sz="2000">
              <a:solidFill>
                <a:schemeClr val="tx1">
                  <a:lumMod val="95000"/>
                  <a:lumOff val="5000"/>
                </a:schemeClr>
              </a:solidFill>
              <a:latin typeface="Rockwell"/>
            </a:endParaRPr>
          </a:p>
          <a:p>
            <a:endParaRPr lang="en-US"/>
          </a:p>
        </p:txBody>
      </p:sp>
      <p:sp>
        <p:nvSpPr>
          <p:cNvPr id="3" name="TextBox 1">
            <a:extLst>
              <a:ext uri="{FF2B5EF4-FFF2-40B4-BE49-F238E27FC236}">
                <a16:creationId xmlns:a16="http://schemas.microsoft.com/office/drawing/2014/main" id="{5939EF7F-4BFE-C58F-DFFE-49EB583DE8CD}"/>
              </a:ext>
            </a:extLst>
          </p:cNvPr>
          <p:cNvSpPr txBox="1"/>
          <p:nvPr/>
        </p:nvSpPr>
        <p:spPr>
          <a:xfrm>
            <a:off x="4909704" y="2478975"/>
            <a:ext cx="6392264"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Rockwell"/>
              </a:rPr>
              <a:t>If not,</a:t>
            </a:r>
          </a:p>
        </p:txBody>
      </p:sp>
      <p:sp>
        <p:nvSpPr>
          <p:cNvPr id="4" name="TextBox 1">
            <a:extLst>
              <a:ext uri="{FF2B5EF4-FFF2-40B4-BE49-F238E27FC236}">
                <a16:creationId xmlns:a16="http://schemas.microsoft.com/office/drawing/2014/main" id="{3B944658-A635-A590-2E6A-00637C0BF3DD}"/>
              </a:ext>
            </a:extLst>
          </p:cNvPr>
          <p:cNvSpPr txBox="1"/>
          <p:nvPr/>
        </p:nvSpPr>
        <p:spPr>
          <a:xfrm>
            <a:off x="4273260" y="3043051"/>
            <a:ext cx="567788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Rockwell"/>
              </a:rPr>
              <a:t>we blame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8E2A-E283-4EC7-0B19-3A010BF57FB9}"/>
              </a:ext>
            </a:extLst>
          </p:cNvPr>
          <p:cNvSpPr>
            <a:spLocks noGrp="1"/>
          </p:cNvSpPr>
          <p:nvPr>
            <p:ph type="title"/>
          </p:nvPr>
        </p:nvSpPr>
        <p:spPr>
          <a:xfrm>
            <a:off x="108439" y="540000"/>
            <a:ext cx="8315561" cy="500700"/>
          </a:xfrm>
        </p:spPr>
        <p:txBody>
          <a:bodyPr/>
          <a:lstStyle/>
          <a:p>
            <a:r>
              <a:rPr lang="en-US">
                <a:latin typeface="Rockwell"/>
              </a:rPr>
              <a:t>Visualization</a:t>
            </a:r>
          </a:p>
        </p:txBody>
      </p:sp>
      <p:sp>
        <p:nvSpPr>
          <p:cNvPr id="4" name="TextBox 3">
            <a:extLst>
              <a:ext uri="{FF2B5EF4-FFF2-40B4-BE49-F238E27FC236}">
                <a16:creationId xmlns:a16="http://schemas.microsoft.com/office/drawing/2014/main" id="{4BBA7925-D417-0A5F-F15B-2E88308186EA}"/>
              </a:ext>
            </a:extLst>
          </p:cNvPr>
          <p:cNvSpPr txBox="1"/>
          <p:nvPr/>
        </p:nvSpPr>
        <p:spPr>
          <a:xfrm>
            <a:off x="153865" y="1037492"/>
            <a:ext cx="51413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The scatterplot represents the relationship between heating Load(HL) and Cooling Load(CL) with all independent variables.</a:t>
            </a:r>
          </a:p>
          <a:p>
            <a:endParaRPr lang="en-US">
              <a:latin typeface="Rockwell"/>
            </a:endParaRPr>
          </a:p>
        </p:txBody>
      </p:sp>
      <p:pic>
        <p:nvPicPr>
          <p:cNvPr id="5" name="Picture 5" descr="Table&#10;&#10;Description automatically generated">
            <a:extLst>
              <a:ext uri="{FF2B5EF4-FFF2-40B4-BE49-F238E27FC236}">
                <a16:creationId xmlns:a16="http://schemas.microsoft.com/office/drawing/2014/main" id="{F80A99DA-8A36-0CD9-55D5-F3FC2965882C}"/>
              </a:ext>
            </a:extLst>
          </p:cNvPr>
          <p:cNvPicPr>
            <a:picLocks noChangeAspect="1"/>
          </p:cNvPicPr>
          <p:nvPr/>
        </p:nvPicPr>
        <p:blipFill>
          <a:blip r:embed="rId2"/>
          <a:stretch>
            <a:fillRect/>
          </a:stretch>
        </p:blipFill>
        <p:spPr>
          <a:xfrm>
            <a:off x="2883877" y="1712465"/>
            <a:ext cx="6260122" cy="3380316"/>
          </a:xfrm>
          <a:prstGeom prst="rect">
            <a:avLst/>
          </a:prstGeom>
        </p:spPr>
      </p:pic>
    </p:spTree>
    <p:extLst>
      <p:ext uri="{BB962C8B-B14F-4D97-AF65-F5344CB8AC3E}">
        <p14:creationId xmlns:p14="http://schemas.microsoft.com/office/powerpoint/2010/main" val="35519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p:txBody>
          <a:bodyPr/>
          <a:lstStyle/>
          <a:p>
            <a:r>
              <a:rPr lang="en-US">
                <a:latin typeface="Rockwell"/>
              </a:rPr>
              <a:t>Visualization- Histograms</a:t>
            </a:r>
            <a:endParaRPr lang="en-US"/>
          </a:p>
        </p:txBody>
      </p:sp>
      <p:pic>
        <p:nvPicPr>
          <p:cNvPr id="2" name="Picture 1" descr="Chart, histogram&#10;&#10;Description automatically generated">
            <a:extLst>
              <a:ext uri="{FF2B5EF4-FFF2-40B4-BE49-F238E27FC236}">
                <a16:creationId xmlns:a16="http://schemas.microsoft.com/office/drawing/2014/main" id="{877AA74D-9821-D496-15B7-9925588D8052}"/>
              </a:ext>
            </a:extLst>
          </p:cNvPr>
          <p:cNvPicPr>
            <a:picLocks noChangeAspect="1"/>
          </p:cNvPicPr>
          <p:nvPr/>
        </p:nvPicPr>
        <p:blipFill>
          <a:blip r:embed="rId3"/>
          <a:stretch>
            <a:fillRect/>
          </a:stretch>
        </p:blipFill>
        <p:spPr>
          <a:xfrm>
            <a:off x="726536" y="1221728"/>
            <a:ext cx="1974950" cy="1971192"/>
          </a:xfrm>
          <a:prstGeom prst="rect">
            <a:avLst/>
          </a:prstGeom>
        </p:spPr>
      </p:pic>
      <p:pic>
        <p:nvPicPr>
          <p:cNvPr id="4" name="Picture 3" descr="Chart, bar chart, histogram&#10;&#10;Description automatically generated">
            <a:extLst>
              <a:ext uri="{FF2B5EF4-FFF2-40B4-BE49-F238E27FC236}">
                <a16:creationId xmlns:a16="http://schemas.microsoft.com/office/drawing/2014/main" id="{E92B56ED-CFEC-55A6-6E06-8CBC09725EC4}"/>
              </a:ext>
            </a:extLst>
          </p:cNvPr>
          <p:cNvPicPr>
            <a:picLocks noChangeAspect="1"/>
          </p:cNvPicPr>
          <p:nvPr/>
        </p:nvPicPr>
        <p:blipFill>
          <a:blip r:embed="rId4"/>
          <a:stretch>
            <a:fillRect/>
          </a:stretch>
        </p:blipFill>
        <p:spPr>
          <a:xfrm>
            <a:off x="4835382" y="1128514"/>
            <a:ext cx="2063548" cy="2060147"/>
          </a:xfrm>
          <a:prstGeom prst="rect">
            <a:avLst/>
          </a:prstGeom>
        </p:spPr>
      </p:pic>
      <p:pic>
        <p:nvPicPr>
          <p:cNvPr id="5" name="Picture 4" descr="Chart, histogram&#10;&#10;Description automatically generated">
            <a:extLst>
              <a:ext uri="{FF2B5EF4-FFF2-40B4-BE49-F238E27FC236}">
                <a16:creationId xmlns:a16="http://schemas.microsoft.com/office/drawing/2014/main" id="{848116C8-E15E-3E66-6B3D-3BCC3D5ABB4E}"/>
              </a:ext>
            </a:extLst>
          </p:cNvPr>
          <p:cNvPicPr>
            <a:picLocks noChangeAspect="1"/>
          </p:cNvPicPr>
          <p:nvPr/>
        </p:nvPicPr>
        <p:blipFill>
          <a:blip r:embed="rId5"/>
          <a:stretch>
            <a:fillRect/>
          </a:stretch>
        </p:blipFill>
        <p:spPr>
          <a:xfrm>
            <a:off x="2848105" y="2892139"/>
            <a:ext cx="2063548" cy="2059265"/>
          </a:xfrm>
          <a:prstGeom prst="rect">
            <a:avLst/>
          </a:prstGeom>
        </p:spPr>
      </p:pic>
      <p:pic>
        <p:nvPicPr>
          <p:cNvPr id="6" name="Picture 5" descr="Chart, histogram&#10;&#10;Description automatically generated">
            <a:extLst>
              <a:ext uri="{FF2B5EF4-FFF2-40B4-BE49-F238E27FC236}">
                <a16:creationId xmlns:a16="http://schemas.microsoft.com/office/drawing/2014/main" id="{06B383A7-5C51-304F-575E-3D7C108F39BA}"/>
              </a:ext>
            </a:extLst>
          </p:cNvPr>
          <p:cNvPicPr>
            <a:picLocks noChangeAspect="1"/>
          </p:cNvPicPr>
          <p:nvPr/>
        </p:nvPicPr>
        <p:blipFill>
          <a:blip r:embed="rId6"/>
          <a:stretch>
            <a:fillRect/>
          </a:stretch>
        </p:blipFill>
        <p:spPr>
          <a:xfrm>
            <a:off x="6798400" y="2905782"/>
            <a:ext cx="2216516" cy="1887896"/>
          </a:xfrm>
          <a:prstGeom prst="rect">
            <a:avLst/>
          </a:prstGeom>
        </p:spPr>
      </p:pic>
      <p:sp>
        <p:nvSpPr>
          <p:cNvPr id="7" name="TextBox 6">
            <a:extLst>
              <a:ext uri="{FF2B5EF4-FFF2-40B4-BE49-F238E27FC236}">
                <a16:creationId xmlns:a16="http://schemas.microsoft.com/office/drawing/2014/main" id="{36B5655C-4D06-0F60-080F-B71C64F648D0}"/>
              </a:ext>
            </a:extLst>
          </p:cNvPr>
          <p:cNvSpPr txBox="1"/>
          <p:nvPr/>
        </p:nvSpPr>
        <p:spPr>
          <a:xfrm>
            <a:off x="2776299" y="1578635"/>
            <a:ext cx="1722287" cy="1202380"/>
          </a:xfrm>
          <a:prstGeom prst="rect">
            <a:avLst/>
          </a:prstGeom>
          <a:noFill/>
        </p:spPr>
        <p:txBody>
          <a:bodyPr wrap="square" lIns="91440" tIns="45720" rIns="91440" bIns="45720" anchor="t">
            <a:spAutoFit/>
          </a:bodyPr>
          <a:lstStyle/>
          <a:p>
            <a:pPr>
              <a:lnSpc>
                <a:spcPct val="107000"/>
              </a:lnSpc>
              <a:spcAft>
                <a:spcPts val="800"/>
              </a:spcAft>
            </a:pPr>
            <a:r>
              <a:rPr lang="en-US" kern="100">
                <a:effectLst/>
                <a:latin typeface="Rockwell"/>
                <a:ea typeface="Calibri" panose="020F0502020204030204" pitchFamily="34" charset="0"/>
                <a:cs typeface="Times New Roman"/>
              </a:rPr>
              <a:t>X1 Relative Compactness</a:t>
            </a:r>
          </a:p>
          <a:p>
            <a:pPr marL="171450" indent="-171450">
              <a:lnSpc>
                <a:spcPct val="107000"/>
              </a:lnSpc>
              <a:spcAft>
                <a:spcPts val="800"/>
              </a:spcAft>
              <a:buChar char="•"/>
            </a:pPr>
            <a:r>
              <a:rPr lang="en-US" sz="1100" kern="100">
                <a:latin typeface="Rockwell"/>
                <a:ea typeface="Calibri" panose="020F0502020204030204" pitchFamily="34" charset="0"/>
                <a:cs typeface="Times New Roman"/>
              </a:rPr>
              <a:t>Average relative compactness is 0.764</a:t>
            </a:r>
            <a:r>
              <a:rPr lang="en-US" sz="1200" kern="100">
                <a:latin typeface="Rockwell"/>
                <a:ea typeface="Calibri" panose="020F0502020204030204" pitchFamily="34" charset="0"/>
                <a:cs typeface="Times New Roman"/>
              </a:rPr>
              <a:t>.</a:t>
            </a:r>
            <a:endParaRPr lang="en-US" sz="1200" kern="100">
              <a:latin typeface="Rockwell" panose="020606030202050204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C7A46E9-6660-F704-474F-D3DB19448E68}"/>
              </a:ext>
            </a:extLst>
          </p:cNvPr>
          <p:cNvSpPr txBox="1"/>
          <p:nvPr/>
        </p:nvSpPr>
        <p:spPr>
          <a:xfrm>
            <a:off x="6898930" y="1810663"/>
            <a:ext cx="1659673" cy="307777"/>
          </a:xfrm>
          <a:prstGeom prst="rect">
            <a:avLst/>
          </a:prstGeom>
          <a:noFill/>
        </p:spPr>
        <p:txBody>
          <a:bodyPr wrap="square">
            <a:spAutoFit/>
          </a:bodyPr>
          <a:lstStyle/>
          <a:p>
            <a:r>
              <a:rPr lang="en-US" sz="1400" kern="10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a:effectLst/>
                <a:latin typeface="Rockwell" panose="02060603020205020403" pitchFamily="18" charset="0"/>
                <a:ea typeface="Calibri" panose="020F0502020204030204" pitchFamily="34" charset="0"/>
                <a:cs typeface="Times New Roman" panose="02020603050405020304" pitchFamily="18" charset="0"/>
              </a:rPr>
              <a:t>X2 Surface Area</a:t>
            </a:r>
            <a:endParaRPr lang="en-IN">
              <a:latin typeface="Rockwell" panose="02060603020205020403" pitchFamily="18" charset="0"/>
            </a:endParaRPr>
          </a:p>
        </p:txBody>
      </p:sp>
      <p:sp>
        <p:nvSpPr>
          <p:cNvPr id="9" name="TextBox 8">
            <a:extLst>
              <a:ext uri="{FF2B5EF4-FFF2-40B4-BE49-F238E27FC236}">
                <a16:creationId xmlns:a16="http://schemas.microsoft.com/office/drawing/2014/main" id="{886EE149-577B-4910-714A-AEF4088E9338}"/>
              </a:ext>
            </a:extLst>
          </p:cNvPr>
          <p:cNvSpPr txBox="1"/>
          <p:nvPr/>
        </p:nvSpPr>
        <p:spPr>
          <a:xfrm>
            <a:off x="1042963" y="3759344"/>
            <a:ext cx="1658620" cy="537711"/>
          </a:xfrm>
          <a:prstGeom prst="rect">
            <a:avLst/>
          </a:prstGeom>
          <a:noFill/>
        </p:spPr>
        <p:txBody>
          <a:bodyPr wrap="square">
            <a:spAutoFit/>
          </a:bodyPr>
          <a:lstStyle/>
          <a:p>
            <a:pPr marL="457200" indent="457200">
              <a:lnSpc>
                <a:spcPct val="107000"/>
              </a:lnSpc>
              <a:spcAft>
                <a:spcPts val="800"/>
              </a:spcAft>
            </a:pPr>
            <a:r>
              <a:rPr lang="en-US" sz="1400" kern="100">
                <a:effectLst/>
                <a:latin typeface="Rockwell" panose="02060603020205020403" pitchFamily="18" charset="0"/>
                <a:ea typeface="Calibri" panose="020F0502020204030204" pitchFamily="34" charset="0"/>
                <a:cs typeface="Times New Roman" panose="02020603050405020304" pitchFamily="18" charset="0"/>
              </a:rPr>
              <a:t>X4 Roof Area </a:t>
            </a:r>
            <a:endParaRPr lang="en-IN" sz="1400" kern="10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9FC521F-3490-CF56-85C0-59294EC29F06}"/>
              </a:ext>
            </a:extLst>
          </p:cNvPr>
          <p:cNvSpPr txBox="1"/>
          <p:nvPr/>
        </p:nvSpPr>
        <p:spPr>
          <a:xfrm>
            <a:off x="5231751" y="3763463"/>
            <a:ext cx="2923477" cy="307777"/>
          </a:xfrm>
          <a:prstGeom prst="rect">
            <a:avLst/>
          </a:prstGeom>
          <a:noFill/>
        </p:spPr>
        <p:txBody>
          <a:bodyPr wrap="square">
            <a:spAutoFit/>
          </a:bodyPr>
          <a:lstStyle/>
          <a:p>
            <a:r>
              <a:rPr lang="en-US" sz="1400" kern="10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a:effectLst/>
                <a:latin typeface="Rockwell" panose="02060603020205020403" pitchFamily="18" charset="0"/>
                <a:ea typeface="Calibri" panose="020F0502020204030204" pitchFamily="34" charset="0"/>
                <a:cs typeface="Times New Roman" panose="02020603050405020304" pitchFamily="18" charset="0"/>
              </a:rPr>
              <a:t>X3 Wall Area </a:t>
            </a:r>
            <a:endParaRPr lang="en-IN">
              <a:latin typeface="Rockwell" panose="02060603020205020403" pitchFamily="18" charset="0"/>
            </a:endParaRPr>
          </a:p>
        </p:txBody>
      </p:sp>
    </p:spTree>
    <p:extLst>
      <p:ext uri="{BB962C8B-B14F-4D97-AF65-F5344CB8AC3E}">
        <p14:creationId xmlns:p14="http://schemas.microsoft.com/office/powerpoint/2010/main" val="22898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F338CFCF-95D4-7C26-5A55-0CA61ED1561D}"/>
              </a:ext>
            </a:extLst>
          </p:cNvPr>
          <p:cNvPicPr>
            <a:picLocks noChangeAspect="1"/>
          </p:cNvPicPr>
          <p:nvPr/>
        </p:nvPicPr>
        <p:blipFill>
          <a:blip r:embed="rId2"/>
          <a:stretch>
            <a:fillRect/>
          </a:stretch>
        </p:blipFill>
        <p:spPr>
          <a:xfrm>
            <a:off x="369277" y="881869"/>
            <a:ext cx="2145322" cy="1990578"/>
          </a:xfrm>
          <a:prstGeom prst="rect">
            <a:avLst/>
          </a:prstGeom>
        </p:spPr>
      </p:pic>
      <p:pic>
        <p:nvPicPr>
          <p:cNvPr id="5" name="Picture 5" descr="Chart, histogram&#10;&#10;Description automatically generated">
            <a:extLst>
              <a:ext uri="{FF2B5EF4-FFF2-40B4-BE49-F238E27FC236}">
                <a16:creationId xmlns:a16="http://schemas.microsoft.com/office/drawing/2014/main" id="{F60EBB99-252B-FCAB-10F0-58D777835338}"/>
              </a:ext>
            </a:extLst>
          </p:cNvPr>
          <p:cNvPicPr>
            <a:picLocks noChangeAspect="1"/>
          </p:cNvPicPr>
          <p:nvPr/>
        </p:nvPicPr>
        <p:blipFill>
          <a:blip r:embed="rId3"/>
          <a:stretch>
            <a:fillRect/>
          </a:stretch>
        </p:blipFill>
        <p:spPr>
          <a:xfrm>
            <a:off x="4448907" y="879727"/>
            <a:ext cx="2189284" cy="1994862"/>
          </a:xfrm>
          <a:prstGeom prst="rect">
            <a:avLst/>
          </a:prstGeom>
        </p:spPr>
      </p:pic>
      <p:pic>
        <p:nvPicPr>
          <p:cNvPr id="6" name="Picture 6" descr="Chart, histogram&#10;&#10;Description automatically generated">
            <a:extLst>
              <a:ext uri="{FF2B5EF4-FFF2-40B4-BE49-F238E27FC236}">
                <a16:creationId xmlns:a16="http://schemas.microsoft.com/office/drawing/2014/main" id="{63F8B682-1891-D0B5-9F0D-21C4BD9A76DA}"/>
              </a:ext>
            </a:extLst>
          </p:cNvPr>
          <p:cNvPicPr>
            <a:picLocks noChangeAspect="1"/>
          </p:cNvPicPr>
          <p:nvPr/>
        </p:nvPicPr>
        <p:blipFill>
          <a:blip r:embed="rId4"/>
          <a:stretch>
            <a:fillRect/>
          </a:stretch>
        </p:blipFill>
        <p:spPr>
          <a:xfrm>
            <a:off x="6680457" y="2972461"/>
            <a:ext cx="2022231" cy="1808043"/>
          </a:xfrm>
          <a:prstGeom prst="rect">
            <a:avLst/>
          </a:prstGeom>
        </p:spPr>
      </p:pic>
      <p:pic>
        <p:nvPicPr>
          <p:cNvPr id="7" name="Picture 7" descr="Chart, bar chart, histogram&#10;&#10;Description automatically generated">
            <a:extLst>
              <a:ext uri="{FF2B5EF4-FFF2-40B4-BE49-F238E27FC236}">
                <a16:creationId xmlns:a16="http://schemas.microsoft.com/office/drawing/2014/main" id="{D219B3CC-9617-2994-1BA7-F663C6121324}"/>
              </a:ext>
            </a:extLst>
          </p:cNvPr>
          <p:cNvPicPr>
            <a:picLocks noChangeAspect="1"/>
          </p:cNvPicPr>
          <p:nvPr/>
        </p:nvPicPr>
        <p:blipFill>
          <a:blip r:embed="rId5"/>
          <a:stretch>
            <a:fillRect/>
          </a:stretch>
        </p:blipFill>
        <p:spPr>
          <a:xfrm>
            <a:off x="2514599" y="3204251"/>
            <a:ext cx="1863970" cy="1645252"/>
          </a:xfrm>
          <a:prstGeom prst="rect">
            <a:avLst/>
          </a:prstGeom>
        </p:spPr>
      </p:pic>
      <p:sp>
        <p:nvSpPr>
          <p:cNvPr id="8" name="TextBox 7">
            <a:extLst>
              <a:ext uri="{FF2B5EF4-FFF2-40B4-BE49-F238E27FC236}">
                <a16:creationId xmlns:a16="http://schemas.microsoft.com/office/drawing/2014/main" id="{1FF7DB9E-F5DB-AE89-834F-0CC9BA863BAA}"/>
              </a:ext>
            </a:extLst>
          </p:cNvPr>
          <p:cNvSpPr txBox="1"/>
          <p:nvPr/>
        </p:nvSpPr>
        <p:spPr>
          <a:xfrm>
            <a:off x="2628900" y="1015512"/>
            <a:ext cx="160899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X5 Overall Height</a:t>
            </a:r>
          </a:p>
          <a:p>
            <a:pPr marL="171450" indent="-171450">
              <a:buChar char="•"/>
            </a:pPr>
            <a:r>
              <a:rPr lang="en-US" sz="1100">
                <a:latin typeface="Rockwell"/>
              </a:rPr>
              <a:t>The higher building height, it'll increase facade area and exposure to the outside also will increase. </a:t>
            </a:r>
          </a:p>
        </p:txBody>
      </p:sp>
      <p:sp>
        <p:nvSpPr>
          <p:cNvPr id="9" name="TextBox 8">
            <a:extLst>
              <a:ext uri="{FF2B5EF4-FFF2-40B4-BE49-F238E27FC236}">
                <a16:creationId xmlns:a16="http://schemas.microsoft.com/office/drawing/2014/main" id="{3E67BBAA-FC1B-1C94-D249-30D3DE4DFECA}"/>
              </a:ext>
            </a:extLst>
          </p:cNvPr>
          <p:cNvSpPr txBox="1"/>
          <p:nvPr/>
        </p:nvSpPr>
        <p:spPr>
          <a:xfrm>
            <a:off x="6879981" y="1659547"/>
            <a:ext cx="16265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X6 Orientation</a:t>
            </a:r>
          </a:p>
        </p:txBody>
      </p:sp>
      <p:sp>
        <p:nvSpPr>
          <p:cNvPr id="10" name="TextBox 9">
            <a:extLst>
              <a:ext uri="{FF2B5EF4-FFF2-40B4-BE49-F238E27FC236}">
                <a16:creationId xmlns:a16="http://schemas.microsoft.com/office/drawing/2014/main" id="{C82F46AB-294E-35B4-2DBC-DA5C88CD44FE}"/>
              </a:ext>
            </a:extLst>
          </p:cNvPr>
          <p:cNvSpPr txBox="1"/>
          <p:nvPr/>
        </p:nvSpPr>
        <p:spPr>
          <a:xfrm>
            <a:off x="691429" y="3515187"/>
            <a:ext cx="1494692" cy="10310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X7 Glazing Area</a:t>
            </a:r>
          </a:p>
          <a:p>
            <a:pPr marL="285750" indent="-285750">
              <a:buChar char="•"/>
            </a:pPr>
            <a:r>
              <a:rPr lang="en-US" sz="1100">
                <a:latin typeface="Rockwell"/>
              </a:rPr>
              <a:t>The average Glazing area is 0.23</a:t>
            </a:r>
          </a:p>
        </p:txBody>
      </p:sp>
      <p:sp>
        <p:nvSpPr>
          <p:cNvPr id="11" name="TextBox 10">
            <a:extLst>
              <a:ext uri="{FF2B5EF4-FFF2-40B4-BE49-F238E27FC236}">
                <a16:creationId xmlns:a16="http://schemas.microsoft.com/office/drawing/2014/main" id="{0EE616FE-646C-06FF-E0D6-C535A1287D04}"/>
              </a:ext>
            </a:extLst>
          </p:cNvPr>
          <p:cNvSpPr txBox="1"/>
          <p:nvPr/>
        </p:nvSpPr>
        <p:spPr>
          <a:xfrm>
            <a:off x="4752473" y="3206145"/>
            <a:ext cx="1568152"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X8 Glazing Area Distribution</a:t>
            </a:r>
          </a:p>
          <a:p>
            <a:r>
              <a:rPr lang="en-US" sz="1100">
                <a:latin typeface="Rockwell"/>
              </a:rPr>
              <a:t>(1=Uniform,2=North, 3=East, 4=South, 5=West)</a:t>
            </a:r>
          </a:p>
          <a:p>
            <a:endParaRPr lang="en-US">
              <a:latin typeface="Rockwell"/>
            </a:endParaRPr>
          </a:p>
        </p:txBody>
      </p:sp>
    </p:spTree>
    <p:extLst>
      <p:ext uri="{BB962C8B-B14F-4D97-AF65-F5344CB8AC3E}">
        <p14:creationId xmlns:p14="http://schemas.microsoft.com/office/powerpoint/2010/main" val="201868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8D59-FA92-D6B3-A071-7CDF58650EFF}"/>
              </a:ext>
            </a:extLst>
          </p:cNvPr>
          <p:cNvSpPr>
            <a:spLocks noGrp="1"/>
          </p:cNvSpPr>
          <p:nvPr>
            <p:ph type="title"/>
          </p:nvPr>
        </p:nvSpPr>
        <p:spPr/>
        <p:txBody>
          <a:bodyPr/>
          <a:lstStyle/>
          <a:p>
            <a:r>
              <a:rPr lang="en-US">
                <a:latin typeface="Rockwell"/>
              </a:rPr>
              <a:t>Histograms for Output Variables</a:t>
            </a:r>
          </a:p>
        </p:txBody>
      </p:sp>
      <p:pic>
        <p:nvPicPr>
          <p:cNvPr id="3" name="Picture 3" descr="Chart, histogram&#10;&#10;Description automatically generated">
            <a:extLst>
              <a:ext uri="{FF2B5EF4-FFF2-40B4-BE49-F238E27FC236}">
                <a16:creationId xmlns:a16="http://schemas.microsoft.com/office/drawing/2014/main" id="{6C6A9202-EAE7-1D43-E4F1-416171244921}"/>
              </a:ext>
            </a:extLst>
          </p:cNvPr>
          <p:cNvPicPr>
            <a:picLocks noChangeAspect="1"/>
          </p:cNvPicPr>
          <p:nvPr/>
        </p:nvPicPr>
        <p:blipFill>
          <a:blip r:embed="rId2"/>
          <a:stretch>
            <a:fillRect/>
          </a:stretch>
        </p:blipFill>
        <p:spPr>
          <a:xfrm>
            <a:off x="659423" y="1321226"/>
            <a:ext cx="2743200" cy="2501047"/>
          </a:xfrm>
          <a:prstGeom prst="rect">
            <a:avLst/>
          </a:prstGeom>
        </p:spPr>
      </p:pic>
      <p:pic>
        <p:nvPicPr>
          <p:cNvPr id="4" name="Picture 4" descr="Chart, histogram&#10;&#10;Description automatically generated">
            <a:extLst>
              <a:ext uri="{FF2B5EF4-FFF2-40B4-BE49-F238E27FC236}">
                <a16:creationId xmlns:a16="http://schemas.microsoft.com/office/drawing/2014/main" id="{27F62177-B1A4-F67A-9FCF-3DEAA7F90644}"/>
              </a:ext>
            </a:extLst>
          </p:cNvPr>
          <p:cNvPicPr>
            <a:picLocks noChangeAspect="1"/>
          </p:cNvPicPr>
          <p:nvPr/>
        </p:nvPicPr>
        <p:blipFill>
          <a:blip r:embed="rId3"/>
          <a:stretch>
            <a:fillRect/>
          </a:stretch>
        </p:blipFill>
        <p:spPr>
          <a:xfrm>
            <a:off x="5468815" y="1317339"/>
            <a:ext cx="2743200" cy="2491237"/>
          </a:xfrm>
          <a:prstGeom prst="rect">
            <a:avLst/>
          </a:prstGeom>
        </p:spPr>
      </p:pic>
      <p:sp>
        <p:nvSpPr>
          <p:cNvPr id="5" name="TextBox 4">
            <a:extLst>
              <a:ext uri="{FF2B5EF4-FFF2-40B4-BE49-F238E27FC236}">
                <a16:creationId xmlns:a16="http://schemas.microsoft.com/office/drawing/2014/main" id="{51186DB8-5C17-D138-A41B-7B996013D27B}"/>
              </a:ext>
            </a:extLst>
          </p:cNvPr>
          <p:cNvSpPr txBox="1"/>
          <p:nvPr/>
        </p:nvSpPr>
        <p:spPr>
          <a:xfrm>
            <a:off x="1604597" y="4112601"/>
            <a:ext cx="26113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Heat Load</a:t>
            </a:r>
          </a:p>
        </p:txBody>
      </p:sp>
      <p:sp>
        <p:nvSpPr>
          <p:cNvPr id="6" name="TextBox 5">
            <a:extLst>
              <a:ext uri="{FF2B5EF4-FFF2-40B4-BE49-F238E27FC236}">
                <a16:creationId xmlns:a16="http://schemas.microsoft.com/office/drawing/2014/main" id="{B4C17D41-8F62-1FEB-1F8A-529A520EF61D}"/>
              </a:ext>
            </a:extLst>
          </p:cNvPr>
          <p:cNvSpPr txBox="1"/>
          <p:nvPr/>
        </p:nvSpPr>
        <p:spPr>
          <a:xfrm>
            <a:off x="6488723" y="4108205"/>
            <a:ext cx="25167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rPr>
              <a:t>Cool Load</a:t>
            </a:r>
          </a:p>
        </p:txBody>
      </p:sp>
    </p:spTree>
    <p:extLst>
      <p:ext uri="{BB962C8B-B14F-4D97-AF65-F5344CB8AC3E}">
        <p14:creationId xmlns:p14="http://schemas.microsoft.com/office/powerpoint/2010/main" val="147368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115290" y="102097"/>
            <a:ext cx="7700100" cy="500700"/>
          </a:xfrm>
        </p:spPr>
        <p:txBody>
          <a:bodyPr/>
          <a:lstStyle/>
          <a:p>
            <a:r>
              <a:rPr lang="en-US">
                <a:latin typeface="Rockwell" panose="02060603020205020403" pitchFamily="18" charset="0"/>
              </a:rPr>
              <a:t>Statistical Analysis</a:t>
            </a:r>
          </a:p>
        </p:txBody>
      </p:sp>
      <p:sp>
        <p:nvSpPr>
          <p:cNvPr id="8" name="TextBox 7">
            <a:extLst>
              <a:ext uri="{FF2B5EF4-FFF2-40B4-BE49-F238E27FC236}">
                <a16:creationId xmlns:a16="http://schemas.microsoft.com/office/drawing/2014/main" id="{7F65DB34-0847-3505-FA61-FECB52C0AF37}"/>
              </a:ext>
            </a:extLst>
          </p:cNvPr>
          <p:cNvSpPr txBox="1"/>
          <p:nvPr/>
        </p:nvSpPr>
        <p:spPr>
          <a:xfrm>
            <a:off x="1214799" y="4160306"/>
            <a:ext cx="7866487" cy="461665"/>
          </a:xfrm>
          <a:prstGeom prst="rect">
            <a:avLst/>
          </a:prstGeom>
          <a:noFill/>
        </p:spPr>
        <p:txBody>
          <a:bodyPr wrap="square">
            <a:spAutoFit/>
          </a:bodyPr>
          <a:lstStyle/>
          <a:p>
            <a:pPr marL="0" indent="0">
              <a:buNone/>
            </a:pPr>
            <a:r>
              <a:rPr lang="en-US" sz="1200" kern="100">
                <a:solidFill>
                  <a:srgbClr val="000000"/>
                </a:solidFill>
                <a:effectLst/>
                <a:latin typeface="Rockwell" panose="02060603020205020403" pitchFamily="18" charset="0"/>
                <a:ea typeface="Calibri" panose="020F0502020204030204" pitchFamily="34" charset="0"/>
                <a:cs typeface="Times New Roman" panose="02020603050405020304" pitchFamily="18" charset="0"/>
              </a:rPr>
              <a:t>Each feature has a different scale, as we can see the minimum and maximum values for each of the variables. To obtain a better scale, it is good to normalize the data because it makes distributions better</a:t>
            </a:r>
            <a:r>
              <a:rPr lang="en-US"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A screenshot of a computer&#10;&#10;Description automatically generated with medium confidence">
            <a:extLst>
              <a:ext uri="{FF2B5EF4-FFF2-40B4-BE49-F238E27FC236}">
                <a16:creationId xmlns:a16="http://schemas.microsoft.com/office/drawing/2014/main" id="{C8729D04-D8E8-8284-4AED-8EBE7872F018}"/>
              </a:ext>
            </a:extLst>
          </p:cNvPr>
          <p:cNvPicPr>
            <a:picLocks noChangeAspect="1"/>
          </p:cNvPicPr>
          <p:nvPr/>
        </p:nvPicPr>
        <p:blipFill>
          <a:blip r:embed="rId3"/>
          <a:stretch>
            <a:fillRect/>
          </a:stretch>
        </p:blipFill>
        <p:spPr>
          <a:xfrm>
            <a:off x="174530" y="2303682"/>
            <a:ext cx="3586417" cy="1899142"/>
          </a:xfrm>
          <a:prstGeom prst="rect">
            <a:avLst/>
          </a:prstGeom>
        </p:spPr>
      </p:pic>
      <p:pic>
        <p:nvPicPr>
          <p:cNvPr id="12" name="Picture 11" descr="A screenshot of a computer&#10;&#10;Description automatically generated with low confidence">
            <a:extLst>
              <a:ext uri="{FF2B5EF4-FFF2-40B4-BE49-F238E27FC236}">
                <a16:creationId xmlns:a16="http://schemas.microsoft.com/office/drawing/2014/main" id="{325B47E9-CB0F-B828-575A-B358C028E47E}"/>
              </a:ext>
            </a:extLst>
          </p:cNvPr>
          <p:cNvPicPr>
            <a:picLocks noChangeAspect="1"/>
          </p:cNvPicPr>
          <p:nvPr/>
        </p:nvPicPr>
        <p:blipFill>
          <a:blip r:embed="rId4"/>
          <a:stretch>
            <a:fillRect/>
          </a:stretch>
        </p:blipFill>
        <p:spPr>
          <a:xfrm>
            <a:off x="4107773" y="2472282"/>
            <a:ext cx="4365561" cy="1160499"/>
          </a:xfrm>
          <a:prstGeom prst="rect">
            <a:avLst/>
          </a:prstGeom>
        </p:spPr>
      </p:pic>
      <p:sp>
        <p:nvSpPr>
          <p:cNvPr id="2" name="TextBox 1">
            <a:extLst>
              <a:ext uri="{FF2B5EF4-FFF2-40B4-BE49-F238E27FC236}">
                <a16:creationId xmlns:a16="http://schemas.microsoft.com/office/drawing/2014/main" id="{A0ACB6BF-747B-B17E-719F-D53CC9D32250}"/>
              </a:ext>
            </a:extLst>
          </p:cNvPr>
          <p:cNvSpPr txBox="1"/>
          <p:nvPr/>
        </p:nvSpPr>
        <p:spPr>
          <a:xfrm>
            <a:off x="276847" y="771943"/>
            <a:ext cx="880443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1">
                    <a:lumMod val="95000"/>
                    <a:lumOff val="5000"/>
                  </a:schemeClr>
                </a:solidFill>
                <a:latin typeface="Rockwell"/>
              </a:rPr>
              <a:t>Descriptive Statistics is used to describe and summarize the characteristics of a set of data. </a:t>
            </a:r>
          </a:p>
          <a:p>
            <a:r>
              <a:rPr lang="en-US" sz="1200">
                <a:solidFill>
                  <a:schemeClr val="tx1">
                    <a:lumMod val="95000"/>
                    <a:lumOff val="5000"/>
                  </a:schemeClr>
                </a:solidFill>
                <a:latin typeface="Rockwell"/>
              </a:rPr>
              <a:t>It involves analyzing, organizing, and presenting data in a way that can be easily understood.</a:t>
            </a:r>
            <a:endParaRPr lang="en-US" sz="1200">
              <a:solidFill>
                <a:schemeClr val="tx1">
                  <a:lumMod val="95000"/>
                  <a:lumOff val="5000"/>
                </a:schemeClr>
              </a:solidFill>
            </a:endParaRPr>
          </a:p>
          <a:p>
            <a:endParaRPr lang="en-US" sz="1200">
              <a:solidFill>
                <a:schemeClr val="tx1">
                  <a:lumMod val="95000"/>
                  <a:lumOff val="5000"/>
                </a:schemeClr>
              </a:solidFill>
              <a:latin typeface="Rockwell"/>
            </a:endParaRPr>
          </a:p>
          <a:p>
            <a:r>
              <a:rPr lang="en-US" sz="1200">
                <a:solidFill>
                  <a:schemeClr val="tx1">
                    <a:lumMod val="95000"/>
                    <a:lumOff val="5000"/>
                  </a:schemeClr>
                </a:solidFill>
                <a:latin typeface="Rockwell"/>
              </a:rPr>
              <a:t>The </a:t>
            </a:r>
            <a:r>
              <a:rPr lang="en-US" sz="1200" b="1">
                <a:solidFill>
                  <a:schemeClr val="tx1">
                    <a:lumMod val="95000"/>
                    <a:lumOff val="5000"/>
                  </a:schemeClr>
                </a:solidFill>
                <a:latin typeface="Rockwell"/>
              </a:rPr>
              <a:t>summary()</a:t>
            </a:r>
            <a:r>
              <a:rPr lang="en-US" sz="1200">
                <a:solidFill>
                  <a:schemeClr val="tx1">
                    <a:lumMod val="95000"/>
                    <a:lumOff val="5000"/>
                  </a:schemeClr>
                </a:solidFill>
                <a:latin typeface="Rockwell"/>
              </a:rPr>
              <a:t> function is often used as a quick way to get an overview of a dataset</a:t>
            </a:r>
            <a:r>
              <a:rPr lang="en-US">
                <a:solidFill>
                  <a:schemeClr val="tx1">
                    <a:lumMod val="95000"/>
                    <a:lumOff val="5000"/>
                  </a:schemeClr>
                </a:solidFill>
                <a:latin typeface="Rockwell"/>
              </a:rPr>
              <a:t>.</a:t>
            </a:r>
            <a:endParaRPr lang="en-US">
              <a:solidFill>
                <a:schemeClr val="tx1">
                  <a:lumMod val="95000"/>
                  <a:lumOff val="5000"/>
                </a:schemeClr>
              </a:solidFill>
            </a:endParaRPr>
          </a:p>
          <a:p>
            <a:endParaRPr lang="en-US">
              <a:solidFill>
                <a:schemeClr val="tx1">
                  <a:lumMod val="95000"/>
                  <a:lumOff val="5000"/>
                </a:schemeClr>
              </a:solidFill>
              <a:latin typeface="Rockwell"/>
            </a:endParaRPr>
          </a:p>
          <a:p>
            <a:r>
              <a:rPr lang="en-US" sz="1200" b="1">
                <a:solidFill>
                  <a:schemeClr val="tx1">
                    <a:lumMod val="95000"/>
                    <a:lumOff val="5000"/>
                  </a:schemeClr>
                </a:solidFill>
                <a:latin typeface="Rockwell"/>
              </a:rPr>
              <a:t>Describe()</a:t>
            </a:r>
            <a:r>
              <a:rPr lang="en-US" sz="1200">
                <a:solidFill>
                  <a:schemeClr val="tx1">
                    <a:lumMod val="95000"/>
                    <a:lumOff val="5000"/>
                  </a:schemeClr>
                </a:solidFill>
                <a:latin typeface="Rockwell"/>
              </a:rPr>
              <a:t> is a function in the </a:t>
            </a:r>
            <a:r>
              <a:rPr lang="en-US" sz="1200" b="1">
                <a:solidFill>
                  <a:schemeClr val="tx1">
                    <a:lumMod val="95000"/>
                    <a:lumOff val="5000"/>
                  </a:schemeClr>
                </a:solidFill>
                <a:latin typeface="Rockwell"/>
              </a:rPr>
              <a:t>psych</a:t>
            </a:r>
            <a:r>
              <a:rPr lang="en-US" sz="1200">
                <a:solidFill>
                  <a:schemeClr val="tx1">
                    <a:lumMod val="95000"/>
                    <a:lumOff val="5000"/>
                  </a:schemeClr>
                </a:solidFill>
                <a:latin typeface="Rockwell"/>
              </a:rPr>
              <a:t> package that provides a</a:t>
            </a:r>
            <a:r>
              <a:rPr lang="en-US" sz="1200" b="1">
                <a:solidFill>
                  <a:schemeClr val="tx1">
                    <a:lumMod val="95000"/>
                    <a:lumOff val="5000"/>
                  </a:schemeClr>
                </a:solidFill>
                <a:latin typeface="Rockwell"/>
              </a:rPr>
              <a:t> more detailed summary </a:t>
            </a:r>
            <a:r>
              <a:rPr lang="en-US" sz="1200">
                <a:solidFill>
                  <a:schemeClr val="tx1">
                    <a:lumMod val="95000"/>
                    <a:lumOff val="5000"/>
                  </a:schemeClr>
                </a:solidFill>
                <a:latin typeface="Rockwell"/>
              </a:rPr>
              <a:t>of the data, including measures of central tendency, skewness, and kurtosis, se.</a:t>
            </a:r>
            <a:endParaRPr lang="en-US" sz="1200">
              <a:solidFill>
                <a:schemeClr val="tx1">
                  <a:lumMod val="95000"/>
                  <a:lumOff val="5000"/>
                </a:schemeClr>
              </a:solidFill>
            </a:endParaRPr>
          </a:p>
          <a:p>
            <a:endParaRPr lang="en-US" sz="1200">
              <a:solidFill>
                <a:schemeClr val="tx1">
                  <a:lumMod val="95000"/>
                  <a:lumOff val="5000"/>
                </a:schemeClr>
              </a:solidFill>
              <a:latin typeface="Rockwell"/>
            </a:endParaRPr>
          </a:p>
          <a:p>
            <a:endParaRPr lang="en-US">
              <a:latin typeface="Rockwell"/>
            </a:endParaRPr>
          </a:p>
          <a:p>
            <a:pPr algn="l"/>
            <a:endParaRPr lang="en-US"/>
          </a:p>
        </p:txBody>
      </p:sp>
    </p:spTree>
    <p:extLst>
      <p:ext uri="{BB962C8B-B14F-4D97-AF65-F5344CB8AC3E}">
        <p14:creationId xmlns:p14="http://schemas.microsoft.com/office/powerpoint/2010/main" val="202920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a:xfrm>
            <a:off x="152400" y="109520"/>
            <a:ext cx="7700100" cy="500700"/>
          </a:xfrm>
        </p:spPr>
        <p:txBody>
          <a:bodyPr/>
          <a:lstStyle/>
          <a:p>
            <a:r>
              <a:rPr lang="en-US">
                <a:latin typeface="Rockwell"/>
              </a:rPr>
              <a:t>Correlation Matrix</a:t>
            </a:r>
            <a:endParaRPr lang="en-US">
              <a:latin typeface="Rockwell" panose="02060603020205020403" pitchFamily="18" charset="0"/>
            </a:endParaRPr>
          </a:p>
        </p:txBody>
      </p:sp>
      <p:pic>
        <p:nvPicPr>
          <p:cNvPr id="2" name="Picture 1" descr="Graphical user interface, application, table, Excel&#10;&#10;Description automatically generated">
            <a:extLst>
              <a:ext uri="{FF2B5EF4-FFF2-40B4-BE49-F238E27FC236}">
                <a16:creationId xmlns:a16="http://schemas.microsoft.com/office/drawing/2014/main" id="{7A7E6ED1-914D-C999-0D3F-CE57B6BC0215}"/>
              </a:ext>
            </a:extLst>
          </p:cNvPr>
          <p:cNvPicPr>
            <a:picLocks noChangeAspect="1"/>
          </p:cNvPicPr>
          <p:nvPr/>
        </p:nvPicPr>
        <p:blipFill>
          <a:blip r:embed="rId3"/>
          <a:stretch>
            <a:fillRect/>
          </a:stretch>
        </p:blipFill>
        <p:spPr>
          <a:xfrm>
            <a:off x="315474" y="880016"/>
            <a:ext cx="8056982" cy="2426724"/>
          </a:xfrm>
          <a:prstGeom prst="rect">
            <a:avLst/>
          </a:prstGeom>
        </p:spPr>
      </p:pic>
      <p:sp>
        <p:nvSpPr>
          <p:cNvPr id="5" name="TextBox 4">
            <a:extLst>
              <a:ext uri="{FF2B5EF4-FFF2-40B4-BE49-F238E27FC236}">
                <a16:creationId xmlns:a16="http://schemas.microsoft.com/office/drawing/2014/main" id="{5A9FFC7F-3819-0903-CB08-9BE9A3AC8AEC}"/>
              </a:ext>
            </a:extLst>
          </p:cNvPr>
          <p:cNvSpPr txBox="1"/>
          <p:nvPr/>
        </p:nvSpPr>
        <p:spPr>
          <a:xfrm>
            <a:off x="282541" y="3798795"/>
            <a:ext cx="8136224" cy="774315"/>
          </a:xfrm>
          <a:prstGeom prst="rect">
            <a:avLst/>
          </a:prstGeom>
          <a:noFill/>
        </p:spPr>
        <p:txBody>
          <a:bodyPr wrap="square">
            <a:spAutoFit/>
          </a:bodyPr>
          <a:lstStyle/>
          <a:p>
            <a:pPr>
              <a:lnSpc>
                <a:spcPct val="107000"/>
              </a:lnSpc>
              <a:spcAft>
                <a:spcPts val="800"/>
              </a:spcAft>
              <a:buFont typeface="Arial" panose="020B0604020202020204" pitchFamily="34" charset="0"/>
              <a:buChar char="•"/>
            </a:pPr>
            <a:r>
              <a:rPr lang="en-US" sz="1050" kern="100">
                <a:solidFill>
                  <a:schemeClr val="tx2">
                    <a:lumMod val="10000"/>
                  </a:schemeClr>
                </a:solidFill>
                <a:effectLst/>
                <a:latin typeface="Rockwell" panose="02060603020205020403" pitchFamily="18" charset="0"/>
                <a:ea typeface="Calibri" panose="020F0502020204030204" pitchFamily="34" charset="0"/>
                <a:cs typeface="Times New Roman" panose="02020603050405020304" pitchFamily="18" charset="0"/>
              </a:rPr>
              <a:t> </a:t>
            </a:r>
            <a:r>
              <a:rPr lang="en-US" sz="1200" kern="100">
                <a:solidFill>
                  <a:schemeClr val="tx2">
                    <a:lumMod val="10000"/>
                  </a:schemeClr>
                </a:solidFill>
                <a:effectLst/>
                <a:latin typeface="Rockwell" panose="02060603020205020403" pitchFamily="18" charset="0"/>
                <a:ea typeface="Calibri" panose="020F0502020204030204" pitchFamily="34" charset="0"/>
                <a:cs typeface="Times New Roman" panose="02020603050405020304" pitchFamily="18" charset="0"/>
              </a:rPr>
              <a:t>We observe X1(Relative Compactness), X3(Wall Area), X5(Overall Height) are positively correlated with Y1(heating) and Y2(cooling load)</a:t>
            </a:r>
            <a:endParaRPr lang="en-IN" sz="1200" kern="100">
              <a:solidFill>
                <a:schemeClr val="tx2">
                  <a:lumMod val="10000"/>
                </a:schemeClr>
              </a:solidFill>
              <a:latin typeface="Rockwell" panose="02060603020205020403"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200" kern="100">
                <a:solidFill>
                  <a:schemeClr val="tx2">
                    <a:lumMod val="10000"/>
                  </a:schemeClr>
                </a:solidFill>
                <a:effectLst/>
                <a:latin typeface="Rockwell" panose="02060603020205020403" pitchFamily="18" charset="0"/>
                <a:ea typeface="Calibri" panose="020F0502020204030204" pitchFamily="34" charset="0"/>
                <a:cs typeface="Times New Roman" panose="02020603050405020304" pitchFamily="18" charset="0"/>
              </a:rPr>
              <a:t> whereas X4(Roof Area) is negatively correlated with Y1(heating) and Y2(cooling load)</a:t>
            </a:r>
            <a:endParaRPr lang="en-IN" sz="1200" kern="100">
              <a:solidFill>
                <a:schemeClr val="tx2">
                  <a:lumMod val="10000"/>
                </a:schemeClr>
              </a:solidFill>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94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3" name="Title 2">
            <a:extLst>
              <a:ext uri="{FF2B5EF4-FFF2-40B4-BE49-F238E27FC236}">
                <a16:creationId xmlns:a16="http://schemas.microsoft.com/office/drawing/2014/main" id="{84A8445A-EE40-989D-28D7-BD03FD1404B9}"/>
              </a:ext>
            </a:extLst>
          </p:cNvPr>
          <p:cNvSpPr>
            <a:spLocks noGrp="1"/>
          </p:cNvSpPr>
          <p:nvPr>
            <p:ph type="title"/>
          </p:nvPr>
        </p:nvSpPr>
        <p:spPr/>
        <p:txBody>
          <a:bodyPr/>
          <a:lstStyle/>
          <a:p>
            <a:r>
              <a:rPr lang="en-US">
                <a:latin typeface="Rockwell"/>
              </a:rPr>
              <a:t>Linear Regression</a:t>
            </a:r>
            <a:endParaRPr lang="en-US">
              <a:latin typeface="Rockwell" panose="02060603020205020403" pitchFamily="18" charset="0"/>
            </a:endParaRPr>
          </a:p>
        </p:txBody>
      </p:sp>
      <p:pic>
        <p:nvPicPr>
          <p:cNvPr id="6" name="Picture 5" descr="Text&#10;&#10;Description automatically generated">
            <a:extLst>
              <a:ext uri="{FF2B5EF4-FFF2-40B4-BE49-F238E27FC236}">
                <a16:creationId xmlns:a16="http://schemas.microsoft.com/office/drawing/2014/main" id="{BE58B69B-3FCD-F59A-2843-C7050DA8E4D5}"/>
              </a:ext>
            </a:extLst>
          </p:cNvPr>
          <p:cNvPicPr>
            <a:picLocks noChangeAspect="1"/>
          </p:cNvPicPr>
          <p:nvPr/>
        </p:nvPicPr>
        <p:blipFill>
          <a:blip r:embed="rId3"/>
          <a:stretch>
            <a:fillRect/>
          </a:stretch>
        </p:blipFill>
        <p:spPr>
          <a:xfrm>
            <a:off x="723107" y="1367463"/>
            <a:ext cx="3019918" cy="1931512"/>
          </a:xfrm>
          <a:prstGeom prst="rect">
            <a:avLst/>
          </a:prstGeom>
        </p:spPr>
      </p:pic>
      <p:pic>
        <p:nvPicPr>
          <p:cNvPr id="7" name="Picture 6" descr="Text&#10;&#10;Description automatically generated">
            <a:extLst>
              <a:ext uri="{FF2B5EF4-FFF2-40B4-BE49-F238E27FC236}">
                <a16:creationId xmlns:a16="http://schemas.microsoft.com/office/drawing/2014/main" id="{DA43EA70-8062-4211-14D3-FDDE29AA1B26}"/>
              </a:ext>
            </a:extLst>
          </p:cNvPr>
          <p:cNvPicPr>
            <a:picLocks noChangeAspect="1"/>
          </p:cNvPicPr>
          <p:nvPr/>
        </p:nvPicPr>
        <p:blipFill>
          <a:blip r:embed="rId4"/>
          <a:stretch>
            <a:fillRect/>
          </a:stretch>
        </p:blipFill>
        <p:spPr>
          <a:xfrm>
            <a:off x="4741426" y="1364152"/>
            <a:ext cx="2922951" cy="1848922"/>
          </a:xfrm>
          <a:prstGeom prst="rect">
            <a:avLst/>
          </a:prstGeom>
        </p:spPr>
      </p:pic>
      <p:sp>
        <p:nvSpPr>
          <p:cNvPr id="9" name="TextBox 8">
            <a:extLst>
              <a:ext uri="{FF2B5EF4-FFF2-40B4-BE49-F238E27FC236}">
                <a16:creationId xmlns:a16="http://schemas.microsoft.com/office/drawing/2014/main" id="{82F5E48C-2220-8964-FA07-A895DACA2DBC}"/>
              </a:ext>
            </a:extLst>
          </p:cNvPr>
          <p:cNvSpPr txBox="1"/>
          <p:nvPr/>
        </p:nvSpPr>
        <p:spPr>
          <a:xfrm>
            <a:off x="720360" y="3471139"/>
            <a:ext cx="2475353" cy="599203"/>
          </a:xfrm>
          <a:prstGeom prst="rect">
            <a:avLst/>
          </a:prstGeom>
          <a:noFill/>
        </p:spPr>
        <p:txBody>
          <a:bodyPr wrap="square">
            <a:spAutoFit/>
          </a:bodyPr>
          <a:lstStyle/>
          <a:p>
            <a:pPr>
              <a:lnSpc>
                <a:spcPct val="107000"/>
              </a:lnSpc>
              <a:spcAft>
                <a:spcPts val="800"/>
              </a:spcAft>
            </a:pPr>
            <a:r>
              <a:rPr lang="en-US" sz="1050" kern="100">
                <a:effectLst/>
                <a:latin typeface="Rockwell" panose="02060603020205020403" pitchFamily="18" charset="0"/>
                <a:ea typeface="Calibri" panose="020F0502020204030204" pitchFamily="34" charset="0"/>
                <a:cs typeface="Times New Roman" panose="02020603050405020304" pitchFamily="18" charset="0"/>
              </a:rPr>
              <a:t>X1, X2,X3,X5,X7,X8 are significant</a:t>
            </a:r>
            <a:br>
              <a:rPr lang="en-US" sz="1050" kern="100">
                <a:effectLst/>
                <a:latin typeface="Rockwell" panose="02060603020205020403" pitchFamily="18" charset="0"/>
                <a:ea typeface="Calibri" panose="020F0502020204030204" pitchFamily="34" charset="0"/>
                <a:cs typeface="Times New Roman" panose="02020603050405020304" pitchFamily="18" charset="0"/>
              </a:rPr>
            </a:br>
            <a:r>
              <a:rPr lang="en-US" sz="1050" kern="100">
                <a:effectLst/>
                <a:latin typeface="Rockwell" panose="02060603020205020403" pitchFamily="18" charset="0"/>
                <a:ea typeface="Calibri" panose="020F0502020204030204" pitchFamily="34" charset="0"/>
                <a:cs typeface="Times New Roman" panose="02020603050405020304" pitchFamily="18" charset="0"/>
              </a:rPr>
              <a:t>So, we should consider these variables for model training</a:t>
            </a:r>
            <a:endParaRPr lang="en-IN" sz="1050" kern="10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22F0ED4-70DA-EB44-B5D1-0A183E7977F8}"/>
              </a:ext>
            </a:extLst>
          </p:cNvPr>
          <p:cNvSpPr txBox="1"/>
          <p:nvPr/>
        </p:nvSpPr>
        <p:spPr>
          <a:xfrm>
            <a:off x="4700662" y="3383866"/>
            <a:ext cx="2280424" cy="599203"/>
          </a:xfrm>
          <a:prstGeom prst="rect">
            <a:avLst/>
          </a:prstGeom>
          <a:noFill/>
        </p:spPr>
        <p:txBody>
          <a:bodyPr wrap="square">
            <a:spAutoFit/>
          </a:bodyPr>
          <a:lstStyle/>
          <a:p>
            <a:pPr>
              <a:lnSpc>
                <a:spcPct val="107000"/>
              </a:lnSpc>
              <a:spcAft>
                <a:spcPts val="800"/>
              </a:spcAft>
            </a:pPr>
            <a:r>
              <a:rPr lang="en-US" sz="1050" kern="100">
                <a:effectLst/>
                <a:latin typeface="Rockwell" panose="02060603020205020403" pitchFamily="18" charset="0"/>
                <a:ea typeface="Calibri" panose="020F0502020204030204" pitchFamily="34" charset="0"/>
                <a:cs typeface="Times New Roman" panose="02020603050405020304" pitchFamily="18" charset="0"/>
              </a:rPr>
              <a:t>We observe similar patterns only X8 is not significant along with X4 and X6 here</a:t>
            </a:r>
            <a:endParaRPr lang="en-IN" sz="1050" kern="100">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9308160"/>
      </p:ext>
    </p:extLst>
  </p:cSld>
  <p:clrMapOvr>
    <a:masterClrMapping/>
  </p:clrMapOvr>
</p:sld>
</file>

<file path=ppt/theme/theme1.xml><?xml version="1.0" encoding="utf-8"?>
<a:theme xmlns:a="http://schemas.openxmlformats.org/drawingml/2006/main" name="Energy Company Meeting XL by Slidesgo">
  <a:themeElements>
    <a:clrScheme name="Simple Light">
      <a:dk1>
        <a:srgbClr val="000000"/>
      </a:dk1>
      <a:lt1>
        <a:srgbClr val="FFFFFF"/>
      </a:lt1>
      <a:dk2>
        <a:srgbClr val="666666"/>
      </a:dk2>
      <a:lt2>
        <a:srgbClr val="EFEFEF"/>
      </a:lt2>
      <a:accent1>
        <a:srgbClr val="F9DC21"/>
      </a:accent1>
      <a:accent2>
        <a:srgbClr val="00C3B1"/>
      </a:accent2>
      <a:accent3>
        <a:srgbClr val="A8D13D"/>
      </a:accent3>
      <a:accent4>
        <a:srgbClr val="7FCB4C"/>
      </a:accent4>
      <a:accent5>
        <a:srgbClr val="57C65A"/>
      </a:accent5>
      <a:accent6>
        <a:srgbClr val="2EC0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19</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Energy Company Meeting XL by Slidesgo</vt:lpstr>
      <vt:lpstr>Energy Efficiency Final Project </vt:lpstr>
      <vt:lpstr>Dataset Description</vt:lpstr>
      <vt:lpstr>Visualization</vt:lpstr>
      <vt:lpstr>Visualization- Histograms</vt:lpstr>
      <vt:lpstr>PowerPoint Presentation</vt:lpstr>
      <vt:lpstr>Histograms for Output Variables</vt:lpstr>
      <vt:lpstr>Statistical Analysis</vt:lpstr>
      <vt:lpstr>Correlation Matrix</vt:lpstr>
      <vt:lpstr>Linear Regression</vt:lpstr>
      <vt:lpstr>VIF</vt:lpstr>
      <vt:lpstr>Assigned categories according to Quartile in Excel</vt:lpstr>
      <vt:lpstr>Perceptron</vt:lpstr>
      <vt:lpstr>PowerPoint Presentation</vt:lpstr>
      <vt:lpstr>  Support Vector Machine </vt:lpstr>
      <vt:lpstr>  Support Vector Machine </vt:lpstr>
      <vt:lpstr>Neural Networks</vt:lpstr>
      <vt:lpstr>K – Nearest Neighbor</vt:lpstr>
      <vt:lpstr>K – Nearest Neighbor</vt:lpstr>
      <vt:lpstr>Naïve Bayes </vt:lpstr>
      <vt:lpstr>Naïve Bayes </vt:lpstr>
      <vt:lpstr>Lessons Learnt</vt:lpstr>
      <vt:lpstr>Insights for builders of energy efficient buildings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Company Meeting</dc:title>
  <dc:creator>sai roshan varma</dc:creator>
  <cp:revision>24</cp:revision>
  <dcterms:modified xsi:type="dcterms:W3CDTF">2023-05-01T20:27:19Z</dcterms:modified>
</cp:coreProperties>
</file>