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Open Sans SemiBold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italic.fntdata"/><Relationship Id="rId30" Type="http://schemas.openxmlformats.org/officeDocument/2006/relationships/font" Target="fonts/OpenSansSemiBold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p.comminfo.rutgers.edu/ckuhlthau/information-search-process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826881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826881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25d4779f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25d4779f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c8268814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c8268814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VADER is a </a:t>
            </a:r>
            <a:r>
              <a:rPr b="1"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lexicon 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rule-based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sentiment 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analysis tool</a:t>
            </a:r>
            <a:endParaRPr sz="18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VADER is successfully able to predict </a:t>
            </a:r>
            <a:r>
              <a:rPr b="1"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positive sentiments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 with respect to </a:t>
            </a:r>
            <a:r>
              <a:rPr b="1"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ethics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collaborations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privacy 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measures , </a:t>
            </a:r>
            <a:r>
              <a:rPr b="1"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innovation </a:t>
            </a:r>
            <a:endParaRPr b="1" sz="18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However it is so far able to just 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predict just </a:t>
            </a:r>
            <a:r>
              <a:rPr b="1"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Four 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universities with negative stance on the topic </a:t>
            </a:r>
            <a:endParaRPr sz="18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It is interesting to note that 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University of</a:t>
            </a:r>
            <a:r>
              <a:rPr b="1"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North Carolina 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 Chapel Hill and </a:t>
            </a:r>
            <a:r>
              <a:rPr b="1"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Worcester Polytechnic 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Institute have come out be common with the results of hugging face sentiment analysis</a:t>
            </a:r>
            <a:endParaRPr sz="18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c8268814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c8268814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Comparing the results we can conclude that hugging face gives a better division based on Sentiments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indicated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in the text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This could be due to the basic functioning of both Hugging face and vadar model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Vadar being a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 lexicon, rule based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can provide a preliminary understanding of text plainly based on the polarity scores of the words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On the other hand Hugging face model which requires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fine tuning </a:t>
            </a:r>
            <a:r>
              <a:rPr b="1"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the pre-trained model</a:t>
            </a:r>
            <a:r>
              <a:rPr lang="en" sz="18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 on a dataset specific to your domain or task. Fine-tuning allows the model to adapt to the nuances of your data.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c826881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c826881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K-means efficiently categorizes universities based on the </a:t>
            </a: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predominant themes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their AI policies.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It also provides insights for </a:t>
            </a: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tailoring AI policies to align with ethical, research, comprehensive, privacy, or restrictive themes.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K-means clustering offers a holistic view of AI policy landscapes among top universities.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It is interesting to note that group</a:t>
            </a: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4 which is </a:t>
            </a: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cluster coloured in yellow representing the group of universities that have restrictive AI policies is separated from the rest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 based on this scatter plot we can successfully differentiate between positive and negative stance on the topic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25d4779f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25d4779f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25d4779f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25d4779f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25d4779f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25d4779f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https://wp.comminfo.rutgers.edu/ckuhlthau/information-search-process/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5d4779f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5d4779f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5d4779f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5d4779f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5d4779f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5d4779f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5d4779f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25d4779f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5d4779f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25d4779f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25d4779f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25d4779f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25d4779f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25d4779f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e0a05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2e0a05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s://docs.google.com/document/d/1bpYcH5ftr4dlZHfv-L-XdXR4v6PHLKEB/edit?usp=sharing&amp;ouid=109044528548783540777&amp;rtpof=true&amp;sd=tru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Guidelines on Integrating Generative AI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 Pednekar, Kiley Jolicoeur, Vedant Murudkar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Topics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096900" y="616175"/>
            <a:ext cx="5735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Using LDA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25" y="1152425"/>
            <a:ext cx="8601150" cy="355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Topics 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070050" y="616175"/>
            <a:ext cx="5735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Using </a:t>
            </a:r>
            <a:r>
              <a:rPr lang="en">
                <a:solidFill>
                  <a:schemeClr val="accent1"/>
                </a:solidFill>
              </a:rPr>
              <a:t>LDA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50" y="1075500"/>
            <a:ext cx="4876000" cy="380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5530100" y="4436100"/>
            <a:ext cx="3435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More topics are available at: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https://docs.google.com/document/d/1bpYcH5ftr4dlZHfv-L-XdXR4v6PHLKEB/edit?usp=sharing&amp;ouid=109044528548783540777&amp;rtpof=true&amp;sd=true</a:t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4158925" y="1195975"/>
            <a:ext cx="4834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Universities with Negative Output</a:t>
            </a:r>
            <a:endParaRPr sz="17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960600" y="537875"/>
            <a:ext cx="2726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Using VADAR</a:t>
            </a:r>
            <a:endParaRPr sz="16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052824" cy="34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422050" y="2113425"/>
            <a:ext cx="39468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University of Pennsylvania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University of North Carolina at Chapel Hill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University of Florida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Worcester Polytechnic Institute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 Hugging Face V/S Vadar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5771600" y="1240875"/>
            <a:ext cx="312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</a:rPr>
              <a:t>Hugging Face model offers higher accuracy in capturing nuanced sentiments</a:t>
            </a:r>
            <a:endParaRPr sz="1200">
              <a:solidFill>
                <a:srgbClr val="37415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</a:rPr>
              <a:t>VADER is straightforward to use and doesn't require fine-tuning, making it suitable for quick sentiment analysis tasks although in this case we need more understanding of terms</a:t>
            </a:r>
            <a:endParaRPr sz="1200">
              <a:solidFill>
                <a:srgbClr val="37415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</a:rPr>
              <a:t>VADER comes with a pre-built lexicon that contains words with polarity scores. It can handle sentiment in the context of negations, booster words, and emoticons.</a:t>
            </a:r>
            <a:endParaRPr sz="1200">
              <a:solidFill>
                <a:srgbClr val="37415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</a:rPr>
              <a:t>In conclusion Hugging face gives a better division based on sentiment analysis</a:t>
            </a:r>
            <a:endParaRPr sz="1200">
              <a:solidFill>
                <a:srgbClr val="374151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25" y="1066621"/>
            <a:ext cx="1647035" cy="35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025" y="1427625"/>
            <a:ext cx="2359950" cy="34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66325"/>
            <a:ext cx="3405900" cy="3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K-means</a:t>
            </a:r>
            <a:endParaRPr b="1" sz="6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</a:rPr>
              <a:t>Cluster 1: "Ethics-Centric Policies"</a:t>
            </a:r>
            <a:endParaRPr sz="25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</a:rPr>
              <a:t>Universities focusing heavily on ethical considerations.</a:t>
            </a:r>
            <a:endParaRPr sz="25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</a:rPr>
              <a:t>Cluster 2: "Research-Driven Policies"</a:t>
            </a:r>
            <a:endParaRPr sz="25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</a:rPr>
              <a:t>Universities emphasizing research guidelines and collaborations.</a:t>
            </a:r>
            <a:endParaRPr sz="25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</a:rPr>
              <a:t>Cluster 3: "Comprehensive Policies"</a:t>
            </a:r>
            <a:endParaRPr sz="25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</a:rPr>
              <a:t>Universities with well-rounded and comprehensive AI policies.</a:t>
            </a:r>
            <a:endParaRPr sz="25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</a:rPr>
              <a:t>Cluster 4: "Privacy-Focused Policies"</a:t>
            </a:r>
            <a:endParaRPr sz="25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</a:rPr>
              <a:t>Universities prioritizing data privacy in their AI policies.</a:t>
            </a:r>
            <a:endParaRPr sz="25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</a:rPr>
              <a:t>Cluster 5 : Prohibition and restrictive policies</a:t>
            </a:r>
            <a:endParaRPr sz="2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00"/>
                </a:solidFill>
              </a:rPr>
              <a:t>               </a:t>
            </a:r>
            <a:r>
              <a:rPr lang="en" sz="2550">
                <a:solidFill>
                  <a:srgbClr val="000000"/>
                </a:solidFill>
              </a:rPr>
              <a:t>Universities focusing on discouraging the use </a:t>
            </a:r>
            <a:endParaRPr b="1" sz="15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402" y="865050"/>
            <a:ext cx="5279025" cy="4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59300" y="445025"/>
            <a:ext cx="2553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Literacy Models</a:t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2409900" y="1742800"/>
            <a:ext cx="3206100" cy="2885400"/>
          </a:xfrm>
          <a:prstGeom prst="ellipse">
            <a:avLst/>
          </a:prstGeom>
          <a:solidFill>
            <a:srgbClr val="EF6C00">
              <a:alpha val="364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4496150" y="1742800"/>
            <a:ext cx="3206100" cy="2885400"/>
          </a:xfrm>
          <a:prstGeom prst="ellipse">
            <a:avLst/>
          </a:prstGeom>
          <a:solidFill>
            <a:srgbClr val="EF6C00">
              <a:alpha val="364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512450" y="2407550"/>
            <a:ext cx="1087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AI Literacy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2770950" y="3128975"/>
            <a:ext cx="16116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Data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Literacy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5904275" y="3128975"/>
            <a:ext cx="14235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Digital Literacy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232775" y="1177325"/>
            <a:ext cx="23367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What’s missing in current scholarship on the use of gAI?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59300" y="445025"/>
            <a:ext cx="2553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Literacy Models</a:t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2409900" y="1742800"/>
            <a:ext cx="3206100" cy="2885400"/>
          </a:xfrm>
          <a:prstGeom prst="ellipse">
            <a:avLst/>
          </a:prstGeom>
          <a:solidFill>
            <a:srgbClr val="EF6C00">
              <a:alpha val="364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496150" y="1742800"/>
            <a:ext cx="3206100" cy="2885400"/>
          </a:xfrm>
          <a:prstGeom prst="ellipse">
            <a:avLst/>
          </a:prstGeom>
          <a:solidFill>
            <a:srgbClr val="EF6C00">
              <a:alpha val="364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3453300" y="422650"/>
            <a:ext cx="3206100" cy="2885400"/>
          </a:xfrm>
          <a:prstGeom prst="ellipse">
            <a:avLst/>
          </a:prstGeom>
          <a:solidFill>
            <a:srgbClr val="EF6C00">
              <a:alpha val="364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512450" y="2407550"/>
            <a:ext cx="1087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AI Literacy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4158575" y="855000"/>
            <a:ext cx="1745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Information Literacy!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2770950" y="3128975"/>
            <a:ext cx="16116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Data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Literacy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5904275" y="3128975"/>
            <a:ext cx="14235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Digital Literacy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Kulthau’s Information Search Practice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0" y="1304825"/>
            <a:ext cx="8861200" cy="8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11700" y="2571750"/>
            <a:ext cx="12891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Generative AI can be used as a tool for this!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Google Shape;193;p29"/>
          <p:cNvCxnSpPr>
            <a:stCxn id="192" idx="0"/>
          </p:cNvCxnSpPr>
          <p:nvPr/>
        </p:nvCxnSpPr>
        <p:spPr>
          <a:xfrm flipH="1" rot="10800000">
            <a:off x="956250" y="2195550"/>
            <a:ext cx="6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9"/>
          <p:cNvSpPr txBox="1"/>
          <p:nvPr/>
        </p:nvSpPr>
        <p:spPr>
          <a:xfrm>
            <a:off x="1922900" y="2571750"/>
            <a:ext cx="11001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And this!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5" name="Google Shape;195;p29"/>
          <p:cNvCxnSpPr/>
          <p:nvPr/>
        </p:nvCxnSpPr>
        <p:spPr>
          <a:xfrm flipH="1" rot="10800000">
            <a:off x="2472650" y="2195550"/>
            <a:ext cx="6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9"/>
          <p:cNvCxnSpPr/>
          <p:nvPr/>
        </p:nvCxnSpPr>
        <p:spPr>
          <a:xfrm flipH="1" rot="10800000">
            <a:off x="3901713" y="2195550"/>
            <a:ext cx="6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9"/>
          <p:cNvCxnSpPr/>
          <p:nvPr/>
        </p:nvCxnSpPr>
        <p:spPr>
          <a:xfrm flipH="1" rot="10800000">
            <a:off x="5277100" y="2195550"/>
            <a:ext cx="6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9"/>
          <p:cNvCxnSpPr/>
          <p:nvPr/>
        </p:nvCxnSpPr>
        <p:spPr>
          <a:xfrm flipH="1" rot="10800000">
            <a:off x="6744250" y="2195550"/>
            <a:ext cx="6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9"/>
          <p:cNvCxnSpPr/>
          <p:nvPr/>
        </p:nvCxnSpPr>
        <p:spPr>
          <a:xfrm flipH="1" rot="10800000">
            <a:off x="8211400" y="2195550"/>
            <a:ext cx="6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9"/>
          <p:cNvSpPr txBox="1"/>
          <p:nvPr/>
        </p:nvSpPr>
        <p:spPr>
          <a:xfrm>
            <a:off x="3401325" y="2571750"/>
            <a:ext cx="11001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And this!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727350" y="2571750"/>
            <a:ext cx="11001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And this!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6194500" y="2571750"/>
            <a:ext cx="11001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And this!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7661650" y="2571750"/>
            <a:ext cx="11001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And this!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Scope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can we determine about the state of gAI in American universities from guidelines released on the websites of the top 100 American universities ranked by US News &amp; World Report?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Produced a list of the top 100 ranked universities from US News &amp; World Report (list contained 104 total)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OpenRefine to pull data from the Wikidata API to create contextual data about the universities (Carnegie ranking, size, location, website URL)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Manually searched for and collected </a:t>
            </a:r>
            <a:r>
              <a:rPr lang="en"/>
              <a:t>universities</a:t>
            </a:r>
            <a:r>
              <a:rPr lang="en"/>
              <a:t>’ guidelines, compiled into spreadsheet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900" y="919726"/>
            <a:ext cx="6486249" cy="40971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25" y="866125"/>
            <a:ext cx="6714549" cy="41518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Linguistics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63" y="1152425"/>
            <a:ext cx="7301075" cy="36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686000" y="690725"/>
            <a:ext cx="57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Unigram frequency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1000" y="381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Linguistics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686000" y="707400"/>
            <a:ext cx="57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Bigram </a:t>
            </a:r>
            <a:r>
              <a:rPr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frequency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62" y="1180909"/>
            <a:ext cx="7301074" cy="370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-1591300" y="1018100"/>
            <a:ext cx="57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Bigram Network</a:t>
            </a:r>
            <a:endParaRPr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875" y="0"/>
            <a:ext cx="6124726" cy="5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Linguistics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11422" r="9855" t="25456"/>
          <a:stretch/>
        </p:blipFill>
        <p:spPr>
          <a:xfrm>
            <a:off x="25100" y="1301000"/>
            <a:ext cx="3299301" cy="21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573" l="0" r="0" t="573"/>
          <a:stretch/>
        </p:blipFill>
        <p:spPr>
          <a:xfrm>
            <a:off x="3960588" y="2196688"/>
            <a:ext cx="2585575" cy="25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2400" y="2290400"/>
            <a:ext cx="2491600" cy="24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029525" y="1569300"/>
            <a:ext cx="4556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Default distilbert-base-uncased-finetuned model</a:t>
            </a:r>
            <a:endParaRPr sz="17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9225" y="2265412"/>
            <a:ext cx="1243800" cy="27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11700" y="3414250"/>
            <a:ext cx="2726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Using Hugging Face</a:t>
            </a:r>
            <a:endParaRPr sz="16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