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5CAB8-F85C-4A55-97F9-BD1091F701FE}" type="doc">
      <dgm:prSet loTypeId="urn:microsoft.com/office/officeart/2005/8/layout/matrix2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908B6C-7BE5-4F79-A892-1869E921A6D2}">
      <dgm:prSet phldrT="[Text]" custT="1"/>
      <dgm:spPr/>
      <dgm:t>
        <a:bodyPr/>
        <a:lstStyle/>
        <a:p>
          <a:endParaRPr lang="en-US" sz="1400" dirty="0" smtClean="0">
            <a:solidFill>
              <a:schemeClr val="tx1"/>
            </a:solidFill>
          </a:endParaRPr>
        </a:p>
        <a:p>
          <a:r>
            <a:rPr lang="en-US" sz="1400" dirty="0" err="1" smtClean="0">
              <a:solidFill>
                <a:schemeClr val="tx1"/>
              </a:solidFill>
            </a:rPr>
            <a:t>Dataplane</a:t>
          </a:r>
          <a:r>
            <a:rPr lang="en-US" sz="1400" dirty="0" smtClean="0">
              <a:solidFill>
                <a:schemeClr val="tx1"/>
              </a:solidFill>
            </a:rPr>
            <a:t>:</a:t>
          </a:r>
        </a:p>
        <a:p>
          <a:r>
            <a:rPr lang="en-US" sz="1400" dirty="0" smtClean="0">
              <a:solidFill>
                <a:schemeClr val="tx1"/>
              </a:solidFill>
            </a:rPr>
            <a:t>1. Linux network virtualization technologies – virtual switching (OVS, FD.io, </a:t>
          </a:r>
          <a:r>
            <a:rPr lang="en-US" sz="1400" dirty="0" err="1" smtClean="0">
              <a:solidFill>
                <a:schemeClr val="tx1"/>
              </a:solidFill>
            </a:rPr>
            <a:t>lagopus</a:t>
          </a:r>
          <a:r>
            <a:rPr lang="en-US" sz="1400" dirty="0" smtClean="0">
              <a:solidFill>
                <a:schemeClr val="tx1"/>
              </a:solidFill>
            </a:rPr>
            <a:t> </a:t>
          </a:r>
          <a:r>
            <a:rPr lang="en-US" sz="1400" dirty="0" err="1" smtClean="0">
              <a:solidFill>
                <a:schemeClr val="tx1"/>
              </a:solidFill>
            </a:rPr>
            <a:t>etc</a:t>
          </a:r>
          <a:r>
            <a:rPr lang="en-US" sz="1400" dirty="0" smtClean="0">
              <a:solidFill>
                <a:schemeClr val="tx1"/>
              </a:solidFill>
            </a:rPr>
            <a:t>), IPVLAN|MACVLAN</a:t>
          </a:r>
        </a:p>
        <a:p>
          <a:r>
            <a:rPr lang="en-US" sz="1400" dirty="0" smtClean="0">
              <a:solidFill>
                <a:schemeClr val="tx1"/>
              </a:solidFill>
            </a:rPr>
            <a:t>2. </a:t>
          </a:r>
          <a:r>
            <a:rPr lang="en-US" sz="1400" dirty="0" err="1" smtClean="0">
              <a:solidFill>
                <a:schemeClr val="tx1"/>
              </a:solidFill>
            </a:rPr>
            <a:t>Dataplane</a:t>
          </a:r>
          <a:r>
            <a:rPr lang="en-US" sz="1400" dirty="0" smtClean="0">
              <a:solidFill>
                <a:schemeClr val="tx1"/>
              </a:solidFill>
            </a:rPr>
            <a:t> Acceleration techniques.</a:t>
          </a:r>
        </a:p>
        <a:p>
          <a:r>
            <a:rPr lang="en-US" sz="1400" dirty="0" smtClean="0">
              <a:solidFill>
                <a:schemeClr val="tx1"/>
              </a:solidFill>
            </a:rPr>
            <a:t>3. Virtualized Network Functions – </a:t>
          </a:r>
          <a:r>
            <a:rPr lang="en-US" sz="1400" dirty="0" err="1" smtClean="0">
              <a:solidFill>
                <a:schemeClr val="tx1"/>
              </a:solidFill>
            </a:rPr>
            <a:t>vRouter</a:t>
          </a:r>
          <a:r>
            <a:rPr lang="en-US" sz="1400" dirty="0" smtClean="0">
              <a:solidFill>
                <a:schemeClr val="tx1"/>
              </a:solidFill>
            </a:rPr>
            <a:t>, </a:t>
          </a:r>
          <a:r>
            <a:rPr lang="en-US" sz="1400" dirty="0" err="1" smtClean="0">
              <a:solidFill>
                <a:schemeClr val="tx1"/>
              </a:solidFill>
            </a:rPr>
            <a:t>vFirewall</a:t>
          </a:r>
          <a:r>
            <a:rPr lang="en-US" sz="1400" dirty="0" smtClean="0">
              <a:solidFill>
                <a:schemeClr val="tx1"/>
              </a:solidFill>
            </a:rPr>
            <a:t>, etc.</a:t>
          </a:r>
        </a:p>
        <a:p>
          <a:r>
            <a:rPr lang="en-US" sz="1400" dirty="0" smtClean="0">
              <a:solidFill>
                <a:schemeClr val="tx1"/>
              </a:solidFill>
            </a:rPr>
            <a:t>4. Tunneling techniques. </a:t>
          </a:r>
        </a:p>
        <a:p>
          <a:endParaRPr lang="en-US" sz="1400" dirty="0" smtClean="0">
            <a:solidFill>
              <a:schemeClr val="tx1"/>
            </a:solidFill>
          </a:endParaRPr>
        </a:p>
      </dgm:t>
    </dgm:pt>
    <dgm:pt modelId="{04C4A1C5-5C2A-44CC-BE81-430DD574BB02}" type="parTrans" cxnId="{A45BEDD7-8E63-4AF9-B58C-780E31B576B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EEC0B23E-6061-4318-A5B1-41CC8FB32CBE}" type="sibTrans" cxnId="{A45BEDD7-8E63-4AF9-B58C-780E31B576B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3F426B51-C4F2-4EF3-9FAC-BDACB43C268B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Control Plane</a:t>
          </a:r>
        </a:p>
        <a:p>
          <a:r>
            <a:rPr lang="en-US" sz="1400" dirty="0" smtClean="0">
              <a:solidFill>
                <a:schemeClr val="tx1"/>
              </a:solidFill>
            </a:rPr>
            <a:t>1. Virtualized Infrastructure managers – </a:t>
          </a:r>
          <a:r>
            <a:rPr lang="en-US" sz="1400" dirty="0" err="1" smtClean="0">
              <a:solidFill>
                <a:schemeClr val="tx1"/>
              </a:solidFill>
            </a:rPr>
            <a:t>Openstack</a:t>
          </a:r>
          <a:r>
            <a:rPr lang="en-US" sz="1400" dirty="0" smtClean="0">
              <a:solidFill>
                <a:schemeClr val="tx1"/>
              </a:solidFill>
            </a:rPr>
            <a:t>, </a:t>
          </a:r>
          <a:r>
            <a:rPr lang="en-US" sz="1400" dirty="0" err="1" smtClean="0">
              <a:solidFill>
                <a:schemeClr val="tx1"/>
              </a:solidFill>
            </a:rPr>
            <a:t>vmware</a:t>
          </a:r>
          <a:r>
            <a:rPr lang="en-US" sz="1400" dirty="0" smtClean="0">
              <a:solidFill>
                <a:schemeClr val="tx1"/>
              </a:solidFill>
            </a:rPr>
            <a:t> v*, AWS, etc.</a:t>
          </a:r>
        </a:p>
        <a:p>
          <a:r>
            <a:rPr lang="en-US" sz="1400" dirty="0" smtClean="0">
              <a:solidFill>
                <a:schemeClr val="tx1"/>
              </a:solidFill>
            </a:rPr>
            <a:t>2. VNF Managers</a:t>
          </a:r>
        </a:p>
        <a:p>
          <a:r>
            <a:rPr lang="en-US" sz="1400" dirty="0" smtClean="0">
              <a:solidFill>
                <a:schemeClr val="tx1"/>
              </a:solidFill>
            </a:rPr>
            <a:t>3. SDN Controllers.</a:t>
          </a:r>
        </a:p>
        <a:p>
          <a:r>
            <a:rPr lang="en-US" sz="1400" dirty="0" smtClean="0">
              <a:solidFill>
                <a:schemeClr val="tx1"/>
              </a:solidFill>
            </a:rPr>
            <a:t>4. Network Orchestrators.</a:t>
          </a:r>
        </a:p>
      </dgm:t>
    </dgm:pt>
    <dgm:pt modelId="{8C7ED929-F3FC-41BA-9368-75CC331CE0B8}" type="parTrans" cxnId="{5148B5EF-A9DC-4716-89C4-C7A5102FEC9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BA8A2C0-5140-4F2A-BB29-7C5BD0D18F87}" type="sibTrans" cxnId="{5148B5EF-A9DC-4716-89C4-C7A5102FEC96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9F9E2A4-2F89-4F92-9C45-346BD4E468B0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Network Test Automation Frameworks</a:t>
          </a:r>
        </a:p>
        <a:p>
          <a:r>
            <a:rPr lang="en-US" sz="1400" dirty="0" smtClean="0">
              <a:solidFill>
                <a:schemeClr val="tx1"/>
              </a:solidFill>
            </a:rPr>
            <a:t>1. Commercial  solutions – Spirent/Ixia</a:t>
          </a:r>
        </a:p>
        <a:p>
          <a:r>
            <a:rPr lang="en-US" sz="1400" dirty="0" smtClean="0">
              <a:solidFill>
                <a:schemeClr val="tx1"/>
              </a:solidFill>
            </a:rPr>
            <a:t>2. </a:t>
          </a:r>
          <a:r>
            <a:rPr lang="en-US" sz="1400" dirty="0" err="1" smtClean="0">
              <a:solidFill>
                <a:schemeClr val="tx1"/>
              </a:solidFill>
            </a:rPr>
            <a:t>Opensource</a:t>
          </a:r>
          <a:r>
            <a:rPr lang="en-US" sz="1400" dirty="0" smtClean="0">
              <a:solidFill>
                <a:schemeClr val="tx1"/>
              </a:solidFill>
            </a:rPr>
            <a:t> solutions like tempest, robot, </a:t>
          </a:r>
          <a:r>
            <a:rPr lang="en-US" sz="1400" dirty="0" err="1" smtClean="0">
              <a:solidFill>
                <a:schemeClr val="tx1"/>
              </a:solidFill>
            </a:rPr>
            <a:t>TestNG</a:t>
          </a:r>
          <a:r>
            <a:rPr lang="en-US" sz="1400" dirty="0" smtClean="0">
              <a:solidFill>
                <a:schemeClr val="tx1"/>
              </a:solidFill>
            </a:rPr>
            <a:t>, Selenium etc.</a:t>
          </a:r>
        </a:p>
        <a:p>
          <a:r>
            <a:rPr lang="en-US" sz="1400" dirty="0" smtClean="0">
              <a:solidFill>
                <a:schemeClr val="tx1"/>
              </a:solidFill>
            </a:rPr>
            <a:t>3. </a:t>
          </a:r>
          <a:r>
            <a:rPr lang="en-US" sz="1400" dirty="0" err="1" smtClean="0">
              <a:solidFill>
                <a:schemeClr val="tx1"/>
              </a:solidFill>
            </a:rPr>
            <a:t>Opensource</a:t>
          </a:r>
          <a:r>
            <a:rPr lang="en-US" sz="1400" dirty="0" smtClean="0">
              <a:solidFill>
                <a:schemeClr val="tx1"/>
              </a:solidFill>
            </a:rPr>
            <a:t> projects such as OPNFVs –</a:t>
          </a:r>
          <a:r>
            <a:rPr lang="en-US" sz="1400" dirty="0" err="1" smtClean="0">
              <a:solidFill>
                <a:schemeClr val="tx1"/>
              </a:solidFill>
            </a:rPr>
            <a:t>Functest</a:t>
          </a:r>
          <a:r>
            <a:rPr lang="en-US" sz="1400" dirty="0" smtClean="0">
              <a:solidFill>
                <a:schemeClr val="tx1"/>
              </a:solidFill>
            </a:rPr>
            <a:t>, Yardstick, </a:t>
          </a:r>
          <a:r>
            <a:rPr lang="en-US" sz="1400" dirty="0" err="1" smtClean="0">
              <a:solidFill>
                <a:schemeClr val="tx1"/>
              </a:solidFill>
            </a:rPr>
            <a:t>Qtip</a:t>
          </a:r>
          <a:r>
            <a:rPr lang="en-US" sz="1400" dirty="0" smtClean="0">
              <a:solidFill>
                <a:schemeClr val="tx1"/>
              </a:solidFill>
            </a:rPr>
            <a:t>, etc.</a:t>
          </a:r>
        </a:p>
      </dgm:t>
    </dgm:pt>
    <dgm:pt modelId="{D8273E3C-3F25-45D1-9621-44C9C4D30E6A}" type="parTrans" cxnId="{2C6A5906-A851-4E39-9706-6E2296A758D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22BAF22C-E2BF-4B38-950E-51DE5FA78020}" type="sibTrans" cxnId="{2C6A5906-A851-4E39-9706-6E2296A758DA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98F061E9-3A24-4052-89EA-CE719F153C3E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tx1"/>
              </a:solidFill>
            </a:rPr>
            <a:t>Skills: </a:t>
          </a:r>
        </a:p>
        <a:p>
          <a:r>
            <a:rPr lang="en-US" sz="1400" dirty="0" smtClean="0">
              <a:solidFill>
                <a:schemeClr val="tx1"/>
              </a:solidFill>
            </a:rPr>
            <a:t>1. Programming [including </a:t>
          </a:r>
          <a:r>
            <a:rPr lang="en-US" sz="1400" dirty="0" err="1" smtClean="0">
              <a:solidFill>
                <a:schemeClr val="tx1"/>
              </a:solidFill>
            </a:rPr>
            <a:t>opensource</a:t>
          </a:r>
          <a:r>
            <a:rPr lang="en-US" sz="1400" dirty="0" smtClean="0">
              <a:solidFill>
                <a:schemeClr val="tx1"/>
              </a:solidFill>
            </a:rPr>
            <a:t> development process and tools – </a:t>
          </a:r>
          <a:r>
            <a:rPr lang="en-US" sz="1400" dirty="0" err="1" smtClean="0">
              <a:solidFill>
                <a:schemeClr val="tx1"/>
              </a:solidFill>
            </a:rPr>
            <a:t>Git</a:t>
          </a:r>
          <a:r>
            <a:rPr lang="en-US" sz="1400" dirty="0" smtClean="0">
              <a:solidFill>
                <a:schemeClr val="tx1"/>
              </a:solidFill>
            </a:rPr>
            <a:t>, Jenkins, </a:t>
          </a:r>
          <a:r>
            <a:rPr lang="en-US" sz="1400" dirty="0" err="1" smtClean="0">
              <a:solidFill>
                <a:schemeClr val="tx1"/>
              </a:solidFill>
            </a:rPr>
            <a:t>etc</a:t>
          </a:r>
          <a:r>
            <a:rPr lang="en-US" sz="1400" dirty="0" smtClean="0">
              <a:solidFill>
                <a:schemeClr val="tx1"/>
              </a:solidFill>
            </a:rPr>
            <a:t>]. </a:t>
          </a:r>
        </a:p>
        <a:p>
          <a:r>
            <a:rPr lang="en-US" sz="1400" dirty="0" smtClean="0">
              <a:solidFill>
                <a:schemeClr val="tx1"/>
              </a:solidFill>
            </a:rPr>
            <a:t>2. Testbed Setup and Administration</a:t>
          </a:r>
        </a:p>
        <a:p>
          <a:r>
            <a:rPr lang="en-US" sz="1400" dirty="0" smtClean="0">
              <a:solidFill>
                <a:schemeClr val="tx1"/>
              </a:solidFill>
            </a:rPr>
            <a:t>3. Reverse Engineering</a:t>
          </a:r>
        </a:p>
        <a:p>
          <a:r>
            <a:rPr lang="en-US" sz="1400" dirty="0" smtClean="0">
              <a:solidFill>
                <a:schemeClr val="tx1"/>
              </a:solidFill>
            </a:rPr>
            <a:t>4. Solution Integration (Ref: Interop*)</a:t>
          </a:r>
        </a:p>
        <a:p>
          <a:r>
            <a:rPr lang="en-US" sz="1400" dirty="0" smtClean="0">
              <a:solidFill>
                <a:schemeClr val="tx1"/>
              </a:solidFill>
            </a:rPr>
            <a:t>5. Performance Analysis – comparative studies, benchmarking, etc.</a:t>
          </a:r>
        </a:p>
        <a:p>
          <a:r>
            <a:rPr lang="en-US" sz="1400" smtClean="0">
              <a:solidFill>
                <a:schemeClr val="tx1"/>
              </a:solidFill>
            </a:rPr>
            <a:t>6. </a:t>
          </a:r>
          <a:r>
            <a:rPr lang="en-US" sz="1400" dirty="0" smtClean="0">
              <a:solidFill>
                <a:schemeClr val="tx1"/>
              </a:solidFill>
            </a:rPr>
            <a:t>Network Protocols, Standards, and Specifications.</a:t>
          </a:r>
        </a:p>
      </dgm:t>
    </dgm:pt>
    <dgm:pt modelId="{31BFF726-24BA-4156-B9AD-6DE5F06F1639}" type="parTrans" cxnId="{1056E760-B2AB-404E-A4D3-880CFF99979F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F289B5F-B90B-48C9-9436-EEA7AF2FB92A}" type="sibTrans" cxnId="{1056E760-B2AB-404E-A4D3-880CFF99979F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B086CE7B-4223-49CF-AAF9-915508C17694}" type="pres">
      <dgm:prSet presAssocID="{C855CAB8-F85C-4A55-97F9-BD1091F701F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393AC1-CAA4-4B3D-B917-26F93805C168}" type="pres">
      <dgm:prSet presAssocID="{C855CAB8-F85C-4A55-97F9-BD1091F701FE}" presName="axisShape" presStyleLbl="bgShp" presStyleIdx="0" presStyleCnt="1" custScaleX="162736"/>
      <dgm:spPr/>
    </dgm:pt>
    <dgm:pt modelId="{3633EC3E-4DBE-4540-A003-E6B3AEEAE637}" type="pres">
      <dgm:prSet presAssocID="{C855CAB8-F85C-4A55-97F9-BD1091F701FE}" presName="rect1" presStyleLbl="node1" presStyleIdx="0" presStyleCnt="4" custScaleX="191792" custLinFactNeighborX="-42453" custLinFactNeighborY="2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D0DDC-C4AA-458A-B289-918A64141946}" type="pres">
      <dgm:prSet presAssocID="{C855CAB8-F85C-4A55-97F9-BD1091F701FE}" presName="rect2" presStyleLbl="node1" presStyleIdx="1" presStyleCnt="4" custScaleX="190282" custLinFactNeighborX="424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92259-8241-463C-A018-84F02166E3E2}" type="pres">
      <dgm:prSet presAssocID="{C855CAB8-F85C-4A55-97F9-BD1091F701FE}" presName="rect3" presStyleLbl="node1" presStyleIdx="2" presStyleCnt="4" custScaleX="190283" custScaleY="107194" custLinFactNeighborX="-424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2ED26-17CD-48FE-AE6A-96B2F8EB25F4}" type="pres">
      <dgm:prSet presAssocID="{C855CAB8-F85C-4A55-97F9-BD1091F701FE}" presName="rect4" presStyleLbl="node1" presStyleIdx="3" presStyleCnt="4" custScaleX="191793" custScaleY="107194" custLinFactNeighborX="424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5BEDD7-8E63-4AF9-B58C-780E31B576B1}" srcId="{C855CAB8-F85C-4A55-97F9-BD1091F701FE}" destId="{B9908B6C-7BE5-4F79-A892-1869E921A6D2}" srcOrd="0" destOrd="0" parTransId="{04C4A1C5-5C2A-44CC-BE81-430DD574BB02}" sibTransId="{EEC0B23E-6061-4318-A5B1-41CC8FB32CBE}"/>
    <dgm:cxn modelId="{82819AC9-17BB-45D6-90B2-C406E6378A9D}" type="presOf" srcId="{29F9E2A4-2F89-4F92-9C45-346BD4E468B0}" destId="{D8C92259-8241-463C-A018-84F02166E3E2}" srcOrd="0" destOrd="0" presId="urn:microsoft.com/office/officeart/2005/8/layout/matrix2"/>
    <dgm:cxn modelId="{AD952265-6D29-42A5-B8C5-85F9D7A018CF}" type="presOf" srcId="{C855CAB8-F85C-4A55-97F9-BD1091F701FE}" destId="{B086CE7B-4223-49CF-AAF9-915508C17694}" srcOrd="0" destOrd="0" presId="urn:microsoft.com/office/officeart/2005/8/layout/matrix2"/>
    <dgm:cxn modelId="{02A2EFA6-0E24-4CE5-AFAD-49A608C716D9}" type="presOf" srcId="{3F426B51-C4F2-4EF3-9FAC-BDACB43C268B}" destId="{338D0DDC-C4AA-458A-B289-918A64141946}" srcOrd="0" destOrd="0" presId="urn:microsoft.com/office/officeart/2005/8/layout/matrix2"/>
    <dgm:cxn modelId="{2C6A5906-A851-4E39-9706-6E2296A758DA}" srcId="{C855CAB8-F85C-4A55-97F9-BD1091F701FE}" destId="{29F9E2A4-2F89-4F92-9C45-346BD4E468B0}" srcOrd="2" destOrd="0" parTransId="{D8273E3C-3F25-45D1-9621-44C9C4D30E6A}" sibTransId="{22BAF22C-E2BF-4B38-950E-51DE5FA78020}"/>
    <dgm:cxn modelId="{C8EC7150-3630-42DA-95ED-4E2A8E7EF5D3}" type="presOf" srcId="{98F061E9-3A24-4052-89EA-CE719F153C3E}" destId="{FD72ED26-17CD-48FE-AE6A-96B2F8EB25F4}" srcOrd="0" destOrd="0" presId="urn:microsoft.com/office/officeart/2005/8/layout/matrix2"/>
    <dgm:cxn modelId="{1056E760-B2AB-404E-A4D3-880CFF99979F}" srcId="{C855CAB8-F85C-4A55-97F9-BD1091F701FE}" destId="{98F061E9-3A24-4052-89EA-CE719F153C3E}" srcOrd="3" destOrd="0" parTransId="{31BFF726-24BA-4156-B9AD-6DE5F06F1639}" sibTransId="{0F289B5F-B90B-48C9-9436-EEA7AF2FB92A}"/>
    <dgm:cxn modelId="{27D0DB5E-FB06-49FB-BADA-2A55046A4ACB}" type="presOf" srcId="{B9908B6C-7BE5-4F79-A892-1869E921A6D2}" destId="{3633EC3E-4DBE-4540-A003-E6B3AEEAE637}" srcOrd="0" destOrd="0" presId="urn:microsoft.com/office/officeart/2005/8/layout/matrix2"/>
    <dgm:cxn modelId="{5148B5EF-A9DC-4716-89C4-C7A5102FEC96}" srcId="{C855CAB8-F85C-4A55-97F9-BD1091F701FE}" destId="{3F426B51-C4F2-4EF3-9FAC-BDACB43C268B}" srcOrd="1" destOrd="0" parTransId="{8C7ED929-F3FC-41BA-9368-75CC331CE0B8}" sibTransId="{1BA8A2C0-5140-4F2A-BB29-7C5BD0D18F87}"/>
    <dgm:cxn modelId="{3C1874A2-93D3-47C7-9054-86D4D5994855}" type="presParOf" srcId="{B086CE7B-4223-49CF-AAF9-915508C17694}" destId="{CD393AC1-CAA4-4B3D-B917-26F93805C168}" srcOrd="0" destOrd="0" presId="urn:microsoft.com/office/officeart/2005/8/layout/matrix2"/>
    <dgm:cxn modelId="{E9A658B9-55EB-4E7E-803C-5999BE79BF86}" type="presParOf" srcId="{B086CE7B-4223-49CF-AAF9-915508C17694}" destId="{3633EC3E-4DBE-4540-A003-E6B3AEEAE637}" srcOrd="1" destOrd="0" presId="urn:microsoft.com/office/officeart/2005/8/layout/matrix2"/>
    <dgm:cxn modelId="{35ECACE6-9D8C-47B0-9C2F-4F6F95D73A95}" type="presParOf" srcId="{B086CE7B-4223-49CF-AAF9-915508C17694}" destId="{338D0DDC-C4AA-458A-B289-918A64141946}" srcOrd="2" destOrd="0" presId="urn:microsoft.com/office/officeart/2005/8/layout/matrix2"/>
    <dgm:cxn modelId="{7144D4AB-C444-415D-AD40-2BD4C5378448}" type="presParOf" srcId="{B086CE7B-4223-49CF-AAF9-915508C17694}" destId="{D8C92259-8241-463C-A018-84F02166E3E2}" srcOrd="3" destOrd="0" presId="urn:microsoft.com/office/officeart/2005/8/layout/matrix2"/>
    <dgm:cxn modelId="{DFE9183A-4A4B-4EA6-9381-B5110818A288}" type="presParOf" srcId="{B086CE7B-4223-49CF-AAF9-915508C17694}" destId="{FD72ED26-17CD-48FE-AE6A-96B2F8EB25F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93AC1-CAA4-4B3D-B917-26F93805C168}">
      <dsp:nvSpPr>
        <dsp:cNvPr id="0" name=""/>
        <dsp:cNvSpPr/>
      </dsp:nvSpPr>
      <dsp:spPr>
        <a:xfrm>
          <a:off x="-4" y="0"/>
          <a:ext cx="8763008" cy="53848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633EC3E-4DBE-4540-A003-E6B3AEEAE637}">
      <dsp:nvSpPr>
        <dsp:cNvPr id="0" name=""/>
        <dsp:cNvSpPr/>
      </dsp:nvSpPr>
      <dsp:spPr>
        <a:xfrm>
          <a:off x="136145" y="355590"/>
          <a:ext cx="4131046" cy="2153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</a:rPr>
            <a:t>Dataplane</a:t>
          </a:r>
          <a:r>
            <a:rPr lang="en-US" sz="1400" kern="1200" dirty="0" smtClean="0">
              <a:solidFill>
                <a:schemeClr val="tx1"/>
              </a:solidFill>
            </a:rPr>
            <a:t>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1. Linux network virtualization technologies – virtual switching (OVS, FD.io, </a:t>
          </a:r>
          <a:r>
            <a:rPr lang="en-US" sz="1400" kern="1200" dirty="0" err="1" smtClean="0">
              <a:solidFill>
                <a:schemeClr val="tx1"/>
              </a:solidFill>
            </a:rPr>
            <a:t>lagopus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err="1" smtClean="0">
              <a:solidFill>
                <a:schemeClr val="tx1"/>
              </a:solidFill>
            </a:rPr>
            <a:t>etc</a:t>
          </a:r>
          <a:r>
            <a:rPr lang="en-US" sz="1400" kern="1200" dirty="0" smtClean="0">
              <a:solidFill>
                <a:schemeClr val="tx1"/>
              </a:solidFill>
            </a:rPr>
            <a:t>), IPVLAN|MACVLAN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2. </a:t>
          </a:r>
          <a:r>
            <a:rPr lang="en-US" sz="1400" kern="1200" dirty="0" err="1" smtClean="0">
              <a:solidFill>
                <a:schemeClr val="tx1"/>
              </a:solidFill>
            </a:rPr>
            <a:t>Dataplane</a:t>
          </a:r>
          <a:r>
            <a:rPr lang="en-US" sz="1400" kern="1200" dirty="0" smtClean="0">
              <a:solidFill>
                <a:schemeClr val="tx1"/>
              </a:solidFill>
            </a:rPr>
            <a:t> Acceleration techniques.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3. Virtualized Network Functions – </a:t>
          </a:r>
          <a:r>
            <a:rPr lang="en-US" sz="1400" kern="1200" dirty="0" err="1" smtClean="0">
              <a:solidFill>
                <a:schemeClr val="tx1"/>
              </a:solidFill>
            </a:rPr>
            <a:t>vRouter</a:t>
          </a:r>
          <a:r>
            <a:rPr lang="en-US" sz="1400" kern="1200" dirty="0" smtClean="0">
              <a:solidFill>
                <a:schemeClr val="tx1"/>
              </a:solidFill>
            </a:rPr>
            <a:t>, </a:t>
          </a:r>
          <a:r>
            <a:rPr lang="en-US" sz="1400" kern="1200" dirty="0" err="1" smtClean="0">
              <a:solidFill>
                <a:schemeClr val="tx1"/>
              </a:solidFill>
            </a:rPr>
            <a:t>vFirewall</a:t>
          </a:r>
          <a:r>
            <a:rPr lang="en-US" sz="1400" kern="1200" dirty="0" smtClean="0">
              <a:solidFill>
                <a:schemeClr val="tx1"/>
              </a:solidFill>
            </a:rPr>
            <a:t>, etc.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4. Tunneling techniques.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>
            <a:solidFill>
              <a:schemeClr val="tx1"/>
            </a:solidFill>
          </a:endParaRPr>
        </a:p>
      </dsp:txBody>
      <dsp:txXfrm>
        <a:off x="241291" y="460736"/>
        <a:ext cx="3920754" cy="1943628"/>
      </dsp:txXfrm>
    </dsp:sp>
    <dsp:sp modelId="{338D0DDC-C4AA-458A-B289-918A64141946}">
      <dsp:nvSpPr>
        <dsp:cNvPr id="0" name=""/>
        <dsp:cNvSpPr/>
      </dsp:nvSpPr>
      <dsp:spPr>
        <a:xfrm>
          <a:off x="4512070" y="350012"/>
          <a:ext cx="4098522" cy="215392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Control Plane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1. Virtualized Infrastructure managers – </a:t>
          </a:r>
          <a:r>
            <a:rPr lang="en-US" sz="1400" kern="1200" dirty="0" err="1" smtClean="0">
              <a:solidFill>
                <a:schemeClr val="tx1"/>
              </a:solidFill>
            </a:rPr>
            <a:t>Openstack</a:t>
          </a:r>
          <a:r>
            <a:rPr lang="en-US" sz="1400" kern="1200" dirty="0" smtClean="0">
              <a:solidFill>
                <a:schemeClr val="tx1"/>
              </a:solidFill>
            </a:rPr>
            <a:t>, </a:t>
          </a:r>
          <a:r>
            <a:rPr lang="en-US" sz="1400" kern="1200" dirty="0" err="1" smtClean="0">
              <a:solidFill>
                <a:schemeClr val="tx1"/>
              </a:solidFill>
            </a:rPr>
            <a:t>vmware</a:t>
          </a:r>
          <a:r>
            <a:rPr lang="en-US" sz="1400" kern="1200" dirty="0" smtClean="0">
              <a:solidFill>
                <a:schemeClr val="tx1"/>
              </a:solidFill>
            </a:rPr>
            <a:t> v*, AWS, etc.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2. VNF Managers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3. SDN Controllers.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4. Network Orchestrators.</a:t>
          </a:r>
        </a:p>
      </dsp:txBody>
      <dsp:txXfrm>
        <a:off x="4617216" y="455158"/>
        <a:ext cx="3888230" cy="1943628"/>
      </dsp:txXfrm>
    </dsp:sp>
    <dsp:sp modelId="{D8C92259-8241-463C-A018-84F02166E3E2}">
      <dsp:nvSpPr>
        <dsp:cNvPr id="0" name=""/>
        <dsp:cNvSpPr/>
      </dsp:nvSpPr>
      <dsp:spPr>
        <a:xfrm>
          <a:off x="152396" y="2803391"/>
          <a:ext cx="4098543" cy="2308873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Network Test Automation Frameworks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1. Commercial  solutions – Spirent/Ixia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2. </a:t>
          </a:r>
          <a:r>
            <a:rPr lang="en-US" sz="1400" kern="1200" dirty="0" err="1" smtClean="0">
              <a:solidFill>
                <a:schemeClr val="tx1"/>
              </a:solidFill>
            </a:rPr>
            <a:t>Opensource</a:t>
          </a:r>
          <a:r>
            <a:rPr lang="en-US" sz="1400" kern="1200" dirty="0" smtClean="0">
              <a:solidFill>
                <a:schemeClr val="tx1"/>
              </a:solidFill>
            </a:rPr>
            <a:t> solutions like tempest, robot, </a:t>
          </a:r>
          <a:r>
            <a:rPr lang="en-US" sz="1400" kern="1200" dirty="0" err="1" smtClean="0">
              <a:solidFill>
                <a:schemeClr val="tx1"/>
              </a:solidFill>
            </a:rPr>
            <a:t>TestNG</a:t>
          </a:r>
          <a:r>
            <a:rPr lang="en-US" sz="1400" kern="1200" dirty="0" smtClean="0">
              <a:solidFill>
                <a:schemeClr val="tx1"/>
              </a:solidFill>
            </a:rPr>
            <a:t>, Selenium etc.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3. </a:t>
          </a:r>
          <a:r>
            <a:rPr lang="en-US" sz="1400" kern="1200" dirty="0" err="1" smtClean="0">
              <a:solidFill>
                <a:schemeClr val="tx1"/>
              </a:solidFill>
            </a:rPr>
            <a:t>Opensource</a:t>
          </a:r>
          <a:r>
            <a:rPr lang="en-US" sz="1400" kern="1200" dirty="0" smtClean="0">
              <a:solidFill>
                <a:schemeClr val="tx1"/>
              </a:solidFill>
            </a:rPr>
            <a:t> projects such as OPNFVs –</a:t>
          </a:r>
          <a:r>
            <a:rPr lang="en-US" sz="1400" kern="1200" dirty="0" err="1" smtClean="0">
              <a:solidFill>
                <a:schemeClr val="tx1"/>
              </a:solidFill>
            </a:rPr>
            <a:t>Functest</a:t>
          </a:r>
          <a:r>
            <a:rPr lang="en-US" sz="1400" kern="1200" dirty="0" smtClean="0">
              <a:solidFill>
                <a:schemeClr val="tx1"/>
              </a:solidFill>
            </a:rPr>
            <a:t>, Yardstick, </a:t>
          </a:r>
          <a:r>
            <a:rPr lang="en-US" sz="1400" kern="1200" dirty="0" err="1" smtClean="0">
              <a:solidFill>
                <a:schemeClr val="tx1"/>
              </a:solidFill>
            </a:rPr>
            <a:t>Qtip</a:t>
          </a:r>
          <a:r>
            <a:rPr lang="en-US" sz="1400" kern="1200" dirty="0" smtClean="0">
              <a:solidFill>
                <a:schemeClr val="tx1"/>
              </a:solidFill>
            </a:rPr>
            <a:t>, etc.</a:t>
          </a:r>
        </a:p>
      </dsp:txBody>
      <dsp:txXfrm>
        <a:off x="265106" y="2916101"/>
        <a:ext cx="3873123" cy="2083453"/>
      </dsp:txXfrm>
    </dsp:sp>
    <dsp:sp modelId="{FD72ED26-17CD-48FE-AE6A-96B2F8EB25F4}">
      <dsp:nvSpPr>
        <dsp:cNvPr id="0" name=""/>
        <dsp:cNvSpPr/>
      </dsp:nvSpPr>
      <dsp:spPr>
        <a:xfrm>
          <a:off x="4495797" y="2803391"/>
          <a:ext cx="4131067" cy="2308873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Skills: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1. Programming [including </a:t>
          </a:r>
          <a:r>
            <a:rPr lang="en-US" sz="1400" kern="1200" dirty="0" err="1" smtClean="0">
              <a:solidFill>
                <a:schemeClr val="tx1"/>
              </a:solidFill>
            </a:rPr>
            <a:t>opensource</a:t>
          </a:r>
          <a:r>
            <a:rPr lang="en-US" sz="1400" kern="1200" dirty="0" smtClean="0">
              <a:solidFill>
                <a:schemeClr val="tx1"/>
              </a:solidFill>
            </a:rPr>
            <a:t> development process and tools – </a:t>
          </a:r>
          <a:r>
            <a:rPr lang="en-US" sz="1400" kern="1200" dirty="0" err="1" smtClean="0">
              <a:solidFill>
                <a:schemeClr val="tx1"/>
              </a:solidFill>
            </a:rPr>
            <a:t>Git</a:t>
          </a:r>
          <a:r>
            <a:rPr lang="en-US" sz="1400" kern="1200" dirty="0" smtClean="0">
              <a:solidFill>
                <a:schemeClr val="tx1"/>
              </a:solidFill>
            </a:rPr>
            <a:t>, Jenkins, </a:t>
          </a:r>
          <a:r>
            <a:rPr lang="en-US" sz="1400" kern="1200" dirty="0" err="1" smtClean="0">
              <a:solidFill>
                <a:schemeClr val="tx1"/>
              </a:solidFill>
            </a:rPr>
            <a:t>etc</a:t>
          </a:r>
          <a:r>
            <a:rPr lang="en-US" sz="1400" kern="1200" dirty="0" smtClean="0">
              <a:solidFill>
                <a:schemeClr val="tx1"/>
              </a:solidFill>
            </a:rPr>
            <a:t>].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2. Testbed Setup and Administration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3. Reverse Engineering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4. Solution Integration (Ref: Interop*)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5. Performance Analysis – comparative studies, benchmarking, etc.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>
              <a:solidFill>
                <a:schemeClr val="tx1"/>
              </a:solidFill>
            </a:rPr>
            <a:t>6. </a:t>
          </a:r>
          <a:r>
            <a:rPr lang="en-US" sz="1400" kern="1200" dirty="0" smtClean="0">
              <a:solidFill>
                <a:schemeClr val="tx1"/>
              </a:solidFill>
            </a:rPr>
            <a:t>Network Protocols, Standards, and Specifications.</a:t>
          </a:r>
        </a:p>
      </dsp:txBody>
      <dsp:txXfrm>
        <a:off x="4608507" y="2916101"/>
        <a:ext cx="3905647" cy="2083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Target Expertise of the “Team”</a:t>
            </a:r>
            <a:br>
              <a:rPr lang="en-US" sz="3200" dirty="0" smtClean="0"/>
            </a:br>
            <a:r>
              <a:rPr lang="en-US" sz="2400" dirty="0" smtClean="0"/>
              <a:t>Domain: Networking in general and SDN-NFV in particular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74819223"/>
              </p:ext>
            </p:extLst>
          </p:nvPr>
        </p:nvGraphicFramePr>
        <p:xfrm>
          <a:off x="228600" y="1397000"/>
          <a:ext cx="87630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684" y="1524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6800" y="1524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737" y="6324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40466" y="64124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2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from the candidate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Domain knowledge of SDN-NFV</a:t>
            </a:r>
          </a:p>
          <a:p>
            <a:r>
              <a:rPr lang="en-US" dirty="0" smtClean="0"/>
              <a:t>Expertise in A OR B OR C</a:t>
            </a:r>
            <a:r>
              <a:rPr lang="en-US" dirty="0"/>
              <a:t> </a:t>
            </a:r>
            <a:r>
              <a:rPr lang="en-US" dirty="0" smtClean="0"/>
              <a:t>– At least 1.</a:t>
            </a:r>
          </a:p>
          <a:p>
            <a:r>
              <a:rPr lang="en-US" dirty="0" smtClean="0"/>
              <a:t>Programming + any one skillset in D.</a:t>
            </a:r>
          </a:p>
          <a:p>
            <a:r>
              <a:rPr lang="en-US" dirty="0" smtClean="0"/>
              <a:t>In their current work: </a:t>
            </a:r>
          </a:p>
          <a:p>
            <a:pPr lvl="1"/>
            <a:r>
              <a:rPr lang="en-US" dirty="0" smtClean="0"/>
              <a:t>they should clearly know the ‘context’ of what they are doing.</a:t>
            </a:r>
          </a:p>
          <a:p>
            <a:pPr lvl="2"/>
            <a:r>
              <a:rPr lang="en-US" dirty="0" smtClean="0"/>
              <a:t>Where their work is used, pros and cons, related/ competitive technologies, customers etc.  </a:t>
            </a:r>
          </a:p>
          <a:p>
            <a:r>
              <a:rPr lang="en-US" dirty="0" smtClean="0"/>
              <a:t>They should be able to articulate their thoughts and opinions.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0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262</Words>
  <Application>Microsoft Office PowerPoint</Application>
  <PresentationFormat>On-screen Show (4:3)</PresentationFormat>
  <Paragraphs>35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The Target Expertise of the “Team” Domain: Networking in general and SDN-NFV in particular</vt:lpstr>
      <vt:lpstr>Expectation from the candidate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Rao, Sridhar</dc:creator>
  <cp:lastModifiedBy>Rao, Sridhar</cp:lastModifiedBy>
  <cp:revision>11</cp:revision>
  <dcterms:created xsi:type="dcterms:W3CDTF">2006-08-16T00:00:00Z</dcterms:created>
  <dcterms:modified xsi:type="dcterms:W3CDTF">2017-02-13T04:22:31Z</dcterms:modified>
</cp:coreProperties>
</file>