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67" r:id="rId3"/>
    <p:sldId id="257" r:id="rId4"/>
    <p:sldId id="259" r:id="rId5"/>
    <p:sldId id="258" r:id="rId6"/>
    <p:sldId id="260" r:id="rId7"/>
    <p:sldId id="262" r:id="rId8"/>
    <p:sldId id="263" r:id="rId9"/>
    <p:sldId id="261" r:id="rId10"/>
    <p:sldId id="264" r:id="rId11"/>
    <p:sldId id="266" r:id="rId12"/>
    <p:sldId id="268" r:id="rId13"/>
    <p:sldId id="269" r:id="rId14"/>
    <p:sldId id="270" r:id="rId15"/>
    <p:sldId id="271" r:id="rId16"/>
    <p:sldId id="272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46" autoAdjust="0"/>
  </p:normalViewPr>
  <p:slideViewPr>
    <p:cSldViewPr snapToGrid="0" snapToObjects="1">
      <p:cViewPr varScale="1">
        <p:scale>
          <a:sx n="87" d="100"/>
          <a:sy n="87" d="100"/>
        </p:scale>
        <p:origin x="-17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04/04/14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04/04/14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04/04/14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04/04/14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04/04/14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04/04/14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04/04/14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04/04/14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04/04/14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04/04/14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04/04/14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DF66AD8-BC4A-4004-9882-414398D930CA}" type="datetimeFigureOut">
              <a:rPr lang="en-US" smtClean="0"/>
              <a:t>04/04/14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7010" y="1386889"/>
            <a:ext cx="7718388" cy="1914144"/>
          </a:xfrm>
        </p:spPr>
        <p:txBody>
          <a:bodyPr/>
          <a:lstStyle/>
          <a:p>
            <a:r>
              <a:rPr lang="en-US" sz="4800" dirty="0" smtClean="0"/>
              <a:t>NETWORKING BASICS 2</a:t>
            </a:r>
            <a:endParaRPr lang="en-US" sz="4800" dirty="0"/>
          </a:p>
        </p:txBody>
      </p:sp>
      <p:pic>
        <p:nvPicPr>
          <p:cNvPr id="4" name="Picture 3" descr="Paxterra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362" y="6044317"/>
            <a:ext cx="9048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456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 VLAN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2172"/>
            <a:ext cx="8229600" cy="164083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Router on a stick</a:t>
            </a:r>
          </a:p>
          <a:p>
            <a:r>
              <a:rPr lang="en-US" dirty="0" err="1" smtClean="0"/>
              <a:t>Subinterfaces</a:t>
            </a:r>
            <a:r>
              <a:rPr lang="en-US" dirty="0" smtClean="0"/>
              <a:t> (logical) are created for the physical interface</a:t>
            </a:r>
          </a:p>
          <a:p>
            <a:r>
              <a:rPr lang="en-US" dirty="0" smtClean="0"/>
              <a:t>802.1q tagging is configured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49527"/>
            <a:ext cx="4707030" cy="32500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3492"/>
          <a:stretch/>
        </p:blipFill>
        <p:spPr>
          <a:xfrm>
            <a:off x="4649477" y="2905730"/>
            <a:ext cx="4494523" cy="3215655"/>
          </a:xfrm>
          <a:prstGeom prst="rect">
            <a:avLst/>
          </a:prstGeom>
        </p:spPr>
      </p:pic>
      <p:pic>
        <p:nvPicPr>
          <p:cNvPr id="7" name="Picture 6" descr="Paxterra 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25" y="6091237"/>
            <a:ext cx="9048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93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088" y="2804111"/>
            <a:ext cx="8229600" cy="990600"/>
          </a:xfrm>
        </p:spPr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pic>
        <p:nvPicPr>
          <p:cNvPr id="4" name="Picture 3" descr="Paxterra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362" y="6044317"/>
            <a:ext cx="9048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76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routing works? </a:t>
            </a:r>
            <a:endParaRPr lang="en-US" dirty="0"/>
          </a:p>
        </p:txBody>
      </p:sp>
      <p:pic>
        <p:nvPicPr>
          <p:cNvPr id="5" name="Picture 4" descr="Screenshot 2014-04-04 12.39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86" y="3941800"/>
            <a:ext cx="7899400" cy="26416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2151810"/>
          </a:xfrm>
        </p:spPr>
        <p:txBody>
          <a:bodyPr>
            <a:normAutofit/>
          </a:bodyPr>
          <a:lstStyle/>
          <a:p>
            <a:r>
              <a:rPr lang="en-US" dirty="0" smtClean="0"/>
              <a:t>To reach </a:t>
            </a:r>
            <a:r>
              <a:rPr lang="en-US" dirty="0" smtClean="0"/>
              <a:t>anything that is outside </a:t>
            </a:r>
            <a:r>
              <a:rPr lang="en-US" dirty="0" smtClean="0"/>
              <a:t>the local </a:t>
            </a:r>
            <a:r>
              <a:rPr lang="en-US" dirty="0" smtClean="0"/>
              <a:t>network</a:t>
            </a:r>
          </a:p>
          <a:p>
            <a:r>
              <a:rPr lang="en-US" dirty="0" smtClean="0"/>
              <a:t>Routers maintains a routing table</a:t>
            </a:r>
          </a:p>
          <a:p>
            <a:r>
              <a:rPr lang="en-US" dirty="0" smtClean="0"/>
              <a:t>A route </a:t>
            </a:r>
            <a:r>
              <a:rPr lang="en-US" dirty="0" smtClean="0"/>
              <a:t>entry typically contains </a:t>
            </a:r>
            <a:r>
              <a:rPr lang="en-US" dirty="0"/>
              <a:t>d</a:t>
            </a:r>
            <a:r>
              <a:rPr lang="en-US" dirty="0" smtClean="0"/>
              <a:t>estination network, subnet mask, next hop address, administrative distance, metric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273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Routing Protocols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967" y="2738461"/>
            <a:ext cx="7222833" cy="3933398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83868"/>
          </a:xfrm>
        </p:spPr>
        <p:txBody>
          <a:bodyPr/>
          <a:lstStyle/>
          <a:p>
            <a:r>
              <a:rPr lang="en-US" dirty="0" smtClean="0"/>
              <a:t>Static routing</a:t>
            </a:r>
          </a:p>
          <a:p>
            <a:r>
              <a:rPr lang="en-US" dirty="0" smtClean="0"/>
              <a:t>Dynamic routing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6923" y="4715559"/>
            <a:ext cx="1824785" cy="5693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Dynamic Routing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250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2370797"/>
          </a:xfrm>
        </p:spPr>
        <p:txBody>
          <a:bodyPr/>
          <a:lstStyle/>
          <a:p>
            <a:r>
              <a:rPr lang="en-US" dirty="0" smtClean="0"/>
              <a:t>Routes are configured manually</a:t>
            </a:r>
          </a:p>
          <a:p>
            <a:r>
              <a:rPr lang="en-US" dirty="0" smtClean="0"/>
              <a:t>Route entry always stays on the routing table regardless of the state of the destination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722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RIP version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15457"/>
          </a:xfrm>
        </p:spPr>
        <p:txBody>
          <a:bodyPr>
            <a:normAutofit/>
          </a:bodyPr>
          <a:lstStyle/>
          <a:p>
            <a:r>
              <a:rPr lang="en-US" dirty="0" smtClean="0"/>
              <a:t>Advertises only </a:t>
            </a:r>
            <a:r>
              <a:rPr lang="en-US" dirty="0" err="1" smtClean="0"/>
              <a:t>classfull</a:t>
            </a:r>
            <a:r>
              <a:rPr lang="en-US" dirty="0" smtClean="0"/>
              <a:t> networks like 10.0.0.0/8, 150.16.0.0/16, 195.20.32.0/24</a:t>
            </a:r>
          </a:p>
          <a:p>
            <a:r>
              <a:rPr lang="en-US" dirty="0" smtClean="0"/>
              <a:t>Subnet mask is not included in the routing update</a:t>
            </a:r>
          </a:p>
          <a:p>
            <a:r>
              <a:rPr lang="en-US" dirty="0" smtClean="0"/>
              <a:t>No authentication</a:t>
            </a:r>
          </a:p>
          <a:p>
            <a:r>
              <a:rPr lang="en-US" dirty="0" smtClean="0"/>
              <a:t>Uses broadcast address to advertise networks</a:t>
            </a:r>
          </a:p>
          <a:p>
            <a:r>
              <a:rPr lang="en-US" dirty="0" smtClean="0"/>
              <a:t>Determines shortest path based on hop-counts (metric)</a:t>
            </a:r>
          </a:p>
          <a:p>
            <a:r>
              <a:rPr lang="en-US" b="1" dirty="0"/>
              <a:t>Update timer:</a:t>
            </a:r>
            <a:r>
              <a:rPr lang="en-US" dirty="0"/>
              <a:t> Routing updates sent every 30s</a:t>
            </a:r>
          </a:p>
          <a:p>
            <a:r>
              <a:rPr lang="en-US" b="1" dirty="0"/>
              <a:t>Invalid timer: </a:t>
            </a:r>
            <a:r>
              <a:rPr lang="en-US" dirty="0"/>
              <a:t>Route is marked as </a:t>
            </a:r>
            <a:r>
              <a:rPr lang="en-US" dirty="0" smtClean="0"/>
              <a:t>invalid (hop-count=16) </a:t>
            </a:r>
            <a:r>
              <a:rPr lang="en-US" dirty="0"/>
              <a:t>when no update is heard in </a:t>
            </a:r>
            <a:r>
              <a:rPr lang="en-US" dirty="0" smtClean="0"/>
              <a:t>180s </a:t>
            </a:r>
            <a:endParaRPr lang="en-US" dirty="0"/>
          </a:p>
          <a:p>
            <a:r>
              <a:rPr lang="en-US" b="1" dirty="0"/>
              <a:t>Flush timer</a:t>
            </a:r>
            <a:r>
              <a:rPr lang="en-US" b="1" dirty="0" smtClean="0"/>
              <a:t>: </a:t>
            </a:r>
            <a:r>
              <a:rPr lang="en-US" dirty="0" smtClean="0"/>
              <a:t>Time between route is invalidated and removal of entry from the routing table which is 60s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Hold</a:t>
            </a:r>
            <a:r>
              <a:rPr lang="en-US" b="1" dirty="0"/>
              <a:t>-down timer:</a:t>
            </a:r>
            <a:r>
              <a:rPr lang="en-US" dirty="0"/>
              <a:t>	</a:t>
            </a:r>
            <a:r>
              <a:rPr lang="en-US" dirty="0" smtClean="0"/>
              <a:t>180s, allows route to get stabilized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522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RIP version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Timers are same as </a:t>
            </a:r>
            <a:r>
              <a:rPr lang="en-US" dirty="0" smtClean="0"/>
              <a:t>RIPv1</a:t>
            </a:r>
          </a:p>
          <a:p>
            <a:r>
              <a:rPr lang="en-US" dirty="0" smtClean="0"/>
              <a:t>Supports classless </a:t>
            </a:r>
            <a:r>
              <a:rPr lang="en-US" dirty="0"/>
              <a:t>network like 10.10.1.0/24, 172.30.17.86/</a:t>
            </a:r>
            <a:r>
              <a:rPr lang="en-US" dirty="0" smtClean="0"/>
              <a:t>23, 182.73.23.0/30</a:t>
            </a:r>
            <a:endParaRPr lang="en-US" dirty="0" smtClean="0"/>
          </a:p>
          <a:p>
            <a:r>
              <a:rPr lang="en-US" dirty="0" smtClean="0"/>
              <a:t>Sends out subnet mask in the updates</a:t>
            </a:r>
            <a:endParaRPr lang="en-US" dirty="0" smtClean="0"/>
          </a:p>
          <a:p>
            <a:r>
              <a:rPr lang="en-US" dirty="0" smtClean="0"/>
              <a:t>Adds authentication</a:t>
            </a:r>
          </a:p>
          <a:p>
            <a:r>
              <a:rPr lang="en-US" dirty="0" smtClean="0"/>
              <a:t>Uses multicast for updates, 224.0.0.9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8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6806" y="2416704"/>
            <a:ext cx="8229600" cy="9906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9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2703" y="2913078"/>
            <a:ext cx="8229600" cy="990600"/>
          </a:xfrm>
        </p:spPr>
        <p:txBody>
          <a:bodyPr/>
          <a:lstStyle/>
          <a:p>
            <a:r>
              <a:rPr lang="en-US" dirty="0" smtClean="0"/>
              <a:t>SWITCHING</a:t>
            </a:r>
            <a:endParaRPr lang="en-US" dirty="0"/>
          </a:p>
        </p:txBody>
      </p:sp>
      <p:pic>
        <p:nvPicPr>
          <p:cNvPr id="4" name="Picture 3" descr="Paxterra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362" y="6044317"/>
            <a:ext cx="9048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330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2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Builds and maintains a MAC address table used for forwarding packets</a:t>
            </a:r>
          </a:p>
          <a:p>
            <a:r>
              <a:rPr lang="en-US" dirty="0" smtClean="0"/>
              <a:t>Switch stores the source mac address and the port number that it receives a packet</a:t>
            </a:r>
            <a:endParaRPr lang="en-US" dirty="0"/>
          </a:p>
        </p:txBody>
      </p:sp>
      <p:pic>
        <p:nvPicPr>
          <p:cNvPr id="4" name="Picture 3" descr="Paxterra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25" y="6091237"/>
            <a:ext cx="9048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24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 Resolution Protocol helps to determine the MAC address of the destination host before forwarding</a:t>
            </a:r>
          </a:p>
          <a:p>
            <a:r>
              <a:rPr lang="en-US" dirty="0" smtClean="0"/>
              <a:t>Computers and Routers maintains an ARP table</a:t>
            </a:r>
          </a:p>
          <a:p>
            <a:r>
              <a:rPr lang="en-US" dirty="0" smtClean="0"/>
              <a:t>Uses broadcast to learn the destination mac address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Paxterra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25" y="6091237"/>
            <a:ext cx="9048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50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VLAN Foundations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Logically groups users</a:t>
            </a:r>
          </a:p>
          <a:p>
            <a:r>
              <a:rPr lang="en-US" dirty="0" smtClean="0"/>
              <a:t>Segments broadcast domains</a:t>
            </a:r>
          </a:p>
          <a:p>
            <a:r>
              <a:rPr lang="en-US" dirty="0" smtClean="0"/>
              <a:t>Subnet correlation</a:t>
            </a:r>
          </a:p>
          <a:p>
            <a:r>
              <a:rPr lang="en-US" dirty="0" smtClean="0"/>
              <a:t>Access control</a:t>
            </a:r>
          </a:p>
          <a:p>
            <a:r>
              <a:rPr lang="en-US" dirty="0" smtClean="0"/>
              <a:t>Quality of Service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417" y="2482924"/>
            <a:ext cx="5888582" cy="438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46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Trunk Links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3728" t="23164" b="42243"/>
          <a:stretch/>
        </p:blipFill>
        <p:spPr>
          <a:xfrm>
            <a:off x="875897" y="4642563"/>
            <a:ext cx="7042486" cy="1897904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64976"/>
          </a:xfrm>
        </p:spPr>
        <p:txBody>
          <a:bodyPr>
            <a:normAutofit/>
          </a:bodyPr>
          <a:lstStyle/>
          <a:p>
            <a:r>
              <a:rPr lang="en-US" dirty="0" smtClean="0"/>
              <a:t>VLANs can span across multiple switches with a help of Trunk links</a:t>
            </a:r>
          </a:p>
          <a:p>
            <a:r>
              <a:rPr lang="en-US" dirty="0" smtClean="0"/>
              <a:t>Places a unique identifier in header of each frame</a:t>
            </a:r>
          </a:p>
          <a:p>
            <a:r>
              <a:rPr lang="en-US" dirty="0" smtClean="0"/>
              <a:t>Functions at Layer 2</a:t>
            </a:r>
          </a:p>
          <a:p>
            <a:r>
              <a:rPr lang="en-US" dirty="0" smtClean="0"/>
              <a:t>Each logical VLAN is like a separate switch</a:t>
            </a:r>
          </a:p>
          <a:p>
            <a:r>
              <a:rPr lang="en-US" dirty="0" err="1" smtClean="0"/>
              <a:t>Trunking</a:t>
            </a:r>
            <a:r>
              <a:rPr lang="en-US" dirty="0" smtClean="0"/>
              <a:t> protocols: ISL and 802.1q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12" name="Picture 11" descr="Paxterra 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25" y="6091237"/>
            <a:ext cx="9048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289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ISL Encapsulation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3559223"/>
            <a:ext cx="7708900" cy="27178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64976"/>
          </a:xfrm>
        </p:spPr>
        <p:txBody>
          <a:bodyPr>
            <a:normAutofit/>
          </a:bodyPr>
          <a:lstStyle/>
          <a:p>
            <a:r>
              <a:rPr lang="en-US" dirty="0" smtClean="0"/>
              <a:t>Cisco proprietary</a:t>
            </a:r>
          </a:p>
        </p:txBody>
      </p:sp>
      <p:pic>
        <p:nvPicPr>
          <p:cNvPr id="7" name="Picture 6" descr="Paxterra 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25" y="6091237"/>
            <a:ext cx="9048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47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802.1q Tagging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82" y="2759949"/>
            <a:ext cx="7202497" cy="3765918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64976"/>
          </a:xfrm>
        </p:spPr>
        <p:txBody>
          <a:bodyPr>
            <a:normAutofit/>
          </a:bodyPr>
          <a:lstStyle/>
          <a:p>
            <a:r>
              <a:rPr lang="en-US" dirty="0" smtClean="0"/>
              <a:t>Industry standard</a:t>
            </a:r>
          </a:p>
        </p:txBody>
      </p:sp>
      <p:pic>
        <p:nvPicPr>
          <p:cNvPr id="6" name="Picture 5" descr="Paxterra 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25" y="6091237"/>
            <a:ext cx="9048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782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VLAN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67" y="1524000"/>
            <a:ext cx="7688642" cy="5192177"/>
          </a:xfrm>
          <a:prstGeom prst="rect">
            <a:avLst/>
          </a:prstGeom>
        </p:spPr>
      </p:pic>
      <p:pic>
        <p:nvPicPr>
          <p:cNvPr id="6" name="Picture 5" descr="Paxterra 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25" y="6091237"/>
            <a:ext cx="9048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53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1051</TotalTime>
  <Words>357</Words>
  <Application>Microsoft Macintosh PowerPoint</Application>
  <PresentationFormat>On-screen Show (4:3)</PresentationFormat>
  <Paragraphs>60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Clarity</vt:lpstr>
      <vt:lpstr>NETWORKING BASICS 2</vt:lpstr>
      <vt:lpstr>SWITCHING</vt:lpstr>
      <vt:lpstr>Layer 2 basics</vt:lpstr>
      <vt:lpstr>ARP</vt:lpstr>
      <vt:lpstr>VLAN Foundations</vt:lpstr>
      <vt:lpstr>Trunk Links</vt:lpstr>
      <vt:lpstr>ISL Encapsulation</vt:lpstr>
      <vt:lpstr>802.1q Tagging </vt:lpstr>
      <vt:lpstr>Native VLAN</vt:lpstr>
      <vt:lpstr>Inter VLAN Routing</vt:lpstr>
      <vt:lpstr>ROUTING</vt:lpstr>
      <vt:lpstr>How routing works? </vt:lpstr>
      <vt:lpstr>Types of Routing Protocols</vt:lpstr>
      <vt:lpstr>Static Routing</vt:lpstr>
      <vt:lpstr>RIP version 1</vt:lpstr>
      <vt:lpstr>RIP version 2</vt:lpstr>
      <vt:lpstr>THANK YOU</vt:lpstr>
    </vt:vector>
  </TitlesOfParts>
  <Company>vignesh560.viki@gmail.com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BASICS 1</dc:title>
  <dc:creator>Vignesh Mohan Kumar</dc:creator>
  <cp:lastModifiedBy>Vignesh Mohan Kumar</cp:lastModifiedBy>
  <cp:revision>70</cp:revision>
  <dcterms:created xsi:type="dcterms:W3CDTF">2014-04-02T18:00:36Z</dcterms:created>
  <dcterms:modified xsi:type="dcterms:W3CDTF">2014-04-04T09:21:58Z</dcterms:modified>
</cp:coreProperties>
</file>