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72" r:id="rId3"/>
    <p:sldId id="259" r:id="rId4"/>
    <p:sldId id="285" r:id="rId5"/>
    <p:sldId id="312" r:id="rId6"/>
    <p:sldId id="313" r:id="rId7"/>
    <p:sldId id="314" r:id="rId8"/>
    <p:sldId id="320" r:id="rId9"/>
    <p:sldId id="315" r:id="rId10"/>
    <p:sldId id="322" r:id="rId11"/>
    <p:sldId id="319" r:id="rId12"/>
    <p:sldId id="316" r:id="rId13"/>
    <p:sldId id="318" r:id="rId14"/>
    <p:sldId id="321" r:id="rId15"/>
    <p:sldId id="278" r:id="rId16"/>
    <p:sldId id="279" r:id="rId17"/>
    <p:sldId id="28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C3C3C"/>
    <a:srgbClr val="C01616"/>
    <a:srgbClr val="571F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82061" autoAdjust="0"/>
  </p:normalViewPr>
  <p:slideViewPr>
    <p:cSldViewPr snapToGrid="0">
      <p:cViewPr varScale="1">
        <p:scale>
          <a:sx n="69" d="100"/>
          <a:sy n="69" d="100"/>
        </p:scale>
        <p:origin x="138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141F60-1629-46FF-849D-2D3415030A6F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477F5A-AE78-413A-BB36-995AB637D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989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Reduce energy cost during high-flow events</a:t>
            </a:r>
            <a:br>
              <a:rPr lang="en-US" dirty="0"/>
            </a:br>
            <a:r>
              <a:rPr lang="en-US" dirty="0"/>
              <a:t>Enable fish to passively drift with the current when swimming is inefficient, conserving energy for critical behaviors like spawning.</a:t>
            </a:r>
          </a:p>
          <a:p>
            <a:r>
              <a:rPr lang="en-US" b="1" dirty="0"/>
              <a:t>Allow recovery during periods of physiological stress</a:t>
            </a:r>
            <a:br>
              <a:rPr lang="en-US" dirty="0"/>
            </a:br>
            <a:r>
              <a:rPr lang="en-US" dirty="0"/>
              <a:t>Let fish temporarily stop migrating to restore energy and acclimate to environmental changes such as salinity shifts or elevated flow resistance.</a:t>
            </a:r>
          </a:p>
          <a:p>
            <a:r>
              <a:rPr lang="en-US" b="1" dirty="0"/>
              <a:t>Track when and where resting occurs</a:t>
            </a:r>
            <a:br>
              <a:rPr lang="en-US" dirty="0"/>
            </a:br>
            <a:r>
              <a:rPr lang="en-US" dirty="0"/>
              <a:t>Identify the spatial and temporal patterns of resting behaviors, including staging hotspots and zones of selective tidal stream transport, to inform habitat quality assessments.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477F5A-AE78-413A-BB36-995AB637DF1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029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If </a:t>
            </a:r>
            <a:r>
              <a:rPr lang="en-US" b="0" i="0" dirty="0">
                <a:solidFill>
                  <a:srgbClr val="333333"/>
                </a:solidFill>
                <a:effectLst/>
                <a:latin typeface="MJXc-TeX-main-R"/>
              </a:rPr>
              <a:t>|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Vpatch</a:t>
            </a:r>
            <a:r>
              <a:rPr lang="en-US" b="0" i="0" dirty="0">
                <a:solidFill>
                  <a:srgbClr val="333333"/>
                </a:solidFill>
                <a:effectLst/>
                <a:latin typeface="MJXc-TeX-main-R"/>
              </a:rPr>
              <a:t>|&gt;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Vagent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|𝑉𝑝𝑎𝑡𝑐ℎ|&gt;𝑉𝑎𝑔𝑒𝑛𝑡 and 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Vagent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in-R"/>
              </a:rPr>
              <a:t>≤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Speedmin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477F5A-AE78-413A-BB36-995AB637DF1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4865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If </a:t>
            </a:r>
            <a:r>
              <a:rPr lang="en-US" b="0" i="0" dirty="0">
                <a:solidFill>
                  <a:srgbClr val="333333"/>
                </a:solidFill>
                <a:effectLst/>
                <a:latin typeface="MJXc-TeX-main-R"/>
              </a:rPr>
              <a:t>|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Vpatch</a:t>
            </a:r>
            <a:r>
              <a:rPr lang="en-US" b="0" i="0" dirty="0">
                <a:solidFill>
                  <a:srgbClr val="333333"/>
                </a:solidFill>
                <a:effectLst/>
                <a:latin typeface="MJXc-TeX-main-R"/>
              </a:rPr>
              <a:t>|&gt;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Vagent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|𝑉𝑝𝑎𝑡𝑐ℎ|&gt;𝑉𝑎𝑔𝑒𝑛𝑡 and 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Vagent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in-R"/>
              </a:rPr>
              <a:t>≤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Speedmin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477F5A-AE78-413A-BB36-995AB637DF1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5102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If </a:t>
            </a:r>
            <a:r>
              <a:rPr lang="en-US" b="0" i="0" dirty="0">
                <a:solidFill>
                  <a:srgbClr val="333333"/>
                </a:solidFill>
                <a:effectLst/>
                <a:latin typeface="MJXc-TeX-main-R"/>
              </a:rPr>
              <a:t>|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Vpatch</a:t>
            </a:r>
            <a:r>
              <a:rPr lang="en-US" b="0" i="0" dirty="0">
                <a:solidFill>
                  <a:srgbClr val="333333"/>
                </a:solidFill>
                <a:effectLst/>
                <a:latin typeface="MJXc-TeX-main-R"/>
              </a:rPr>
              <a:t>|&gt;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Vagent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|𝑉𝑝𝑎𝑡𝑐ℎ|&gt;𝑉𝑎𝑔𝑒𝑛𝑡 and 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Vagent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in-R"/>
              </a:rPr>
              <a:t>≤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Speedmin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477F5A-AE78-413A-BB36-995AB637DF1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1939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If </a:t>
            </a:r>
            <a:r>
              <a:rPr lang="en-US" b="0" i="0" dirty="0">
                <a:solidFill>
                  <a:srgbClr val="333333"/>
                </a:solidFill>
                <a:effectLst/>
                <a:latin typeface="MJXc-TeX-main-R"/>
              </a:rPr>
              <a:t>|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Vpatch</a:t>
            </a:r>
            <a:r>
              <a:rPr lang="en-US" b="0" i="0" dirty="0">
                <a:solidFill>
                  <a:srgbClr val="333333"/>
                </a:solidFill>
                <a:effectLst/>
                <a:latin typeface="MJXc-TeX-main-R"/>
              </a:rPr>
              <a:t>|&gt;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Vagent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|𝑉𝑝𝑎𝑡𝑐ℎ|&gt;𝑉𝑎𝑔𝑒𝑛𝑡 and 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Vagent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in-R"/>
              </a:rPr>
              <a:t>≤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Speedmin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477F5A-AE78-413A-BB36-995AB637DF1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117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If </a:t>
            </a:r>
            <a:r>
              <a:rPr lang="en-US" b="0" i="0" dirty="0">
                <a:solidFill>
                  <a:srgbClr val="333333"/>
                </a:solidFill>
                <a:effectLst/>
                <a:latin typeface="MJXc-TeX-main-R"/>
              </a:rPr>
              <a:t>|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Vpatch</a:t>
            </a:r>
            <a:r>
              <a:rPr lang="en-US" b="0" i="0" dirty="0">
                <a:solidFill>
                  <a:srgbClr val="333333"/>
                </a:solidFill>
                <a:effectLst/>
                <a:latin typeface="MJXc-TeX-main-R"/>
              </a:rPr>
              <a:t>|&gt;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Vagent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|𝑉𝑝𝑎𝑡𝑐ℎ|&gt;𝑉𝑎𝑔𝑒𝑛𝑡 and 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Vagent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in-R"/>
              </a:rPr>
              <a:t>≤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Speedmin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477F5A-AE78-413A-BB36-995AB637DF1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5262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If </a:t>
            </a:r>
            <a:r>
              <a:rPr lang="en-US" b="0" i="0" dirty="0">
                <a:solidFill>
                  <a:srgbClr val="333333"/>
                </a:solidFill>
                <a:effectLst/>
                <a:latin typeface="MJXc-TeX-main-R"/>
              </a:rPr>
              <a:t>|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Vpatch</a:t>
            </a:r>
            <a:r>
              <a:rPr lang="en-US" b="0" i="0" dirty="0">
                <a:solidFill>
                  <a:srgbClr val="333333"/>
                </a:solidFill>
                <a:effectLst/>
                <a:latin typeface="MJXc-TeX-main-R"/>
              </a:rPr>
              <a:t>|&gt;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Vagent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|𝑉𝑝𝑎𝑡𝑐ℎ|&gt;𝑉𝑎𝑔𝑒𝑛𝑡 and 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Vagent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in-R"/>
              </a:rPr>
              <a:t>≤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Speedmin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477F5A-AE78-413A-BB36-995AB637DF1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3675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If </a:t>
            </a:r>
            <a:r>
              <a:rPr lang="en-US" b="0" i="0" dirty="0">
                <a:solidFill>
                  <a:srgbClr val="333333"/>
                </a:solidFill>
                <a:effectLst/>
                <a:latin typeface="MJXc-TeX-main-R"/>
              </a:rPr>
              <a:t>|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Vpatch</a:t>
            </a:r>
            <a:r>
              <a:rPr lang="en-US" b="0" i="0" dirty="0">
                <a:solidFill>
                  <a:srgbClr val="333333"/>
                </a:solidFill>
                <a:effectLst/>
                <a:latin typeface="MJXc-TeX-main-R"/>
              </a:rPr>
              <a:t>|&gt;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Vagent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|𝑉𝑝𝑎𝑡𝑐ℎ|&gt;𝑉𝑎𝑔𝑒𝑛𝑡 and 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Vagent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in-R"/>
              </a:rPr>
              <a:t>≤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Speedmin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477F5A-AE78-413A-BB36-995AB637DF1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146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49F1F-8141-4FBF-BF5A-6A38ACA864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738B69-8D7B-4DA7-9337-3BE471C806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8CFE0F-94D3-4F8E-A4DE-97501900A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847F-28CF-4C8F-8216-868300884A7F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9BD481-E5EA-4687-978B-FA850B51E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09B777-9386-4463-A30C-497BE152E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59F2A-FB88-4F62-8D12-77F5191E2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500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8110E-3C70-4265-92E6-27B0FDB10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97A9C3-D90F-472E-9108-14D174C616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990E2-107E-44F4-BD1E-35A09CD81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847F-28CF-4C8F-8216-868300884A7F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1A9C65-8A3F-4A51-AD07-F209CD91F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D110AB-2249-47EA-BF4D-167B5894D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59F2A-FB88-4F62-8D12-77F5191E2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6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4832A5-A46F-4F31-9488-F79ECFD1F2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ADEC43-A4F3-467F-80CD-340A69338B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054CA-E3BA-450F-9EA7-C79E05001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847F-28CF-4C8F-8216-868300884A7F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A6E605-E5B3-4E7E-986F-70A74EA22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9C332C-A5DA-4B60-A1D3-C1E4F82EB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59F2A-FB88-4F62-8D12-77F5191E2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640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8CDC8-7090-4978-91A5-2FFEBBB12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B9FE4-26DD-46E4-8496-6A77EA25FF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E786A0-8F04-4274-9A55-717320B60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847F-28CF-4C8F-8216-868300884A7F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F888EE-862C-4763-AE35-0BEB77453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D1F349-ADA4-4681-9205-90C3EE823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59F2A-FB88-4F62-8D12-77F5191E2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933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D2BB6-E14D-493D-8215-857354090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AFEC6B-C50C-4FCA-B757-F6EB472215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7D34AB-5657-4FA9-A713-57AD0FB94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847F-28CF-4C8F-8216-868300884A7F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914655-D8AC-4D2F-A311-5C6AEAA62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0A6D47-5368-44C7-A8C9-C9BE063AB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59F2A-FB88-4F62-8D12-77F5191E2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888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DCBA0-3B5B-4213-977B-7590AAC3F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467316-4E26-46C9-91D8-78645979D5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C1ED28-73DC-410B-92F6-0F90B939BC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6E3D4A-2AED-4748-815A-6AEA9D7BE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847F-28CF-4C8F-8216-868300884A7F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E4CDD8-CBFE-4E2A-AFB3-1855F335E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AEF412-CD08-4121-AE61-D622E47FC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59F2A-FB88-4F62-8D12-77F5191E2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685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45E8C-9770-47EF-BE24-0CD790C86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C9F71F-4584-4952-8321-07DF5D2DAF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BA56E1-E548-4E06-8BC6-92137637ED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97B174-900E-4640-A7E1-2B78677A98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811DF5-BE54-4C82-A296-531259ECF6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9EB407-9898-4885-9476-4D6ADF53B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847F-28CF-4C8F-8216-868300884A7F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DBCBBA-F113-4B54-A181-9002B6BDE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F1572C-0F75-4D3E-961E-4064457A8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59F2A-FB88-4F62-8D12-77F5191E2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431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1617E-EE61-427E-8F6D-220DBCB1F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A408A6-1A7F-451E-A9F0-0C839E020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847F-28CF-4C8F-8216-868300884A7F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602C96-FD98-485E-83B7-8B61F80DB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5536F9-5781-4EC0-A444-B6D8E85C6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59F2A-FB88-4F62-8D12-77F5191E2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376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8D3773-774D-451E-8E4B-ED5ABBAFF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847F-28CF-4C8F-8216-868300884A7F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FD8E68-3C83-4AF7-BD5A-473AAE51D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D774D8-3075-40ED-862F-4303D9043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59F2A-FB88-4F62-8D12-77F5191E2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546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7D163-F5D6-4A6D-97C7-18570C676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84CE2-FB4A-42C4-B7E6-10A8797AF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7B8B50-533D-455F-BB36-B2EB8A3537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70D6CC-782D-4765-ABF1-E08E1519B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847F-28CF-4C8F-8216-868300884A7F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C7E591-3EF1-4A94-B121-DB3D972A4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3FA53D-CAD1-45B1-BFD7-2C11EA66A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59F2A-FB88-4F62-8D12-77F5191E2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549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AFF04-BF4B-4111-AE7D-3029DA70A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173707-16F0-4F11-8306-97951C67A9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B7999A-313F-4F07-AAA6-B3EF51701C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985979-0696-40F2-B42E-A65D0E9ED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C847F-28CF-4C8F-8216-868300884A7F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709B80-A602-4242-BAAF-68E06ADC9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2F5C82-8559-4F05-AC95-A387EF5D2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259F2A-FB88-4F62-8D12-77F5191E2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130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84DA64-F61E-4BD4-9CB2-73E7A3875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D1272D-920A-414C-B438-BA35DB0DBA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68C9D2-5604-4DC6-AEA5-610E5C79E9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EC847F-28CF-4C8F-8216-868300884A7F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D04731-B686-4222-965A-52EEC41879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DE1F3C-613F-4941-BA95-6BA12D214E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259F2A-FB88-4F62-8D12-77F5191E2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893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11" Type="http://schemas.openxmlformats.org/officeDocument/2006/relationships/image" Target="../media/image6.png"/><Relationship Id="rId10" Type="http://schemas.microsoft.com/office/2007/relationships/hdphoto" Target="../media/hdphoto2.wdp"/><Relationship Id="rId9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11" Type="http://schemas.openxmlformats.org/officeDocument/2006/relationships/image" Target="../media/image6.png"/><Relationship Id="rId10" Type="http://schemas.microsoft.com/office/2007/relationships/hdphoto" Target="../media/hdphoto2.wdp"/><Relationship Id="rId9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11" Type="http://schemas.openxmlformats.org/officeDocument/2006/relationships/image" Target="../media/image6.png"/><Relationship Id="rId10" Type="http://schemas.microsoft.com/office/2007/relationships/hdphoto" Target="../media/hdphoto1.wdp"/><Relationship Id="rId9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601AD-A261-4D81-829A-6B677B848F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Foraging Behavior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155772-D1B0-42C5-ACE9-FC72D03E38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Drafted By: Vanessa Quintana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769B74-8514-4808-99AD-42DBF8EE9940}"/>
              </a:ext>
            </a:extLst>
          </p:cNvPr>
          <p:cNvSpPr txBox="1"/>
          <p:nvPr/>
        </p:nvSpPr>
        <p:spPr>
          <a:xfrm>
            <a:off x="6934200" y="106958"/>
            <a:ext cx="5257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Penobscot Estuary Community Modeling Workshop</a:t>
            </a:r>
          </a:p>
          <a:p>
            <a:pPr algn="r"/>
            <a:r>
              <a:rPr lang="en-US" dirty="0"/>
              <a:t>ABM Draft Foraging Function</a:t>
            </a:r>
          </a:p>
          <a:p>
            <a:pPr algn="r"/>
            <a:r>
              <a:rPr lang="en-US" dirty="0"/>
              <a:t>August 6</a:t>
            </a:r>
            <a:r>
              <a:rPr lang="en-US" baseline="30000" dirty="0"/>
              <a:t>th</a:t>
            </a:r>
            <a:r>
              <a:rPr lang="en-US" dirty="0"/>
              <a:t>, 2025</a:t>
            </a:r>
          </a:p>
        </p:txBody>
      </p:sp>
    </p:spTree>
    <p:extLst>
      <p:ext uri="{BB962C8B-B14F-4D97-AF65-F5344CB8AC3E}">
        <p14:creationId xmlns:p14="http://schemas.microsoft.com/office/powerpoint/2010/main" val="16578754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5D5288F-41C4-43B1-8D0A-F4D11CA86244}"/>
              </a:ext>
            </a:extLst>
          </p:cNvPr>
          <p:cNvCxnSpPr>
            <a:cxnSpLocks/>
          </p:cNvCxnSpPr>
          <p:nvPr/>
        </p:nvCxnSpPr>
        <p:spPr>
          <a:xfrm>
            <a:off x="786000" y="3958681"/>
            <a:ext cx="1048214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B96FB0B-B086-4E45-9B32-45E5B1CEA8C3}"/>
              </a:ext>
            </a:extLst>
          </p:cNvPr>
          <p:cNvSpPr txBox="1"/>
          <p:nvPr/>
        </p:nvSpPr>
        <p:spPr>
          <a:xfrm>
            <a:off x="4816039" y="5791013"/>
            <a:ext cx="2631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Species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3F248A9-BC1A-4B44-86DD-7A6E4561FEFD}"/>
              </a:ext>
            </a:extLst>
          </p:cNvPr>
          <p:cNvSpPr txBox="1"/>
          <p:nvPr/>
        </p:nvSpPr>
        <p:spPr>
          <a:xfrm>
            <a:off x="1991775" y="1619625"/>
            <a:ext cx="26316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Size</a:t>
            </a:r>
            <a:endParaRPr lang="en-US" sz="3600" b="1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E9E9B60-77DE-49AE-9EF0-3E1F5C7A32B6}"/>
              </a:ext>
            </a:extLst>
          </p:cNvPr>
          <p:cNvCxnSpPr>
            <a:cxnSpLocks/>
          </p:cNvCxnSpPr>
          <p:nvPr/>
        </p:nvCxnSpPr>
        <p:spPr>
          <a:xfrm rot="16200000">
            <a:off x="-1514391" y="3958681"/>
            <a:ext cx="457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3244798-EFAC-4F5B-A0F1-9E44E477DCB7}"/>
              </a:ext>
            </a:extLst>
          </p:cNvPr>
          <p:cNvSpPr txBox="1"/>
          <p:nvPr/>
        </p:nvSpPr>
        <p:spPr>
          <a:xfrm>
            <a:off x="6798221" y="1555585"/>
            <a:ext cx="42753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Resource</a:t>
            </a:r>
            <a:r>
              <a:rPr lang="en-US" sz="3600" b="1" dirty="0"/>
              <a:t> </a:t>
            </a:r>
            <a:r>
              <a:rPr lang="en-US" sz="3200" b="1" dirty="0"/>
              <a:t>Allocation</a:t>
            </a:r>
            <a:endParaRPr lang="en-US" sz="3600" b="1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F62620F-ADD3-4C31-A35F-38AE84BAC5EB}"/>
              </a:ext>
            </a:extLst>
          </p:cNvPr>
          <p:cNvGrpSpPr/>
          <p:nvPr/>
        </p:nvGrpSpPr>
        <p:grpSpPr>
          <a:xfrm>
            <a:off x="812972" y="2631686"/>
            <a:ext cx="10566055" cy="2962420"/>
            <a:chOff x="1274346" y="1817649"/>
            <a:chExt cx="10566055" cy="296242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0ECE9775-FDB6-4FA5-9FC3-482E5CC62D80}"/>
                </a:ext>
              </a:extLst>
            </p:cNvPr>
            <p:cNvGrpSpPr/>
            <p:nvPr/>
          </p:nvGrpSpPr>
          <p:grpSpPr>
            <a:xfrm>
              <a:off x="1274346" y="3382833"/>
              <a:ext cx="1438648" cy="1027904"/>
              <a:chOff x="1880406" y="1698026"/>
              <a:chExt cx="1438648" cy="1027904"/>
            </a:xfrm>
          </p:grpSpPr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A89E94E6-484C-4366-AD98-3B6D65935E1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flipH="1">
                <a:off x="1880406" y="1698026"/>
                <a:ext cx="1438648" cy="830997"/>
              </a:xfrm>
              <a:prstGeom prst="rect">
                <a:avLst/>
              </a:prstGeom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F69D32C-7395-4C45-A4E6-0FA6143DAA05}"/>
                  </a:ext>
                </a:extLst>
              </p:cNvPr>
              <p:cNvSpPr txBox="1"/>
              <p:nvPr/>
            </p:nvSpPr>
            <p:spPr>
              <a:xfrm>
                <a:off x="2052507" y="2264265"/>
                <a:ext cx="114864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Forager</a:t>
                </a:r>
              </a:p>
            </p:txBody>
          </p: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8C3FF57-8973-4AD7-BC4D-B432FC848C58}"/>
                </a:ext>
              </a:extLst>
            </p:cNvPr>
            <p:cNvSpPr/>
            <p:nvPr/>
          </p:nvSpPr>
          <p:spPr>
            <a:xfrm>
              <a:off x="1446447" y="1817649"/>
              <a:ext cx="1148648" cy="107230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964A799-5C67-41A8-9748-18E1AB58D889}"/>
                </a:ext>
              </a:extLst>
            </p:cNvPr>
            <p:cNvSpPr/>
            <p:nvPr/>
          </p:nvSpPr>
          <p:spPr>
            <a:xfrm>
              <a:off x="9716015" y="1830138"/>
              <a:ext cx="1148648" cy="1072309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6E2E64D-5209-48DB-B918-CD7D30B16DD1}"/>
                </a:ext>
              </a:extLst>
            </p:cNvPr>
            <p:cNvSpPr txBox="1"/>
            <p:nvPr/>
          </p:nvSpPr>
          <p:spPr>
            <a:xfrm>
              <a:off x="3213127" y="3949072"/>
              <a:ext cx="292354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Foragers of a Different Species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E49D782C-FB00-442A-94B8-703D59B079D7}"/>
                </a:ext>
              </a:extLst>
            </p:cNvPr>
            <p:cNvSpPr txBox="1"/>
            <p:nvPr/>
          </p:nvSpPr>
          <p:spPr>
            <a:xfrm>
              <a:off x="8916854" y="3949072"/>
              <a:ext cx="292354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Foragers of a Different Species</a:t>
              </a:r>
            </a:p>
          </p:txBody>
        </p: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CA4C336F-BFE8-4574-9AA0-0A49DD4AC7BC}"/>
                </a:ext>
              </a:extLst>
            </p:cNvPr>
            <p:cNvGrpSpPr/>
            <p:nvPr/>
          </p:nvGrpSpPr>
          <p:grpSpPr>
            <a:xfrm>
              <a:off x="6984240" y="3382833"/>
              <a:ext cx="1438648" cy="1027904"/>
              <a:chOff x="1880406" y="1698026"/>
              <a:chExt cx="1438648" cy="1027904"/>
            </a:xfrm>
          </p:grpSpPr>
          <p:pic>
            <p:nvPicPr>
              <p:cNvPr id="58" name="Picture 57">
                <a:extLst>
                  <a:ext uri="{FF2B5EF4-FFF2-40B4-BE49-F238E27FC236}">
                    <a16:creationId xmlns:a16="http://schemas.microsoft.com/office/drawing/2014/main" id="{9ED86251-B29C-4F68-AF79-343C3E84F79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flipH="1">
                <a:off x="1880406" y="1698026"/>
                <a:ext cx="1438648" cy="830997"/>
              </a:xfrm>
              <a:prstGeom prst="rect">
                <a:avLst/>
              </a:prstGeom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BD69A072-906D-438F-B84D-9BF724CF0FF2}"/>
                  </a:ext>
                </a:extLst>
              </p:cNvPr>
              <p:cNvSpPr txBox="1"/>
              <p:nvPr/>
            </p:nvSpPr>
            <p:spPr>
              <a:xfrm>
                <a:off x="2052507" y="2264265"/>
                <a:ext cx="114864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Forager</a:t>
                </a:r>
              </a:p>
            </p:txBody>
          </p:sp>
        </p:grpSp>
      </p:grp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5E7E113E-9EBD-4BAD-9352-EA68D78AC9E1}"/>
              </a:ext>
            </a:extLst>
          </p:cNvPr>
          <p:cNvCxnSpPr>
            <a:cxnSpLocks/>
          </p:cNvCxnSpPr>
          <p:nvPr/>
        </p:nvCxnSpPr>
        <p:spPr>
          <a:xfrm rot="16200000">
            <a:off x="4970361" y="2867200"/>
            <a:ext cx="219456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F143F3D7-9922-47C5-B286-16E9C84F7D1A}"/>
              </a:ext>
            </a:extLst>
          </p:cNvPr>
          <p:cNvSpPr txBox="1"/>
          <p:nvPr/>
        </p:nvSpPr>
        <p:spPr>
          <a:xfrm>
            <a:off x="3174380" y="321830"/>
            <a:ext cx="584323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Interspecific Competition </a:t>
            </a:r>
            <a:r>
              <a:rPr lang="en-US" sz="2400" dirty="0"/>
              <a:t>(different species)</a:t>
            </a:r>
            <a:endParaRPr lang="en-US" sz="4000" dirty="0"/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A7F43B4E-EA8A-45A2-A9F2-D10BAEB199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3179036" y="3989527"/>
            <a:ext cx="2068979" cy="1195091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12E0EE63-A9A4-43CF-9079-4AA5FB4AD4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8794475" y="3983516"/>
            <a:ext cx="2068979" cy="1195091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0A3D3DFD-61F5-4D8E-A7D2-3F99E6042474}"/>
              </a:ext>
            </a:extLst>
          </p:cNvPr>
          <p:cNvSpPr/>
          <p:nvPr/>
        </p:nvSpPr>
        <p:spPr>
          <a:xfrm>
            <a:off x="3390565" y="2631685"/>
            <a:ext cx="1645920" cy="1072309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9514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6707E0A5-E7E3-4E1F-BDAF-BB0EE7672778}"/>
              </a:ext>
            </a:extLst>
          </p:cNvPr>
          <p:cNvSpPr/>
          <p:nvPr/>
        </p:nvSpPr>
        <p:spPr>
          <a:xfrm>
            <a:off x="1776145" y="1701206"/>
            <a:ext cx="8298388" cy="4529601"/>
          </a:xfrm>
          <a:prstGeom prst="rect">
            <a:avLst/>
          </a:prstGeom>
          <a:gradFill flip="none" rotWithShape="1">
            <a:gsLst>
              <a:gs pos="59173">
                <a:srgbClr val="6C3C3C"/>
              </a:gs>
              <a:gs pos="42900">
                <a:srgbClr val="6C3C3C"/>
              </a:gs>
              <a:gs pos="0">
                <a:srgbClr val="FF0000"/>
              </a:gs>
              <a:gs pos="100000">
                <a:schemeClr val="accent1">
                  <a:lumMod val="50000"/>
                </a:schemeClr>
              </a:gs>
            </a:gsLst>
            <a:lin ang="0" scaled="1"/>
            <a:tileRect/>
          </a:gradFill>
          <a:ln>
            <a:noFill/>
          </a:ln>
          <a:scene3d>
            <a:camera prst="perspectiveRelaxed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DCC76E-82E4-489B-B111-88676FC996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2014" y="1699365"/>
            <a:ext cx="8235639" cy="4529601"/>
          </a:xfrm>
          <a:prstGeom prst="rect">
            <a:avLst/>
          </a:prstGeom>
          <a:ln>
            <a:solidFill>
              <a:schemeClr val="tx1"/>
            </a:solidFill>
          </a:ln>
          <a:scene3d>
            <a:camera prst="perspectiveRelaxed"/>
            <a:lightRig rig="threePt" dir="t"/>
          </a:scene3d>
        </p:spPr>
      </p:pic>
      <p:grpSp>
        <p:nvGrpSpPr>
          <p:cNvPr id="59" name="Group 58">
            <a:extLst>
              <a:ext uri="{FF2B5EF4-FFF2-40B4-BE49-F238E27FC236}">
                <a16:creationId xmlns:a16="http://schemas.microsoft.com/office/drawing/2014/main" id="{E6F67821-0371-4DFE-A091-17B83DA69D25}"/>
              </a:ext>
            </a:extLst>
          </p:cNvPr>
          <p:cNvGrpSpPr/>
          <p:nvPr/>
        </p:nvGrpSpPr>
        <p:grpSpPr>
          <a:xfrm>
            <a:off x="1585303" y="3012122"/>
            <a:ext cx="8658299" cy="2225347"/>
            <a:chOff x="1891845" y="3231495"/>
            <a:chExt cx="8658299" cy="2225347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D276A888-2ECE-4AB8-B3F1-7FAA0C246190}"/>
                </a:ext>
              </a:extLst>
            </p:cNvPr>
            <p:cNvGrpSpPr/>
            <p:nvPr/>
          </p:nvGrpSpPr>
          <p:grpSpPr>
            <a:xfrm>
              <a:off x="6134512" y="3260052"/>
              <a:ext cx="4415632" cy="2196790"/>
              <a:chOff x="6134512" y="3260052"/>
              <a:chExt cx="4415632" cy="2196790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1AA6A18C-73F4-401D-82EE-666BB3B07B0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981539" y="3260052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01E9D3B5-52CB-4EF8-90FC-755ABBC5156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082007" y="3260052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188FB62C-34AF-4D50-A582-835C2B68A3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178544" y="3864748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172C09B0-38AE-4298-87F2-CEBDE777AC2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430608" y="4623388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A86F7CDD-CE4B-4F06-B4D3-ED79669E614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635744" y="5428285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42A4542D-33A8-48CB-96B9-A3CB23BA9B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223256" y="3864748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F55B17BF-6755-4D69-B4A3-66188C6913B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356327" y="4599549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4EF482C0-DD48-49B4-B9AC-0DF016227C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508727" y="5456842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FB921A53-B0CB-45B0-8E81-8C3204D12F8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342629" y="5422558"/>
                <a:ext cx="2743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D2362C5E-F9F0-4F7E-B59D-F1674DE0A2B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34512" y="5417361"/>
                <a:ext cx="18288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BA28C2BD-3438-4DD0-9510-71B97A3AA584}"/>
                </a:ext>
              </a:extLst>
            </p:cNvPr>
            <p:cNvGrpSpPr/>
            <p:nvPr/>
          </p:nvGrpSpPr>
          <p:grpSpPr>
            <a:xfrm flipH="1">
              <a:off x="1891845" y="3231495"/>
              <a:ext cx="3207515" cy="2196790"/>
              <a:chOff x="7342629" y="3260052"/>
              <a:chExt cx="3207515" cy="2196790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6A4429FD-2F8B-4756-BC73-88AC77BB5AD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981539" y="3260052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84612499-76E3-4012-B764-2EABB649070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082007" y="3260052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563BBC51-E788-421A-9D78-C0AF97458B8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178544" y="3864748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1C8B67D9-5F75-4548-AF92-72DA0E5D9C0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430608" y="4623388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6FBFC15B-92B7-4397-AC9C-D5A1E4A59F1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635744" y="5428285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8C2C415F-32F1-4E09-A2F8-D62A5EC5844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223256" y="3864748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C9D4B07B-BE0D-4D53-8815-B8A7F05FD48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356327" y="4599549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31FF8A1B-4116-45F8-8D80-0626EE9CD0B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508727" y="5456842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8CDCDBFF-DDED-4721-8523-4FFB745BAF5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342629" y="5422558"/>
                <a:ext cx="2743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4BCC2901-79AD-49D8-B086-BB11C3C60490}"/>
              </a:ext>
            </a:extLst>
          </p:cNvPr>
          <p:cNvSpPr txBox="1"/>
          <p:nvPr/>
        </p:nvSpPr>
        <p:spPr>
          <a:xfrm>
            <a:off x="2957341" y="5628214"/>
            <a:ext cx="5965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Environmental Conditions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7A98A89-D7B7-4239-BDD4-466CE19FB404}"/>
              </a:ext>
            </a:extLst>
          </p:cNvPr>
          <p:cNvSpPr txBox="1"/>
          <p:nvPr/>
        </p:nvSpPr>
        <p:spPr>
          <a:xfrm>
            <a:off x="4532095" y="4794759"/>
            <a:ext cx="401444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805943CF-7D2D-449E-A836-6D1B13CF1339}"/>
              </a:ext>
            </a:extLst>
          </p:cNvPr>
          <p:cNvSpPr txBox="1"/>
          <p:nvPr/>
        </p:nvSpPr>
        <p:spPr>
          <a:xfrm>
            <a:off x="2633267" y="2661771"/>
            <a:ext cx="401444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E7995D19-5C76-48E3-88EF-BEDB705B7642}"/>
              </a:ext>
            </a:extLst>
          </p:cNvPr>
          <p:cNvSpPr txBox="1"/>
          <p:nvPr/>
        </p:nvSpPr>
        <p:spPr>
          <a:xfrm>
            <a:off x="1982927" y="4825562"/>
            <a:ext cx="401444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57DA028B-90B7-4E43-B91A-D6F20C5CA9BD}"/>
              </a:ext>
            </a:extLst>
          </p:cNvPr>
          <p:cNvSpPr txBox="1"/>
          <p:nvPr/>
        </p:nvSpPr>
        <p:spPr>
          <a:xfrm>
            <a:off x="3645640" y="2664983"/>
            <a:ext cx="401444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7BB45CFA-21D2-4863-A70F-5CF1B83C7394}"/>
              </a:ext>
            </a:extLst>
          </p:cNvPr>
          <p:cNvSpPr txBox="1"/>
          <p:nvPr/>
        </p:nvSpPr>
        <p:spPr>
          <a:xfrm>
            <a:off x="3542237" y="3273576"/>
            <a:ext cx="401444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20900940-F8EC-4A9B-AD4A-8CFE503F3A6E}"/>
              </a:ext>
            </a:extLst>
          </p:cNvPr>
          <p:cNvSpPr txBox="1"/>
          <p:nvPr/>
        </p:nvSpPr>
        <p:spPr>
          <a:xfrm>
            <a:off x="3416884" y="4010957"/>
            <a:ext cx="319802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6D02A333-1E99-41B8-BE58-5ECCDC7BD555}"/>
              </a:ext>
            </a:extLst>
          </p:cNvPr>
          <p:cNvSpPr txBox="1"/>
          <p:nvPr/>
        </p:nvSpPr>
        <p:spPr>
          <a:xfrm>
            <a:off x="3268441" y="4843401"/>
            <a:ext cx="319802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F125BC97-BA80-45C4-A828-95A96668CCE6}"/>
              </a:ext>
            </a:extLst>
          </p:cNvPr>
          <p:cNvSpPr txBox="1"/>
          <p:nvPr/>
        </p:nvSpPr>
        <p:spPr>
          <a:xfrm>
            <a:off x="5834087" y="4824239"/>
            <a:ext cx="319802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B9AA271A-8298-4EBE-B2FE-A5284285502F}"/>
              </a:ext>
            </a:extLst>
          </p:cNvPr>
          <p:cNvSpPr txBox="1"/>
          <p:nvPr/>
        </p:nvSpPr>
        <p:spPr>
          <a:xfrm>
            <a:off x="7100261" y="4855755"/>
            <a:ext cx="319802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0FADD980-3F05-4877-9F07-6D2908783F97}"/>
              </a:ext>
            </a:extLst>
          </p:cNvPr>
          <p:cNvSpPr txBox="1"/>
          <p:nvPr/>
        </p:nvSpPr>
        <p:spPr>
          <a:xfrm>
            <a:off x="7986957" y="2696090"/>
            <a:ext cx="319802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3B523829-5F1B-467B-86F7-F823E43A485F}"/>
              </a:ext>
            </a:extLst>
          </p:cNvPr>
          <p:cNvSpPr txBox="1"/>
          <p:nvPr/>
        </p:nvSpPr>
        <p:spPr>
          <a:xfrm>
            <a:off x="8103883" y="3294523"/>
            <a:ext cx="319802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A26DA491-E4BB-4DA9-81D4-FAA03DA95165}"/>
              </a:ext>
            </a:extLst>
          </p:cNvPr>
          <p:cNvSpPr txBox="1"/>
          <p:nvPr/>
        </p:nvSpPr>
        <p:spPr>
          <a:xfrm>
            <a:off x="8228143" y="4022108"/>
            <a:ext cx="319802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A4989ADC-976E-4925-81C5-56BA77C6B425}"/>
              </a:ext>
            </a:extLst>
          </p:cNvPr>
          <p:cNvSpPr txBox="1"/>
          <p:nvPr/>
        </p:nvSpPr>
        <p:spPr>
          <a:xfrm>
            <a:off x="8393145" y="4890655"/>
            <a:ext cx="319802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230D1D59-471F-4E79-A09B-AA371826C293}"/>
              </a:ext>
            </a:extLst>
          </p:cNvPr>
          <p:cNvSpPr txBox="1"/>
          <p:nvPr/>
        </p:nvSpPr>
        <p:spPr>
          <a:xfrm>
            <a:off x="9062116" y="2678208"/>
            <a:ext cx="319802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109403F1-0E5F-4280-B357-F290A704FFD4}"/>
              </a:ext>
            </a:extLst>
          </p:cNvPr>
          <p:cNvSpPr txBox="1"/>
          <p:nvPr/>
        </p:nvSpPr>
        <p:spPr>
          <a:xfrm>
            <a:off x="9203553" y="3288282"/>
            <a:ext cx="319802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EB41C7E3-D045-4B72-8BD8-CD604A13A397}"/>
              </a:ext>
            </a:extLst>
          </p:cNvPr>
          <p:cNvSpPr txBox="1"/>
          <p:nvPr/>
        </p:nvSpPr>
        <p:spPr>
          <a:xfrm>
            <a:off x="9479944" y="4043297"/>
            <a:ext cx="319802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21989A41-9219-40A3-8330-F761AE0DE8A5}"/>
              </a:ext>
            </a:extLst>
          </p:cNvPr>
          <p:cNvSpPr txBox="1"/>
          <p:nvPr/>
        </p:nvSpPr>
        <p:spPr>
          <a:xfrm>
            <a:off x="9676949" y="4843401"/>
            <a:ext cx="319802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70" name="Title 1">
            <a:extLst>
              <a:ext uri="{FF2B5EF4-FFF2-40B4-BE49-F238E27FC236}">
                <a16:creationId xmlns:a16="http://schemas.microsoft.com/office/drawing/2014/main" id="{38C10F88-8A97-48BF-B3A9-22755239630E}"/>
              </a:ext>
            </a:extLst>
          </p:cNvPr>
          <p:cNvSpPr txBox="1">
            <a:spLocks/>
          </p:cNvSpPr>
          <p:nvPr/>
        </p:nvSpPr>
        <p:spPr>
          <a:xfrm>
            <a:off x="971293" y="5728367"/>
            <a:ext cx="993707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/>
              <a:t>Outcompeted fish search again for the next best nearby patch.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129E048-1567-49BD-ACE0-2AAAC078BA08}"/>
              </a:ext>
            </a:extLst>
          </p:cNvPr>
          <p:cNvSpPr txBox="1"/>
          <p:nvPr/>
        </p:nvSpPr>
        <p:spPr>
          <a:xfrm>
            <a:off x="2134347" y="4022108"/>
            <a:ext cx="401444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974823B-4ADA-42E6-BF4D-58899B5CE3D8}"/>
              </a:ext>
            </a:extLst>
          </p:cNvPr>
          <p:cNvSpPr txBox="1"/>
          <p:nvPr/>
        </p:nvSpPr>
        <p:spPr>
          <a:xfrm>
            <a:off x="2393847" y="3281111"/>
            <a:ext cx="401444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5FE6D17-75DB-44EA-9ACA-1060DE62658E}"/>
              </a:ext>
            </a:extLst>
          </p:cNvPr>
          <p:cNvGrpSpPr/>
          <p:nvPr/>
        </p:nvGrpSpPr>
        <p:grpSpPr>
          <a:xfrm>
            <a:off x="9363454" y="189073"/>
            <a:ext cx="3396953" cy="2103452"/>
            <a:chOff x="9486977" y="861094"/>
            <a:chExt cx="3396953" cy="2103452"/>
          </a:xfrm>
        </p:grpSpPr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EDFE4E65-E31A-46B6-B80F-1DCBFCCFB56C}"/>
                </a:ext>
              </a:extLst>
            </p:cNvPr>
            <p:cNvGrpSpPr/>
            <p:nvPr/>
          </p:nvGrpSpPr>
          <p:grpSpPr>
            <a:xfrm>
              <a:off x="9486977" y="861094"/>
              <a:ext cx="3396953" cy="2103452"/>
              <a:chOff x="9267697" y="5389514"/>
              <a:chExt cx="3396953" cy="2103452"/>
            </a:xfrm>
          </p:grpSpPr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ACE758A5-5C83-48A3-98BB-FC1CDBCE7313}"/>
                  </a:ext>
                </a:extLst>
              </p:cNvPr>
              <p:cNvSpPr/>
              <p:nvPr/>
            </p:nvSpPr>
            <p:spPr>
              <a:xfrm>
                <a:off x="9267697" y="5787731"/>
                <a:ext cx="2497656" cy="170523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8C1F4471-1D11-4FF1-81D4-00981F97DED0}"/>
                  </a:ext>
                </a:extLst>
              </p:cNvPr>
              <p:cNvSpPr/>
              <p:nvPr/>
            </p:nvSpPr>
            <p:spPr>
              <a:xfrm>
                <a:off x="9395253" y="5958699"/>
                <a:ext cx="365760" cy="23342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E3616B5B-141C-4419-809F-DE9CAA918066}"/>
                  </a:ext>
                </a:extLst>
              </p:cNvPr>
              <p:cNvSpPr/>
              <p:nvPr/>
            </p:nvSpPr>
            <p:spPr>
              <a:xfrm>
                <a:off x="9414592" y="6703367"/>
                <a:ext cx="365760" cy="233429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9E59005B-333B-4D70-B945-C5B3A252F4B5}"/>
                  </a:ext>
                </a:extLst>
              </p:cNvPr>
              <p:cNvSpPr txBox="1"/>
              <p:nvPr/>
            </p:nvSpPr>
            <p:spPr>
              <a:xfrm>
                <a:off x="9743225" y="5891916"/>
                <a:ext cx="22031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Salinity (</a:t>
                </a:r>
                <a:r>
                  <a:rPr lang="en-US" b="1" i="1" dirty="0" err="1"/>
                  <a:t>psu</a:t>
                </a:r>
                <a:r>
                  <a:rPr lang="en-US" dirty="0"/>
                  <a:t>) 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1" name="TextBox 90">
                    <a:extLst>
                      <a:ext uri="{FF2B5EF4-FFF2-40B4-BE49-F238E27FC236}">
                        <a16:creationId xmlns:a16="http://schemas.microsoft.com/office/drawing/2014/main" id="{7CF2A430-65F3-4D81-A76E-7D0E8757CDA1}"/>
                      </a:ext>
                    </a:extLst>
                  </p:cNvPr>
                  <p:cNvSpPr txBox="1"/>
                  <p:nvPr/>
                </p:nvSpPr>
                <p:spPr>
                  <a:xfrm>
                    <a:off x="9770694" y="6624633"/>
                    <a:ext cx="289395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Current Velocity (</a:t>
                    </a:r>
                    <a14:m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oMath>
                    </a14:m>
                    <a:r>
                      <a:rPr lang="en-US" dirty="0"/>
                      <a:t>) </a:t>
                    </a:r>
                  </a:p>
                </p:txBody>
              </p:sp>
            </mc:Choice>
            <mc:Fallback xmlns="">
              <p:sp>
                <p:nvSpPr>
                  <p:cNvPr id="91" name="TextBox 90">
                    <a:extLst>
                      <a:ext uri="{FF2B5EF4-FFF2-40B4-BE49-F238E27FC236}">
                        <a16:creationId xmlns:a16="http://schemas.microsoft.com/office/drawing/2014/main" id="{7CF2A430-65F3-4D81-A76E-7D0E8757CDA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70694" y="6624633"/>
                    <a:ext cx="2893956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1895" t="-10000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D29C8B95-12C8-4562-A7CA-5DD9E13F4EAE}"/>
                  </a:ext>
                </a:extLst>
              </p:cNvPr>
              <p:cNvSpPr txBox="1"/>
              <p:nvPr/>
            </p:nvSpPr>
            <p:spPr>
              <a:xfrm>
                <a:off x="9726219" y="5389514"/>
                <a:ext cx="168755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/>
                  <a:t>Legend</a:t>
                </a:r>
              </a:p>
            </p:txBody>
          </p:sp>
        </p:grp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6D05BD26-1DB7-47F2-B94F-B676E34E3399}"/>
                </a:ext>
              </a:extLst>
            </p:cNvPr>
            <p:cNvSpPr/>
            <p:nvPr/>
          </p:nvSpPr>
          <p:spPr>
            <a:xfrm>
              <a:off x="9622721" y="1802884"/>
              <a:ext cx="365760" cy="233429"/>
            </a:xfrm>
            <a:prstGeom prst="rect">
              <a:avLst/>
            </a:prstGeom>
            <a:solidFill>
              <a:srgbClr val="C0161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799940DA-EA48-40A1-A471-24013DD62DBC}"/>
                    </a:ext>
                  </a:extLst>
                </p:cNvPr>
                <p:cNvSpPr txBox="1"/>
                <p:nvPr/>
              </p:nvSpPr>
              <p:spPr>
                <a:xfrm>
                  <a:off x="9978823" y="1724150"/>
                  <a:ext cx="289395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Temperature (</a:t>
                  </a:r>
                  <a14:m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𝑪</m:t>
                      </m:r>
                    </m:oMath>
                  </a14:m>
                  <a:r>
                    <a:rPr lang="en-US" dirty="0"/>
                    <a:t>) </a:t>
                  </a:r>
                </a:p>
              </p:txBody>
            </p:sp>
          </mc:Choice>
          <mc:Fallback xmlns=""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799940DA-EA48-40A1-A471-24013DD62D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78823" y="1724150"/>
                  <a:ext cx="2893956" cy="369332"/>
                </a:xfrm>
                <a:prstGeom prst="rect">
                  <a:avLst/>
                </a:prstGeom>
                <a:blipFill>
                  <a:blip r:embed="rId7"/>
                  <a:stretch>
                    <a:fillRect l="-1899" t="-10000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6" name="Rectangle 95">
            <a:extLst>
              <a:ext uri="{FF2B5EF4-FFF2-40B4-BE49-F238E27FC236}">
                <a16:creationId xmlns:a16="http://schemas.microsoft.com/office/drawing/2014/main" id="{A7E69A02-6C94-4036-A728-0A62224DEF2B}"/>
              </a:ext>
            </a:extLst>
          </p:cNvPr>
          <p:cNvSpPr/>
          <p:nvPr/>
        </p:nvSpPr>
        <p:spPr>
          <a:xfrm>
            <a:off x="9520007" y="1890990"/>
            <a:ext cx="365760" cy="233429"/>
          </a:xfrm>
          <a:prstGeom prst="rect">
            <a:avLst/>
          </a:prstGeom>
          <a:solidFill>
            <a:srgbClr val="6C3C3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E42EC7B2-DA6E-4EF6-8F09-8BAF68F463EE}"/>
              </a:ext>
            </a:extLst>
          </p:cNvPr>
          <p:cNvSpPr txBox="1"/>
          <p:nvPr/>
        </p:nvSpPr>
        <p:spPr>
          <a:xfrm>
            <a:off x="9876109" y="1812256"/>
            <a:ext cx="2893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SPM (</a:t>
            </a:r>
            <a:r>
              <a:rPr lang="en-US" b="1" i="1" dirty="0"/>
              <a:t>g/L</a:t>
            </a:r>
            <a:r>
              <a:rPr lang="en-US" dirty="0"/>
              <a:t>) </a:t>
            </a:r>
          </a:p>
        </p:txBody>
      </p:sp>
      <p:pic>
        <p:nvPicPr>
          <p:cNvPr id="98" name="Picture 97">
            <a:extLst>
              <a:ext uri="{FF2B5EF4-FFF2-40B4-BE49-F238E27FC236}">
                <a16:creationId xmlns:a16="http://schemas.microsoft.com/office/drawing/2014/main" id="{4606E9D0-CCFF-48C0-B67C-7BB807B7EF2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667" r="57122" b="74836"/>
          <a:stretch/>
        </p:blipFill>
        <p:spPr>
          <a:xfrm flipH="1">
            <a:off x="4273786" y="3094881"/>
            <a:ext cx="1048225" cy="1013201"/>
          </a:xfrm>
          <a:prstGeom prst="rect">
            <a:avLst/>
          </a:prstGeom>
          <a:ln w="57150">
            <a:solidFill>
              <a:srgbClr val="FFC000"/>
            </a:solidFill>
          </a:ln>
          <a:scene3d>
            <a:camera prst="perspectiveRelaxed"/>
            <a:lightRig rig="threePt" dir="t"/>
          </a:scene3d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E2E7635E-2A71-4DE4-AC6F-D03B398BA01A}"/>
              </a:ext>
            </a:extLst>
          </p:cNvPr>
          <p:cNvGrpSpPr/>
          <p:nvPr/>
        </p:nvGrpSpPr>
        <p:grpSpPr>
          <a:xfrm>
            <a:off x="3826568" y="1362927"/>
            <a:ext cx="1438648" cy="1081927"/>
            <a:chOff x="1880406" y="1328694"/>
            <a:chExt cx="1438648" cy="1081927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94CD7E2-905A-405C-9594-ACACE159E89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880406" y="1579624"/>
              <a:ext cx="1438648" cy="830997"/>
            </a:xfrm>
            <a:prstGeom prst="rect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53C9ADDD-6F2E-43C5-8890-9D49AEA5ABCB}"/>
                </a:ext>
              </a:extLst>
            </p:cNvPr>
            <p:cNvSpPr txBox="1"/>
            <p:nvPr/>
          </p:nvSpPr>
          <p:spPr>
            <a:xfrm>
              <a:off x="2157251" y="1328694"/>
              <a:ext cx="9052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Forager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59BB8486-F331-4118-8833-76692BEDBF1D}"/>
              </a:ext>
            </a:extLst>
          </p:cNvPr>
          <p:cNvSpPr txBox="1"/>
          <p:nvPr/>
        </p:nvSpPr>
        <p:spPr>
          <a:xfrm>
            <a:off x="4447402" y="2718186"/>
            <a:ext cx="8846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Quality = 0.3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248E4B34-2036-497C-AFF4-72603B4144DF}"/>
              </a:ext>
            </a:extLst>
          </p:cNvPr>
          <p:cNvSpPr txBox="1"/>
          <p:nvPr/>
        </p:nvSpPr>
        <p:spPr>
          <a:xfrm>
            <a:off x="5482796" y="3970606"/>
            <a:ext cx="8846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Quality = 0.6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CA3D3625-8117-45B7-BED0-946B293217A7}"/>
              </a:ext>
            </a:extLst>
          </p:cNvPr>
          <p:cNvSpPr txBox="1"/>
          <p:nvPr/>
        </p:nvSpPr>
        <p:spPr>
          <a:xfrm>
            <a:off x="6593740" y="2696090"/>
            <a:ext cx="8846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Quality = 0.2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55D5E15A-F550-4443-808B-5C54C6B4006E}"/>
              </a:ext>
            </a:extLst>
          </p:cNvPr>
          <p:cNvSpPr txBox="1"/>
          <p:nvPr/>
        </p:nvSpPr>
        <p:spPr>
          <a:xfrm>
            <a:off x="6699811" y="3964165"/>
            <a:ext cx="8846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Quality = 0.7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5424BD8E-CE93-4F04-8463-9CBAD0F0404E}"/>
              </a:ext>
            </a:extLst>
          </p:cNvPr>
          <p:cNvSpPr txBox="1"/>
          <p:nvPr/>
        </p:nvSpPr>
        <p:spPr>
          <a:xfrm>
            <a:off x="4408255" y="3978564"/>
            <a:ext cx="8846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Quality = 0.6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512C8E18-9AE8-44EB-8145-52584FF336AC}"/>
              </a:ext>
            </a:extLst>
          </p:cNvPr>
          <p:cNvSpPr txBox="1"/>
          <p:nvPr/>
        </p:nvSpPr>
        <p:spPr>
          <a:xfrm>
            <a:off x="5527042" y="2703507"/>
            <a:ext cx="8846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Quality = 0.3</a:t>
            </a:r>
          </a:p>
        </p:txBody>
      </p:sp>
      <p:sp>
        <p:nvSpPr>
          <p:cNvPr id="82" name="Arrow: Up-Down 81">
            <a:extLst>
              <a:ext uri="{FF2B5EF4-FFF2-40B4-BE49-F238E27FC236}">
                <a16:creationId xmlns:a16="http://schemas.microsoft.com/office/drawing/2014/main" id="{84270C7A-CC37-4BF3-8772-A8A0C6C58035}"/>
              </a:ext>
            </a:extLst>
          </p:cNvPr>
          <p:cNvSpPr/>
          <p:nvPr/>
        </p:nvSpPr>
        <p:spPr>
          <a:xfrm>
            <a:off x="4434000" y="2292120"/>
            <a:ext cx="208670" cy="1188720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0D8DD54-E712-40FD-9C59-5925AA3B9508}"/>
              </a:ext>
            </a:extLst>
          </p:cNvPr>
          <p:cNvSpPr txBox="1"/>
          <p:nvPr/>
        </p:nvSpPr>
        <p:spPr>
          <a:xfrm>
            <a:off x="29496" y="84553"/>
            <a:ext cx="3283935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Interspecific Competition </a:t>
            </a:r>
            <a:r>
              <a:rPr lang="en-US" sz="2000" dirty="0"/>
              <a:t>(single fish-different species)</a:t>
            </a:r>
            <a:endParaRPr lang="en-US" sz="36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DEAC0928-FDC6-4DEE-BAE5-E16241EE7E6C}"/>
              </a:ext>
            </a:extLst>
          </p:cNvPr>
          <p:cNvSpPr txBox="1"/>
          <p:nvPr/>
        </p:nvSpPr>
        <p:spPr>
          <a:xfrm>
            <a:off x="6851822" y="1179760"/>
            <a:ext cx="1925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Forager of a Different Species</a:t>
            </a:r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0767EAA9-1C16-41BB-AFFB-F2D8265666C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80806" y="3142722"/>
            <a:ext cx="2068979" cy="1195091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0CF47EB6-0D21-4940-809F-540B0F443180}"/>
              </a:ext>
            </a:extLst>
          </p:cNvPr>
          <p:cNvCxnSpPr>
            <a:cxnSpLocks/>
            <a:endCxn id="79" idx="2"/>
          </p:cNvCxnSpPr>
          <p:nvPr/>
        </p:nvCxnSpPr>
        <p:spPr>
          <a:xfrm flipV="1">
            <a:off x="7128726" y="1826091"/>
            <a:ext cx="686082" cy="18643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6E7CA4F0-BC24-4BCB-8989-F360B9D43DA2}"/>
              </a:ext>
            </a:extLst>
          </p:cNvPr>
          <p:cNvPicPr>
            <a:picLocks noChangeAspect="1"/>
          </p:cNvPicPr>
          <p:nvPr/>
        </p:nvPicPr>
        <p:blipFill>
          <a:blip r:embed="rId9">
            <a:alphaModFix amt="70000"/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437742" y="1360042"/>
            <a:ext cx="1542422" cy="2334970"/>
          </a:xfrm>
          <a:prstGeom prst="rect">
            <a:avLst/>
          </a:prstGeom>
        </p:spPr>
      </p:pic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9F643093-9F0B-4D47-A393-63F900F58704}"/>
              </a:ext>
            </a:extLst>
          </p:cNvPr>
          <p:cNvCxnSpPr>
            <a:cxnSpLocks/>
          </p:cNvCxnSpPr>
          <p:nvPr/>
        </p:nvCxnSpPr>
        <p:spPr>
          <a:xfrm flipH="1">
            <a:off x="5069441" y="1981054"/>
            <a:ext cx="548640" cy="0"/>
          </a:xfrm>
          <a:prstGeom prst="straightConnector1">
            <a:avLst/>
          </a:prstGeom>
          <a:ln w="571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Group 80">
            <a:extLst>
              <a:ext uri="{FF2B5EF4-FFF2-40B4-BE49-F238E27FC236}">
                <a16:creationId xmlns:a16="http://schemas.microsoft.com/office/drawing/2014/main" id="{122E1BEC-CA12-4BF7-8F8E-C0B26A000825}"/>
              </a:ext>
            </a:extLst>
          </p:cNvPr>
          <p:cNvGrpSpPr/>
          <p:nvPr/>
        </p:nvGrpSpPr>
        <p:grpSpPr>
          <a:xfrm>
            <a:off x="3600281" y="121958"/>
            <a:ext cx="1972474" cy="1233901"/>
            <a:chOff x="6302756" y="-21785"/>
            <a:chExt cx="1972474" cy="1233901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E091A851-011F-49B0-A628-183B54C52E9B}"/>
                </a:ext>
              </a:extLst>
            </p:cNvPr>
            <p:cNvSpPr/>
            <p:nvPr/>
          </p:nvSpPr>
          <p:spPr>
            <a:xfrm>
              <a:off x="6367489" y="82429"/>
              <a:ext cx="1791306" cy="112968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5A0A5E48-5651-4D94-8AB7-46F22356386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/>
            <a:srcRect l="36883" t="9252" r="55401" b="73628"/>
            <a:stretch/>
          </p:blipFill>
          <p:spPr>
            <a:xfrm>
              <a:off x="6474266" y="108143"/>
              <a:ext cx="561821" cy="89600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C46B7A0A-537F-464E-9E4F-171E9B88A2B7}"/>
                </a:ext>
              </a:extLst>
            </p:cNvPr>
            <p:cNvSpPr/>
            <p:nvPr/>
          </p:nvSpPr>
          <p:spPr>
            <a:xfrm>
              <a:off x="6656505" y="791835"/>
              <a:ext cx="254405" cy="36576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352DE256-C9B7-4F7F-8902-C473AB535AAE}"/>
                </a:ext>
              </a:extLst>
            </p:cNvPr>
            <p:cNvSpPr txBox="1"/>
            <p:nvPr/>
          </p:nvSpPr>
          <p:spPr>
            <a:xfrm>
              <a:off x="6302756" y="873562"/>
              <a:ext cx="100662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Energy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B029E5A8-C74C-486E-AF2A-080FDFA7788E}"/>
                </a:ext>
              </a:extLst>
            </p:cNvPr>
            <p:cNvSpPr txBox="1"/>
            <p:nvPr/>
          </p:nvSpPr>
          <p:spPr>
            <a:xfrm>
              <a:off x="7268603" y="862193"/>
              <a:ext cx="100662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Energy</a:t>
              </a:r>
            </a:p>
          </p:txBody>
        </p:sp>
        <p:sp>
          <p:nvSpPr>
            <p:cNvPr id="115" name="Arrow: Right 114">
              <a:extLst>
                <a:ext uri="{FF2B5EF4-FFF2-40B4-BE49-F238E27FC236}">
                  <a16:creationId xmlns:a16="http://schemas.microsoft.com/office/drawing/2014/main" id="{50C4A20B-F153-43A2-986A-1C704A705B48}"/>
                </a:ext>
              </a:extLst>
            </p:cNvPr>
            <p:cNvSpPr/>
            <p:nvPr/>
          </p:nvSpPr>
          <p:spPr>
            <a:xfrm>
              <a:off x="7085723" y="498503"/>
              <a:ext cx="365760" cy="18288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6" name="Picture 115">
              <a:extLst>
                <a:ext uri="{FF2B5EF4-FFF2-40B4-BE49-F238E27FC236}">
                  <a16:creationId xmlns:a16="http://schemas.microsoft.com/office/drawing/2014/main" id="{6DDA4195-C5F3-4D32-AB5A-D4F0FE47FFD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/>
            <a:srcRect l="17196" t="6647" r="73027" b="74624"/>
            <a:stretch/>
          </p:blipFill>
          <p:spPr>
            <a:xfrm>
              <a:off x="7420063" y="-21785"/>
              <a:ext cx="738732" cy="98635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84EB0242-A99E-4731-B995-08AB0C289194}"/>
                </a:ext>
              </a:extLst>
            </p:cNvPr>
            <p:cNvSpPr/>
            <p:nvPr/>
          </p:nvSpPr>
          <p:spPr>
            <a:xfrm>
              <a:off x="7601295" y="482799"/>
              <a:ext cx="243672" cy="334983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19" name="Rectangle: Rounded Corners 118">
            <a:extLst>
              <a:ext uri="{FF2B5EF4-FFF2-40B4-BE49-F238E27FC236}">
                <a16:creationId xmlns:a16="http://schemas.microsoft.com/office/drawing/2014/main" id="{348FC4D6-B152-4DE2-9C86-4E405A8D2895}"/>
              </a:ext>
            </a:extLst>
          </p:cNvPr>
          <p:cNvSpPr/>
          <p:nvPr/>
        </p:nvSpPr>
        <p:spPr>
          <a:xfrm>
            <a:off x="4271921" y="3508012"/>
            <a:ext cx="1048098" cy="212963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Forager: 1 </a:t>
            </a:r>
          </a:p>
        </p:txBody>
      </p:sp>
    </p:spTree>
    <p:extLst>
      <p:ext uri="{BB962C8B-B14F-4D97-AF65-F5344CB8AC3E}">
        <p14:creationId xmlns:p14="http://schemas.microsoft.com/office/powerpoint/2010/main" val="23013345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6707E0A5-E7E3-4E1F-BDAF-BB0EE7672778}"/>
              </a:ext>
            </a:extLst>
          </p:cNvPr>
          <p:cNvSpPr/>
          <p:nvPr/>
        </p:nvSpPr>
        <p:spPr>
          <a:xfrm>
            <a:off x="1776145" y="1701206"/>
            <a:ext cx="8298388" cy="4529601"/>
          </a:xfrm>
          <a:prstGeom prst="rect">
            <a:avLst/>
          </a:prstGeom>
          <a:gradFill flip="none" rotWithShape="1">
            <a:gsLst>
              <a:gs pos="59173">
                <a:srgbClr val="6C3C3C"/>
              </a:gs>
              <a:gs pos="42900">
                <a:srgbClr val="6C3C3C"/>
              </a:gs>
              <a:gs pos="0">
                <a:srgbClr val="FF0000"/>
              </a:gs>
              <a:gs pos="100000">
                <a:schemeClr val="accent1">
                  <a:lumMod val="50000"/>
                </a:schemeClr>
              </a:gs>
            </a:gsLst>
            <a:lin ang="0" scaled="1"/>
            <a:tileRect/>
          </a:gradFill>
          <a:ln>
            <a:noFill/>
          </a:ln>
          <a:scene3d>
            <a:camera prst="perspectiveRelaxed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DCC76E-82E4-489B-B111-88676FC996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2014" y="1699365"/>
            <a:ext cx="8235639" cy="4529601"/>
          </a:xfrm>
          <a:prstGeom prst="rect">
            <a:avLst/>
          </a:prstGeom>
          <a:ln>
            <a:solidFill>
              <a:schemeClr val="tx1"/>
            </a:solidFill>
          </a:ln>
          <a:scene3d>
            <a:camera prst="perspectiveRelaxed"/>
            <a:lightRig rig="threePt" dir="t"/>
          </a:scene3d>
        </p:spPr>
      </p:pic>
      <p:grpSp>
        <p:nvGrpSpPr>
          <p:cNvPr id="59" name="Group 58">
            <a:extLst>
              <a:ext uri="{FF2B5EF4-FFF2-40B4-BE49-F238E27FC236}">
                <a16:creationId xmlns:a16="http://schemas.microsoft.com/office/drawing/2014/main" id="{E6F67821-0371-4DFE-A091-17B83DA69D25}"/>
              </a:ext>
            </a:extLst>
          </p:cNvPr>
          <p:cNvGrpSpPr/>
          <p:nvPr/>
        </p:nvGrpSpPr>
        <p:grpSpPr>
          <a:xfrm>
            <a:off x="1585303" y="3012122"/>
            <a:ext cx="8658299" cy="2225347"/>
            <a:chOff x="1891845" y="3231495"/>
            <a:chExt cx="8658299" cy="2225347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D276A888-2ECE-4AB8-B3F1-7FAA0C246190}"/>
                </a:ext>
              </a:extLst>
            </p:cNvPr>
            <p:cNvGrpSpPr/>
            <p:nvPr/>
          </p:nvGrpSpPr>
          <p:grpSpPr>
            <a:xfrm>
              <a:off x="6134512" y="3260052"/>
              <a:ext cx="4415632" cy="2196790"/>
              <a:chOff x="6134512" y="3260052"/>
              <a:chExt cx="4415632" cy="2196790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1AA6A18C-73F4-401D-82EE-666BB3B07B0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981539" y="3260052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01E9D3B5-52CB-4EF8-90FC-755ABBC5156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082007" y="3260052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188FB62C-34AF-4D50-A582-835C2B68A3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178544" y="3864748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172C09B0-38AE-4298-87F2-CEBDE777AC2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430608" y="4623388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A86F7CDD-CE4B-4F06-B4D3-ED79669E614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635744" y="5428285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42A4542D-33A8-48CB-96B9-A3CB23BA9B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223256" y="3864748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F55B17BF-6755-4D69-B4A3-66188C6913B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356327" y="4599549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4EF482C0-DD48-49B4-B9AC-0DF016227C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508727" y="5456842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FB921A53-B0CB-45B0-8E81-8C3204D12F8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342629" y="5422558"/>
                <a:ext cx="2743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D2362C5E-F9F0-4F7E-B59D-F1674DE0A2B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34512" y="5417361"/>
                <a:ext cx="18288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BA28C2BD-3438-4DD0-9510-71B97A3AA584}"/>
                </a:ext>
              </a:extLst>
            </p:cNvPr>
            <p:cNvGrpSpPr/>
            <p:nvPr/>
          </p:nvGrpSpPr>
          <p:grpSpPr>
            <a:xfrm flipH="1">
              <a:off x="1891845" y="3231495"/>
              <a:ext cx="3207515" cy="2196790"/>
              <a:chOff x="7342629" y="3260052"/>
              <a:chExt cx="3207515" cy="2196790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6A4429FD-2F8B-4756-BC73-88AC77BB5AD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981539" y="3260052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84612499-76E3-4012-B764-2EABB649070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082007" y="3260052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563BBC51-E788-421A-9D78-C0AF97458B8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178544" y="3864748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1C8B67D9-5F75-4548-AF92-72DA0E5D9C0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430608" y="4623388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6FBFC15B-92B7-4397-AC9C-D5A1E4A59F1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635744" y="5428285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8C2C415F-32F1-4E09-A2F8-D62A5EC5844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223256" y="3864748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C9D4B07B-BE0D-4D53-8815-B8A7F05FD48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356327" y="4599549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31FF8A1B-4116-45F8-8D80-0626EE9CD0B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508727" y="5456842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8CDCDBFF-DDED-4721-8523-4FFB745BAF5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342629" y="5422558"/>
                <a:ext cx="2743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4BCC2901-79AD-49D8-B086-BB11C3C60490}"/>
              </a:ext>
            </a:extLst>
          </p:cNvPr>
          <p:cNvSpPr txBox="1"/>
          <p:nvPr/>
        </p:nvSpPr>
        <p:spPr>
          <a:xfrm>
            <a:off x="2957341" y="5628214"/>
            <a:ext cx="5965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Environmental Conditions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7A98A89-D7B7-4239-BDD4-466CE19FB404}"/>
              </a:ext>
            </a:extLst>
          </p:cNvPr>
          <p:cNvSpPr txBox="1"/>
          <p:nvPr/>
        </p:nvSpPr>
        <p:spPr>
          <a:xfrm>
            <a:off x="4532095" y="4794759"/>
            <a:ext cx="401444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805943CF-7D2D-449E-A836-6D1B13CF1339}"/>
              </a:ext>
            </a:extLst>
          </p:cNvPr>
          <p:cNvSpPr txBox="1"/>
          <p:nvPr/>
        </p:nvSpPr>
        <p:spPr>
          <a:xfrm>
            <a:off x="2633267" y="2661771"/>
            <a:ext cx="401444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E7995D19-5C76-48E3-88EF-BEDB705B7642}"/>
              </a:ext>
            </a:extLst>
          </p:cNvPr>
          <p:cNvSpPr txBox="1"/>
          <p:nvPr/>
        </p:nvSpPr>
        <p:spPr>
          <a:xfrm>
            <a:off x="1982927" y="4825562"/>
            <a:ext cx="401444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57DA028B-90B7-4E43-B91A-D6F20C5CA9BD}"/>
              </a:ext>
            </a:extLst>
          </p:cNvPr>
          <p:cNvSpPr txBox="1"/>
          <p:nvPr/>
        </p:nvSpPr>
        <p:spPr>
          <a:xfrm>
            <a:off x="3645640" y="2664983"/>
            <a:ext cx="401444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7BB45CFA-21D2-4863-A70F-5CF1B83C7394}"/>
              </a:ext>
            </a:extLst>
          </p:cNvPr>
          <p:cNvSpPr txBox="1"/>
          <p:nvPr/>
        </p:nvSpPr>
        <p:spPr>
          <a:xfrm>
            <a:off x="3542237" y="3273576"/>
            <a:ext cx="401444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20900940-F8EC-4A9B-AD4A-8CFE503F3A6E}"/>
              </a:ext>
            </a:extLst>
          </p:cNvPr>
          <p:cNvSpPr txBox="1"/>
          <p:nvPr/>
        </p:nvSpPr>
        <p:spPr>
          <a:xfrm>
            <a:off x="3416884" y="4010957"/>
            <a:ext cx="319802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6D02A333-1E99-41B8-BE58-5ECCDC7BD555}"/>
              </a:ext>
            </a:extLst>
          </p:cNvPr>
          <p:cNvSpPr txBox="1"/>
          <p:nvPr/>
        </p:nvSpPr>
        <p:spPr>
          <a:xfrm>
            <a:off x="3268441" y="4843401"/>
            <a:ext cx="319802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F125BC97-BA80-45C4-A828-95A96668CCE6}"/>
              </a:ext>
            </a:extLst>
          </p:cNvPr>
          <p:cNvSpPr txBox="1"/>
          <p:nvPr/>
        </p:nvSpPr>
        <p:spPr>
          <a:xfrm>
            <a:off x="5834087" y="4824239"/>
            <a:ext cx="319802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B9AA271A-8298-4EBE-B2FE-A5284285502F}"/>
              </a:ext>
            </a:extLst>
          </p:cNvPr>
          <p:cNvSpPr txBox="1"/>
          <p:nvPr/>
        </p:nvSpPr>
        <p:spPr>
          <a:xfrm>
            <a:off x="7100261" y="4855755"/>
            <a:ext cx="319802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0FADD980-3F05-4877-9F07-6D2908783F97}"/>
              </a:ext>
            </a:extLst>
          </p:cNvPr>
          <p:cNvSpPr txBox="1"/>
          <p:nvPr/>
        </p:nvSpPr>
        <p:spPr>
          <a:xfrm>
            <a:off x="7986957" y="2696090"/>
            <a:ext cx="319802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3B523829-5F1B-467B-86F7-F823E43A485F}"/>
              </a:ext>
            </a:extLst>
          </p:cNvPr>
          <p:cNvSpPr txBox="1"/>
          <p:nvPr/>
        </p:nvSpPr>
        <p:spPr>
          <a:xfrm>
            <a:off x="8103883" y="3294523"/>
            <a:ext cx="319802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A26DA491-E4BB-4DA9-81D4-FAA03DA95165}"/>
              </a:ext>
            </a:extLst>
          </p:cNvPr>
          <p:cNvSpPr txBox="1"/>
          <p:nvPr/>
        </p:nvSpPr>
        <p:spPr>
          <a:xfrm>
            <a:off x="8228143" y="4022108"/>
            <a:ext cx="319802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A4989ADC-976E-4925-81C5-56BA77C6B425}"/>
              </a:ext>
            </a:extLst>
          </p:cNvPr>
          <p:cNvSpPr txBox="1"/>
          <p:nvPr/>
        </p:nvSpPr>
        <p:spPr>
          <a:xfrm>
            <a:off x="8393145" y="4890655"/>
            <a:ext cx="319802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230D1D59-471F-4E79-A09B-AA371826C293}"/>
              </a:ext>
            </a:extLst>
          </p:cNvPr>
          <p:cNvSpPr txBox="1"/>
          <p:nvPr/>
        </p:nvSpPr>
        <p:spPr>
          <a:xfrm>
            <a:off x="9062116" y="2678208"/>
            <a:ext cx="319802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109403F1-0E5F-4280-B357-F290A704FFD4}"/>
              </a:ext>
            </a:extLst>
          </p:cNvPr>
          <p:cNvSpPr txBox="1"/>
          <p:nvPr/>
        </p:nvSpPr>
        <p:spPr>
          <a:xfrm>
            <a:off x="9203553" y="3288282"/>
            <a:ext cx="319802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EB41C7E3-D045-4B72-8BD8-CD604A13A397}"/>
              </a:ext>
            </a:extLst>
          </p:cNvPr>
          <p:cNvSpPr txBox="1"/>
          <p:nvPr/>
        </p:nvSpPr>
        <p:spPr>
          <a:xfrm>
            <a:off x="9479944" y="4043297"/>
            <a:ext cx="319802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21989A41-9219-40A3-8330-F761AE0DE8A5}"/>
              </a:ext>
            </a:extLst>
          </p:cNvPr>
          <p:cNvSpPr txBox="1"/>
          <p:nvPr/>
        </p:nvSpPr>
        <p:spPr>
          <a:xfrm>
            <a:off x="9676949" y="4843401"/>
            <a:ext cx="319802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70" name="Title 1">
            <a:extLst>
              <a:ext uri="{FF2B5EF4-FFF2-40B4-BE49-F238E27FC236}">
                <a16:creationId xmlns:a16="http://schemas.microsoft.com/office/drawing/2014/main" id="{38C10F88-8A97-48BF-B3A9-22755239630E}"/>
              </a:ext>
            </a:extLst>
          </p:cNvPr>
          <p:cNvSpPr txBox="1">
            <a:spLocks/>
          </p:cNvSpPr>
          <p:nvPr/>
        </p:nvSpPr>
        <p:spPr>
          <a:xfrm>
            <a:off x="306523" y="5718072"/>
            <a:ext cx="1167159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/>
              <a:t>Fish avoid patches where the combined size of other species is greater than their own.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129E048-1567-49BD-ACE0-2AAAC078BA08}"/>
              </a:ext>
            </a:extLst>
          </p:cNvPr>
          <p:cNvSpPr txBox="1"/>
          <p:nvPr/>
        </p:nvSpPr>
        <p:spPr>
          <a:xfrm>
            <a:off x="2134347" y="4022108"/>
            <a:ext cx="401444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974823B-4ADA-42E6-BF4D-58899B5CE3D8}"/>
              </a:ext>
            </a:extLst>
          </p:cNvPr>
          <p:cNvSpPr txBox="1"/>
          <p:nvPr/>
        </p:nvSpPr>
        <p:spPr>
          <a:xfrm>
            <a:off x="2393847" y="3281111"/>
            <a:ext cx="401444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5FE6D17-75DB-44EA-9ACA-1060DE62658E}"/>
              </a:ext>
            </a:extLst>
          </p:cNvPr>
          <p:cNvGrpSpPr/>
          <p:nvPr/>
        </p:nvGrpSpPr>
        <p:grpSpPr>
          <a:xfrm>
            <a:off x="9363454" y="189073"/>
            <a:ext cx="3396953" cy="2103452"/>
            <a:chOff x="9486977" y="861094"/>
            <a:chExt cx="3396953" cy="2103452"/>
          </a:xfrm>
        </p:grpSpPr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EDFE4E65-E31A-46B6-B80F-1DCBFCCFB56C}"/>
                </a:ext>
              </a:extLst>
            </p:cNvPr>
            <p:cNvGrpSpPr/>
            <p:nvPr/>
          </p:nvGrpSpPr>
          <p:grpSpPr>
            <a:xfrm>
              <a:off x="9486977" y="861094"/>
              <a:ext cx="3396953" cy="2103452"/>
              <a:chOff x="9267697" y="5389514"/>
              <a:chExt cx="3396953" cy="2103452"/>
            </a:xfrm>
          </p:grpSpPr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ACE758A5-5C83-48A3-98BB-FC1CDBCE7313}"/>
                  </a:ext>
                </a:extLst>
              </p:cNvPr>
              <p:cNvSpPr/>
              <p:nvPr/>
            </p:nvSpPr>
            <p:spPr>
              <a:xfrm>
                <a:off x="9267697" y="5787731"/>
                <a:ext cx="2497656" cy="170523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8C1F4471-1D11-4FF1-81D4-00981F97DED0}"/>
                  </a:ext>
                </a:extLst>
              </p:cNvPr>
              <p:cNvSpPr/>
              <p:nvPr/>
            </p:nvSpPr>
            <p:spPr>
              <a:xfrm>
                <a:off x="9395253" y="5958699"/>
                <a:ext cx="365760" cy="23342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E3616B5B-141C-4419-809F-DE9CAA918066}"/>
                  </a:ext>
                </a:extLst>
              </p:cNvPr>
              <p:cNvSpPr/>
              <p:nvPr/>
            </p:nvSpPr>
            <p:spPr>
              <a:xfrm>
                <a:off x="9414592" y="6703367"/>
                <a:ext cx="365760" cy="233429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9E59005B-333B-4D70-B945-C5B3A252F4B5}"/>
                  </a:ext>
                </a:extLst>
              </p:cNvPr>
              <p:cNvSpPr txBox="1"/>
              <p:nvPr/>
            </p:nvSpPr>
            <p:spPr>
              <a:xfrm>
                <a:off x="9743225" y="5891916"/>
                <a:ext cx="22031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Salinity (</a:t>
                </a:r>
                <a:r>
                  <a:rPr lang="en-US" b="1" i="1" dirty="0" err="1"/>
                  <a:t>psu</a:t>
                </a:r>
                <a:r>
                  <a:rPr lang="en-US" dirty="0"/>
                  <a:t>) 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1" name="TextBox 90">
                    <a:extLst>
                      <a:ext uri="{FF2B5EF4-FFF2-40B4-BE49-F238E27FC236}">
                        <a16:creationId xmlns:a16="http://schemas.microsoft.com/office/drawing/2014/main" id="{7CF2A430-65F3-4D81-A76E-7D0E8757CDA1}"/>
                      </a:ext>
                    </a:extLst>
                  </p:cNvPr>
                  <p:cNvSpPr txBox="1"/>
                  <p:nvPr/>
                </p:nvSpPr>
                <p:spPr>
                  <a:xfrm>
                    <a:off x="9770694" y="6624633"/>
                    <a:ext cx="289395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Current Velocity (</a:t>
                    </a:r>
                    <a14:m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oMath>
                    </a14:m>
                    <a:r>
                      <a:rPr lang="en-US" dirty="0"/>
                      <a:t>) </a:t>
                    </a:r>
                  </a:p>
                </p:txBody>
              </p:sp>
            </mc:Choice>
            <mc:Fallback xmlns="">
              <p:sp>
                <p:nvSpPr>
                  <p:cNvPr id="91" name="TextBox 90">
                    <a:extLst>
                      <a:ext uri="{FF2B5EF4-FFF2-40B4-BE49-F238E27FC236}">
                        <a16:creationId xmlns:a16="http://schemas.microsoft.com/office/drawing/2014/main" id="{7CF2A430-65F3-4D81-A76E-7D0E8757CDA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70694" y="6624633"/>
                    <a:ext cx="2893956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1895" t="-10000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D29C8B95-12C8-4562-A7CA-5DD9E13F4EAE}"/>
                  </a:ext>
                </a:extLst>
              </p:cNvPr>
              <p:cNvSpPr txBox="1"/>
              <p:nvPr/>
            </p:nvSpPr>
            <p:spPr>
              <a:xfrm>
                <a:off x="9726219" y="5389514"/>
                <a:ext cx="168755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/>
                  <a:t>Legend</a:t>
                </a:r>
              </a:p>
            </p:txBody>
          </p:sp>
        </p:grp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6D05BD26-1DB7-47F2-B94F-B676E34E3399}"/>
                </a:ext>
              </a:extLst>
            </p:cNvPr>
            <p:cNvSpPr/>
            <p:nvPr/>
          </p:nvSpPr>
          <p:spPr>
            <a:xfrm>
              <a:off x="9622721" y="1802884"/>
              <a:ext cx="365760" cy="233429"/>
            </a:xfrm>
            <a:prstGeom prst="rect">
              <a:avLst/>
            </a:prstGeom>
            <a:solidFill>
              <a:srgbClr val="C0161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799940DA-EA48-40A1-A471-24013DD62DBC}"/>
                    </a:ext>
                  </a:extLst>
                </p:cNvPr>
                <p:cNvSpPr txBox="1"/>
                <p:nvPr/>
              </p:nvSpPr>
              <p:spPr>
                <a:xfrm>
                  <a:off x="9978823" y="1724150"/>
                  <a:ext cx="289395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Temperature (</a:t>
                  </a:r>
                  <a14:m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𝑪</m:t>
                      </m:r>
                    </m:oMath>
                  </a14:m>
                  <a:r>
                    <a:rPr lang="en-US" dirty="0"/>
                    <a:t>) </a:t>
                  </a:r>
                </a:p>
              </p:txBody>
            </p:sp>
          </mc:Choice>
          <mc:Fallback xmlns=""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799940DA-EA48-40A1-A471-24013DD62D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78823" y="1724150"/>
                  <a:ext cx="2893956" cy="369332"/>
                </a:xfrm>
                <a:prstGeom prst="rect">
                  <a:avLst/>
                </a:prstGeom>
                <a:blipFill>
                  <a:blip r:embed="rId7"/>
                  <a:stretch>
                    <a:fillRect l="-1899" t="-10000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6" name="Rectangle 95">
            <a:extLst>
              <a:ext uri="{FF2B5EF4-FFF2-40B4-BE49-F238E27FC236}">
                <a16:creationId xmlns:a16="http://schemas.microsoft.com/office/drawing/2014/main" id="{A7E69A02-6C94-4036-A728-0A62224DEF2B}"/>
              </a:ext>
            </a:extLst>
          </p:cNvPr>
          <p:cNvSpPr/>
          <p:nvPr/>
        </p:nvSpPr>
        <p:spPr>
          <a:xfrm>
            <a:off x="9520007" y="1890990"/>
            <a:ext cx="365760" cy="233429"/>
          </a:xfrm>
          <a:prstGeom prst="rect">
            <a:avLst/>
          </a:prstGeom>
          <a:solidFill>
            <a:srgbClr val="6C3C3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E42EC7B2-DA6E-4EF6-8F09-8BAF68F463EE}"/>
              </a:ext>
            </a:extLst>
          </p:cNvPr>
          <p:cNvSpPr txBox="1"/>
          <p:nvPr/>
        </p:nvSpPr>
        <p:spPr>
          <a:xfrm>
            <a:off x="9876109" y="1812256"/>
            <a:ext cx="2893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SPM (</a:t>
            </a:r>
            <a:r>
              <a:rPr lang="en-US" b="1" i="1" dirty="0"/>
              <a:t>g/L</a:t>
            </a:r>
            <a:r>
              <a:rPr lang="en-US" dirty="0"/>
              <a:t>) </a:t>
            </a:r>
          </a:p>
        </p:txBody>
      </p:sp>
      <p:pic>
        <p:nvPicPr>
          <p:cNvPr id="98" name="Picture 97">
            <a:extLst>
              <a:ext uri="{FF2B5EF4-FFF2-40B4-BE49-F238E27FC236}">
                <a16:creationId xmlns:a16="http://schemas.microsoft.com/office/drawing/2014/main" id="{4606E9D0-CCFF-48C0-B67C-7BB807B7EF2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667" r="57122" b="74836"/>
          <a:stretch/>
        </p:blipFill>
        <p:spPr>
          <a:xfrm flipH="1">
            <a:off x="6548321" y="3081079"/>
            <a:ext cx="1048225" cy="1013201"/>
          </a:xfrm>
          <a:prstGeom prst="rect">
            <a:avLst/>
          </a:prstGeom>
          <a:ln w="57150">
            <a:solidFill>
              <a:srgbClr val="FFC000"/>
            </a:solidFill>
          </a:ln>
          <a:scene3d>
            <a:camera prst="perspectiveRelaxed"/>
            <a:lightRig rig="threePt" dir="t"/>
          </a:scene3d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E2E7635E-2A71-4DE4-AC6F-D03B398BA01A}"/>
              </a:ext>
            </a:extLst>
          </p:cNvPr>
          <p:cNvGrpSpPr/>
          <p:nvPr/>
        </p:nvGrpSpPr>
        <p:grpSpPr>
          <a:xfrm>
            <a:off x="5157074" y="1454680"/>
            <a:ext cx="1438648" cy="1081927"/>
            <a:chOff x="1880406" y="1328694"/>
            <a:chExt cx="1438648" cy="1081927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94CD7E2-905A-405C-9594-ACACE159E89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flipH="1">
              <a:off x="1880406" y="1579624"/>
              <a:ext cx="1438648" cy="830997"/>
            </a:xfrm>
            <a:prstGeom prst="rect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53C9ADDD-6F2E-43C5-8890-9D49AEA5ABCB}"/>
                </a:ext>
              </a:extLst>
            </p:cNvPr>
            <p:cNvSpPr txBox="1"/>
            <p:nvPr/>
          </p:nvSpPr>
          <p:spPr>
            <a:xfrm>
              <a:off x="2157251" y="1328694"/>
              <a:ext cx="9052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Forager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59BB8486-F331-4118-8833-76692BEDBF1D}"/>
              </a:ext>
            </a:extLst>
          </p:cNvPr>
          <p:cNvSpPr txBox="1"/>
          <p:nvPr/>
        </p:nvSpPr>
        <p:spPr>
          <a:xfrm>
            <a:off x="4447402" y="2718186"/>
            <a:ext cx="8846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Quality = 0.3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248E4B34-2036-497C-AFF4-72603B4144DF}"/>
              </a:ext>
            </a:extLst>
          </p:cNvPr>
          <p:cNvSpPr txBox="1"/>
          <p:nvPr/>
        </p:nvSpPr>
        <p:spPr>
          <a:xfrm>
            <a:off x="5482796" y="3970606"/>
            <a:ext cx="8846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Quality = 0.6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CA3D3625-8117-45B7-BED0-946B293217A7}"/>
              </a:ext>
            </a:extLst>
          </p:cNvPr>
          <p:cNvSpPr txBox="1"/>
          <p:nvPr/>
        </p:nvSpPr>
        <p:spPr>
          <a:xfrm>
            <a:off x="6593740" y="2696090"/>
            <a:ext cx="8846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Quality = 0.2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55D5E15A-F550-4443-808B-5C54C6B4006E}"/>
              </a:ext>
            </a:extLst>
          </p:cNvPr>
          <p:cNvSpPr txBox="1"/>
          <p:nvPr/>
        </p:nvSpPr>
        <p:spPr>
          <a:xfrm>
            <a:off x="6699811" y="3964165"/>
            <a:ext cx="8846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Quality = 0.7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EB39B999-DB81-44E8-921B-4E583A62A561}"/>
              </a:ext>
            </a:extLst>
          </p:cNvPr>
          <p:cNvSpPr txBox="1"/>
          <p:nvPr/>
        </p:nvSpPr>
        <p:spPr>
          <a:xfrm>
            <a:off x="4446792" y="3324430"/>
            <a:ext cx="8846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Quality = 0.8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5424BD8E-CE93-4F04-8463-9CBAD0F0404E}"/>
              </a:ext>
            </a:extLst>
          </p:cNvPr>
          <p:cNvSpPr txBox="1"/>
          <p:nvPr/>
        </p:nvSpPr>
        <p:spPr>
          <a:xfrm>
            <a:off x="4408255" y="3978564"/>
            <a:ext cx="8846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Quality = 0.6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512C8E18-9AE8-44EB-8145-52584FF336AC}"/>
              </a:ext>
            </a:extLst>
          </p:cNvPr>
          <p:cNvSpPr txBox="1"/>
          <p:nvPr/>
        </p:nvSpPr>
        <p:spPr>
          <a:xfrm>
            <a:off x="5527042" y="2703507"/>
            <a:ext cx="8846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Quality = 0.3</a:t>
            </a:r>
          </a:p>
        </p:txBody>
      </p:sp>
      <p:sp>
        <p:nvSpPr>
          <p:cNvPr id="82" name="Arrow: Up-Down 81">
            <a:extLst>
              <a:ext uri="{FF2B5EF4-FFF2-40B4-BE49-F238E27FC236}">
                <a16:creationId xmlns:a16="http://schemas.microsoft.com/office/drawing/2014/main" id="{84270C7A-CC37-4BF3-8772-A8A0C6C58035}"/>
              </a:ext>
            </a:extLst>
          </p:cNvPr>
          <p:cNvSpPr/>
          <p:nvPr/>
        </p:nvSpPr>
        <p:spPr>
          <a:xfrm>
            <a:off x="5764506" y="2383873"/>
            <a:ext cx="208670" cy="1280160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0076565-5452-43BC-9FF1-3FB78D97A2FA}"/>
              </a:ext>
            </a:extLst>
          </p:cNvPr>
          <p:cNvCxnSpPr>
            <a:cxnSpLocks/>
          </p:cNvCxnSpPr>
          <p:nvPr/>
        </p:nvCxnSpPr>
        <p:spPr>
          <a:xfrm flipV="1">
            <a:off x="7353324" y="2138925"/>
            <a:ext cx="398319" cy="12801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DEAC0928-FDC6-4DEE-BAE5-E16241EE7E6C}"/>
              </a:ext>
            </a:extLst>
          </p:cNvPr>
          <p:cNvSpPr txBox="1"/>
          <p:nvPr/>
        </p:nvSpPr>
        <p:spPr>
          <a:xfrm>
            <a:off x="6842164" y="1459884"/>
            <a:ext cx="1925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Foragers of a Different Species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DCC9869-5313-4CE6-9508-DA91128E6414}"/>
              </a:ext>
            </a:extLst>
          </p:cNvPr>
          <p:cNvSpPr txBox="1"/>
          <p:nvPr/>
        </p:nvSpPr>
        <p:spPr>
          <a:xfrm>
            <a:off x="29496" y="84553"/>
            <a:ext cx="3558747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Interspecific Competition </a:t>
            </a:r>
            <a:r>
              <a:rPr lang="en-US" sz="2000" dirty="0"/>
              <a:t>(multiple fish - different species)</a:t>
            </a:r>
            <a:endParaRPr lang="en-US" sz="3600" dirty="0"/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43F1084A-740D-4643-8FD9-1737734C7BA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36517" y="3685092"/>
            <a:ext cx="505989" cy="292271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300EDFF5-8155-4859-93F1-BD005E27842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99733" y="3553296"/>
            <a:ext cx="505989" cy="292271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A0AE9EB1-4A82-456B-B5A4-98BE4BA4B00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02752" y="3669020"/>
            <a:ext cx="505989" cy="292271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A7CCAB56-7E88-4C79-9477-FC095E7BB8D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20548" y="3392312"/>
            <a:ext cx="505989" cy="292271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5" name="Picture 84">
            <a:extLst>
              <a:ext uri="{FF2B5EF4-FFF2-40B4-BE49-F238E27FC236}">
                <a16:creationId xmlns:a16="http://schemas.microsoft.com/office/drawing/2014/main" id="{324026D5-760D-41AC-9D3C-8E444E1CCF0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83764" y="3260516"/>
            <a:ext cx="505989" cy="292271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9" name="Picture 98">
            <a:extLst>
              <a:ext uri="{FF2B5EF4-FFF2-40B4-BE49-F238E27FC236}">
                <a16:creationId xmlns:a16="http://schemas.microsoft.com/office/drawing/2014/main" id="{37F10E88-DB68-4466-934A-F07B43033D5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02752" y="3383502"/>
            <a:ext cx="505989" cy="292271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054218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5D5288F-41C4-43B1-8D0A-F4D11CA86244}"/>
              </a:ext>
            </a:extLst>
          </p:cNvPr>
          <p:cNvCxnSpPr>
            <a:cxnSpLocks/>
          </p:cNvCxnSpPr>
          <p:nvPr/>
        </p:nvCxnSpPr>
        <p:spPr>
          <a:xfrm>
            <a:off x="786000" y="3958681"/>
            <a:ext cx="1048214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B96FB0B-B086-4E45-9B32-45E5B1CEA8C3}"/>
              </a:ext>
            </a:extLst>
          </p:cNvPr>
          <p:cNvSpPr txBox="1"/>
          <p:nvPr/>
        </p:nvSpPr>
        <p:spPr>
          <a:xfrm>
            <a:off x="4816039" y="5791013"/>
            <a:ext cx="2631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Species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3F248A9-BC1A-4B44-86DD-7A6E4561FEFD}"/>
              </a:ext>
            </a:extLst>
          </p:cNvPr>
          <p:cNvSpPr txBox="1"/>
          <p:nvPr/>
        </p:nvSpPr>
        <p:spPr>
          <a:xfrm>
            <a:off x="1991775" y="1619625"/>
            <a:ext cx="26316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Size</a:t>
            </a:r>
            <a:endParaRPr lang="en-US" sz="3600" b="1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E9E9B60-77DE-49AE-9EF0-3E1F5C7A32B6}"/>
              </a:ext>
            </a:extLst>
          </p:cNvPr>
          <p:cNvCxnSpPr>
            <a:cxnSpLocks/>
          </p:cNvCxnSpPr>
          <p:nvPr/>
        </p:nvCxnSpPr>
        <p:spPr>
          <a:xfrm rot="16200000">
            <a:off x="-1514391" y="3958681"/>
            <a:ext cx="457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3244798-EFAC-4F5B-A0F1-9E44E477DCB7}"/>
              </a:ext>
            </a:extLst>
          </p:cNvPr>
          <p:cNvSpPr txBox="1"/>
          <p:nvPr/>
        </p:nvSpPr>
        <p:spPr>
          <a:xfrm>
            <a:off x="6798221" y="1555585"/>
            <a:ext cx="42753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Resource</a:t>
            </a:r>
            <a:r>
              <a:rPr lang="en-US" sz="3600" b="1" dirty="0"/>
              <a:t> </a:t>
            </a:r>
            <a:r>
              <a:rPr lang="en-US" sz="3200" b="1" dirty="0"/>
              <a:t>Allocation</a:t>
            </a:r>
            <a:endParaRPr lang="en-US" sz="3600" b="1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F62620F-ADD3-4C31-A35F-38AE84BAC5EB}"/>
              </a:ext>
            </a:extLst>
          </p:cNvPr>
          <p:cNvGrpSpPr/>
          <p:nvPr/>
        </p:nvGrpSpPr>
        <p:grpSpPr>
          <a:xfrm>
            <a:off x="812972" y="2629148"/>
            <a:ext cx="10566055" cy="2964958"/>
            <a:chOff x="1274346" y="1815111"/>
            <a:chExt cx="10566055" cy="2964958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0ECE9775-FDB6-4FA5-9FC3-482E5CC62D80}"/>
                </a:ext>
              </a:extLst>
            </p:cNvPr>
            <p:cNvGrpSpPr/>
            <p:nvPr/>
          </p:nvGrpSpPr>
          <p:grpSpPr>
            <a:xfrm>
              <a:off x="1274346" y="3382833"/>
              <a:ext cx="1438648" cy="1027904"/>
              <a:chOff x="1880406" y="1698026"/>
              <a:chExt cx="1438648" cy="1027904"/>
            </a:xfrm>
          </p:grpSpPr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A89E94E6-484C-4366-AD98-3B6D65935E1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flipH="1">
                <a:off x="1880406" y="1698026"/>
                <a:ext cx="1438648" cy="830997"/>
              </a:xfrm>
              <a:prstGeom prst="rect">
                <a:avLst/>
              </a:prstGeom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F69D32C-7395-4C45-A4E6-0FA6143DAA05}"/>
                  </a:ext>
                </a:extLst>
              </p:cNvPr>
              <p:cNvSpPr txBox="1"/>
              <p:nvPr/>
            </p:nvSpPr>
            <p:spPr>
              <a:xfrm>
                <a:off x="2052507" y="2264265"/>
                <a:ext cx="114864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Forager</a:t>
                </a:r>
              </a:p>
            </p:txBody>
          </p: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8C3FF57-8973-4AD7-BC4D-B432FC848C58}"/>
                </a:ext>
              </a:extLst>
            </p:cNvPr>
            <p:cNvSpPr/>
            <p:nvPr/>
          </p:nvSpPr>
          <p:spPr>
            <a:xfrm>
              <a:off x="1446447" y="1817649"/>
              <a:ext cx="1148648" cy="107230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629A954-5DA4-4541-8937-1457821C2008}"/>
                </a:ext>
              </a:extLst>
            </p:cNvPr>
            <p:cNvSpPr/>
            <p:nvPr/>
          </p:nvSpPr>
          <p:spPr>
            <a:xfrm>
              <a:off x="4497070" y="2437539"/>
              <a:ext cx="457200" cy="457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808EBD2-218F-437B-BB30-029FA55D0386}"/>
                </a:ext>
              </a:extLst>
            </p:cNvPr>
            <p:cNvSpPr/>
            <p:nvPr/>
          </p:nvSpPr>
          <p:spPr>
            <a:xfrm>
              <a:off x="4497070" y="1816855"/>
              <a:ext cx="457200" cy="457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964A799-5C67-41A8-9748-18E1AB58D889}"/>
                </a:ext>
              </a:extLst>
            </p:cNvPr>
            <p:cNvSpPr/>
            <p:nvPr/>
          </p:nvSpPr>
          <p:spPr>
            <a:xfrm>
              <a:off x="9716015" y="1830138"/>
              <a:ext cx="1148648" cy="1072309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AA7E1EAB-4FB0-4D87-9273-4EA75CF11390}"/>
                </a:ext>
              </a:extLst>
            </p:cNvPr>
            <p:cNvGrpSpPr/>
            <p:nvPr/>
          </p:nvGrpSpPr>
          <p:grpSpPr>
            <a:xfrm>
              <a:off x="3213127" y="3323859"/>
              <a:ext cx="2923547" cy="1456210"/>
              <a:chOff x="3213127" y="3323859"/>
              <a:chExt cx="2923547" cy="1456210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72C55EDD-89ED-45E4-898A-B3C48F5FCC2D}"/>
                  </a:ext>
                </a:extLst>
              </p:cNvPr>
              <p:cNvGrpSpPr/>
              <p:nvPr/>
            </p:nvGrpSpPr>
            <p:grpSpPr>
              <a:xfrm>
                <a:off x="3213127" y="3329761"/>
                <a:ext cx="2923547" cy="1450308"/>
                <a:chOff x="2923195" y="2617166"/>
                <a:chExt cx="2923547" cy="1450308"/>
              </a:xfrm>
            </p:grpSpPr>
            <p:pic>
              <p:nvPicPr>
                <p:cNvPr id="6" name="Picture 5">
                  <a:extLst>
                    <a:ext uri="{FF2B5EF4-FFF2-40B4-BE49-F238E27FC236}">
                      <a16:creationId xmlns:a16="http://schemas.microsoft.com/office/drawing/2014/main" id="{1B13AFB5-A59C-45C3-8635-46E73BE056B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 flipH="1">
                  <a:off x="4128126" y="2617166"/>
                  <a:ext cx="864857" cy="499562"/>
                </a:xfrm>
                <a:prstGeom prst="rect">
                  <a:avLst/>
                </a:prstGeom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pic>
              <p:nvPicPr>
                <p:cNvPr id="7" name="Picture 6">
                  <a:extLst>
                    <a:ext uri="{FF2B5EF4-FFF2-40B4-BE49-F238E27FC236}">
                      <a16:creationId xmlns:a16="http://schemas.microsoft.com/office/drawing/2014/main" id="{940481D3-84FA-49A0-B75F-11F8A63D791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 flipH="1">
                  <a:off x="3812175" y="2887457"/>
                  <a:ext cx="864857" cy="499562"/>
                </a:xfrm>
                <a:prstGeom prst="rect">
                  <a:avLst/>
                </a:prstGeom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B6E2E64D-5209-48DB-B918-CD7D30B16DD1}"/>
                    </a:ext>
                  </a:extLst>
                </p:cNvPr>
                <p:cNvSpPr txBox="1"/>
                <p:nvPr/>
              </p:nvSpPr>
              <p:spPr>
                <a:xfrm>
                  <a:off x="2923195" y="3236477"/>
                  <a:ext cx="2923547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b="1" dirty="0"/>
                    <a:t>Foragers of a Different Species</a:t>
                  </a:r>
                </a:p>
              </p:txBody>
            </p:sp>
          </p:grpSp>
          <p:pic>
            <p:nvPicPr>
              <p:cNvPr id="34" name="Picture 33">
                <a:extLst>
                  <a:ext uri="{FF2B5EF4-FFF2-40B4-BE49-F238E27FC236}">
                    <a16:creationId xmlns:a16="http://schemas.microsoft.com/office/drawing/2014/main" id="{8CC116FA-6232-40B2-827D-E7898ACAB9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flipH="1">
                <a:off x="5160936" y="3363214"/>
                <a:ext cx="864857" cy="499562"/>
              </a:xfrm>
              <a:prstGeom prst="rect">
                <a:avLst/>
              </a:prstGeom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35" name="Picture 34">
                <a:extLst>
                  <a:ext uri="{FF2B5EF4-FFF2-40B4-BE49-F238E27FC236}">
                    <a16:creationId xmlns:a16="http://schemas.microsoft.com/office/drawing/2014/main" id="{3C6DAA2C-AC99-4B4D-B023-E9AFE1A8F03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flipH="1">
                <a:off x="4844985" y="3633505"/>
                <a:ext cx="864857" cy="499562"/>
              </a:xfrm>
              <a:prstGeom prst="rect">
                <a:avLst/>
              </a:prstGeom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38" name="Picture 37">
                <a:extLst>
                  <a:ext uri="{FF2B5EF4-FFF2-40B4-BE49-F238E27FC236}">
                    <a16:creationId xmlns:a16="http://schemas.microsoft.com/office/drawing/2014/main" id="{734BE0F7-403D-4983-A2C8-20684945D3E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flipH="1">
                <a:off x="3693549" y="3323859"/>
                <a:ext cx="864857" cy="499562"/>
              </a:xfrm>
              <a:prstGeom prst="rect">
                <a:avLst/>
              </a:prstGeom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39" name="Picture 38">
                <a:extLst>
                  <a:ext uri="{FF2B5EF4-FFF2-40B4-BE49-F238E27FC236}">
                    <a16:creationId xmlns:a16="http://schemas.microsoft.com/office/drawing/2014/main" id="{5275B4B7-007E-419A-86A2-8D9A926BDD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flipH="1">
                <a:off x="3377598" y="3594150"/>
                <a:ext cx="864857" cy="499562"/>
              </a:xfrm>
              <a:prstGeom prst="rect">
                <a:avLst/>
              </a:prstGeom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B9E23910-2301-4769-ABEB-66BC85B50EC9}"/>
                </a:ext>
              </a:extLst>
            </p:cNvPr>
            <p:cNvSpPr/>
            <p:nvPr/>
          </p:nvSpPr>
          <p:spPr>
            <a:xfrm>
              <a:off x="5215990" y="2445247"/>
              <a:ext cx="457200" cy="457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45C58705-AADF-412E-AA92-2F3C71539D5B}"/>
                </a:ext>
              </a:extLst>
            </p:cNvPr>
            <p:cNvSpPr/>
            <p:nvPr/>
          </p:nvSpPr>
          <p:spPr>
            <a:xfrm>
              <a:off x="5215990" y="1824563"/>
              <a:ext cx="457200" cy="457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E20D88AD-1586-4E79-AA98-869DEDA25836}"/>
                </a:ext>
              </a:extLst>
            </p:cNvPr>
            <p:cNvSpPr/>
            <p:nvPr/>
          </p:nvSpPr>
          <p:spPr>
            <a:xfrm>
              <a:off x="3771889" y="2435795"/>
              <a:ext cx="457200" cy="457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D2275092-C91F-41A9-9C61-242ED1E17523}"/>
                </a:ext>
              </a:extLst>
            </p:cNvPr>
            <p:cNvSpPr/>
            <p:nvPr/>
          </p:nvSpPr>
          <p:spPr>
            <a:xfrm>
              <a:off x="3771889" y="1815111"/>
              <a:ext cx="457200" cy="4572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B5975335-13FF-4AAC-81F0-4054CB5B94C5}"/>
                </a:ext>
              </a:extLst>
            </p:cNvPr>
            <p:cNvGrpSpPr/>
            <p:nvPr/>
          </p:nvGrpSpPr>
          <p:grpSpPr>
            <a:xfrm>
              <a:off x="8916854" y="3323859"/>
              <a:ext cx="2923547" cy="1456210"/>
              <a:chOff x="3213127" y="3323859"/>
              <a:chExt cx="2923547" cy="1456210"/>
            </a:xfrm>
          </p:grpSpPr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CA3E859F-9276-4590-A171-1B6F41F4ED07}"/>
                  </a:ext>
                </a:extLst>
              </p:cNvPr>
              <p:cNvGrpSpPr/>
              <p:nvPr/>
            </p:nvGrpSpPr>
            <p:grpSpPr>
              <a:xfrm>
                <a:off x="3213127" y="3329761"/>
                <a:ext cx="2923547" cy="1450308"/>
                <a:chOff x="2923195" y="2617166"/>
                <a:chExt cx="2923547" cy="1450308"/>
              </a:xfrm>
            </p:grpSpPr>
            <p:pic>
              <p:nvPicPr>
                <p:cNvPr id="54" name="Picture 53">
                  <a:extLst>
                    <a:ext uri="{FF2B5EF4-FFF2-40B4-BE49-F238E27FC236}">
                      <a16:creationId xmlns:a16="http://schemas.microsoft.com/office/drawing/2014/main" id="{5BE51216-FBCD-49B4-A750-84DEC3855C8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 flipH="1">
                  <a:off x="4128126" y="2617166"/>
                  <a:ext cx="864857" cy="499562"/>
                </a:xfrm>
                <a:prstGeom prst="rect">
                  <a:avLst/>
                </a:prstGeom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pic>
              <p:nvPicPr>
                <p:cNvPr id="55" name="Picture 54">
                  <a:extLst>
                    <a:ext uri="{FF2B5EF4-FFF2-40B4-BE49-F238E27FC236}">
                      <a16:creationId xmlns:a16="http://schemas.microsoft.com/office/drawing/2014/main" id="{824ACBF4-43D5-4F66-8ABC-98A698F0D3E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 flipH="1">
                  <a:off x="3812175" y="2887457"/>
                  <a:ext cx="864857" cy="499562"/>
                </a:xfrm>
                <a:prstGeom prst="rect">
                  <a:avLst/>
                </a:prstGeom>
                <a:ln>
                  <a:noFill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E49D782C-FB00-442A-94B8-703D59B079D7}"/>
                    </a:ext>
                  </a:extLst>
                </p:cNvPr>
                <p:cNvSpPr txBox="1"/>
                <p:nvPr/>
              </p:nvSpPr>
              <p:spPr>
                <a:xfrm>
                  <a:off x="2923195" y="3236477"/>
                  <a:ext cx="2923547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b="1" dirty="0"/>
                    <a:t>Foragers of a Different Species</a:t>
                  </a:r>
                </a:p>
              </p:txBody>
            </p:sp>
          </p:grpSp>
          <p:pic>
            <p:nvPicPr>
              <p:cNvPr id="50" name="Picture 49">
                <a:extLst>
                  <a:ext uri="{FF2B5EF4-FFF2-40B4-BE49-F238E27FC236}">
                    <a16:creationId xmlns:a16="http://schemas.microsoft.com/office/drawing/2014/main" id="{B9C50401-43B4-4719-BCC8-DECC04726D2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flipH="1">
                <a:off x="5160936" y="3363214"/>
                <a:ext cx="864857" cy="499562"/>
              </a:xfrm>
              <a:prstGeom prst="rect">
                <a:avLst/>
              </a:prstGeom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51" name="Picture 50">
                <a:extLst>
                  <a:ext uri="{FF2B5EF4-FFF2-40B4-BE49-F238E27FC236}">
                    <a16:creationId xmlns:a16="http://schemas.microsoft.com/office/drawing/2014/main" id="{3C840621-C35E-4773-91C8-E9A4BFD13BC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flipH="1">
                <a:off x="4844985" y="3633505"/>
                <a:ext cx="864857" cy="499562"/>
              </a:xfrm>
              <a:prstGeom prst="rect">
                <a:avLst/>
              </a:prstGeom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52" name="Picture 51">
                <a:extLst>
                  <a:ext uri="{FF2B5EF4-FFF2-40B4-BE49-F238E27FC236}">
                    <a16:creationId xmlns:a16="http://schemas.microsoft.com/office/drawing/2014/main" id="{21EE0B84-6E8D-4651-95CF-1C23EB5F64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flipH="1">
                <a:off x="3693549" y="3323859"/>
                <a:ext cx="864857" cy="499562"/>
              </a:xfrm>
              <a:prstGeom prst="rect">
                <a:avLst/>
              </a:prstGeom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53" name="Picture 52">
                <a:extLst>
                  <a:ext uri="{FF2B5EF4-FFF2-40B4-BE49-F238E27FC236}">
                    <a16:creationId xmlns:a16="http://schemas.microsoft.com/office/drawing/2014/main" id="{B9EFD69A-57D2-452E-8706-3FA928AB06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flipH="1">
                <a:off x="3377598" y="3594150"/>
                <a:ext cx="864857" cy="499562"/>
              </a:xfrm>
              <a:prstGeom prst="rect">
                <a:avLst/>
              </a:prstGeom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CA4C336F-BFE8-4574-9AA0-0A49DD4AC7BC}"/>
                </a:ext>
              </a:extLst>
            </p:cNvPr>
            <p:cNvGrpSpPr/>
            <p:nvPr/>
          </p:nvGrpSpPr>
          <p:grpSpPr>
            <a:xfrm>
              <a:off x="6984240" y="3382833"/>
              <a:ext cx="1438648" cy="1027904"/>
              <a:chOff x="1880406" y="1698026"/>
              <a:chExt cx="1438648" cy="1027904"/>
            </a:xfrm>
          </p:grpSpPr>
          <p:pic>
            <p:nvPicPr>
              <p:cNvPr id="58" name="Picture 57">
                <a:extLst>
                  <a:ext uri="{FF2B5EF4-FFF2-40B4-BE49-F238E27FC236}">
                    <a16:creationId xmlns:a16="http://schemas.microsoft.com/office/drawing/2014/main" id="{9ED86251-B29C-4F68-AF79-343C3E84F79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flipH="1">
                <a:off x="1880406" y="1698026"/>
                <a:ext cx="1438648" cy="830997"/>
              </a:xfrm>
              <a:prstGeom prst="rect">
                <a:avLst/>
              </a:prstGeom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BD69A072-906D-438F-B84D-9BF724CF0FF2}"/>
                  </a:ext>
                </a:extLst>
              </p:cNvPr>
              <p:cNvSpPr txBox="1"/>
              <p:nvPr/>
            </p:nvSpPr>
            <p:spPr>
              <a:xfrm>
                <a:off x="2052507" y="2264265"/>
                <a:ext cx="114864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Forager</a:t>
                </a:r>
              </a:p>
            </p:txBody>
          </p:sp>
        </p:grpSp>
      </p:grp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5E7E113E-9EBD-4BAD-9352-EA68D78AC9E1}"/>
              </a:ext>
            </a:extLst>
          </p:cNvPr>
          <p:cNvCxnSpPr>
            <a:cxnSpLocks/>
          </p:cNvCxnSpPr>
          <p:nvPr/>
        </p:nvCxnSpPr>
        <p:spPr>
          <a:xfrm rot="16200000">
            <a:off x="4970361" y="2867200"/>
            <a:ext cx="219456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F143F3D7-9922-47C5-B286-16E9C84F7D1A}"/>
              </a:ext>
            </a:extLst>
          </p:cNvPr>
          <p:cNvSpPr txBox="1"/>
          <p:nvPr/>
        </p:nvSpPr>
        <p:spPr>
          <a:xfrm>
            <a:off x="3174380" y="321830"/>
            <a:ext cx="584323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Interspecific Competition </a:t>
            </a:r>
            <a:r>
              <a:rPr lang="en-US" sz="2400" dirty="0"/>
              <a:t>(different species)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3409545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6707E0A5-E7E3-4E1F-BDAF-BB0EE7672778}"/>
              </a:ext>
            </a:extLst>
          </p:cNvPr>
          <p:cNvSpPr/>
          <p:nvPr/>
        </p:nvSpPr>
        <p:spPr>
          <a:xfrm>
            <a:off x="1776145" y="1701206"/>
            <a:ext cx="8298388" cy="4529601"/>
          </a:xfrm>
          <a:prstGeom prst="rect">
            <a:avLst/>
          </a:prstGeom>
          <a:gradFill flip="none" rotWithShape="1">
            <a:gsLst>
              <a:gs pos="59173">
                <a:srgbClr val="6C3C3C"/>
              </a:gs>
              <a:gs pos="42900">
                <a:srgbClr val="6C3C3C"/>
              </a:gs>
              <a:gs pos="0">
                <a:srgbClr val="FF0000"/>
              </a:gs>
              <a:gs pos="100000">
                <a:schemeClr val="accent1">
                  <a:lumMod val="50000"/>
                </a:schemeClr>
              </a:gs>
            </a:gsLst>
            <a:lin ang="0" scaled="1"/>
            <a:tileRect/>
          </a:gradFill>
          <a:ln>
            <a:noFill/>
          </a:ln>
          <a:scene3d>
            <a:camera prst="perspectiveRelaxed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DCC76E-82E4-489B-B111-88676FC996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2014" y="1699365"/>
            <a:ext cx="8235639" cy="4529601"/>
          </a:xfrm>
          <a:prstGeom prst="rect">
            <a:avLst/>
          </a:prstGeom>
          <a:ln>
            <a:solidFill>
              <a:schemeClr val="tx1"/>
            </a:solidFill>
          </a:ln>
          <a:scene3d>
            <a:camera prst="perspectiveRelaxed"/>
            <a:lightRig rig="threePt" dir="t"/>
          </a:scene3d>
        </p:spPr>
      </p:pic>
      <p:grpSp>
        <p:nvGrpSpPr>
          <p:cNvPr id="59" name="Group 58">
            <a:extLst>
              <a:ext uri="{FF2B5EF4-FFF2-40B4-BE49-F238E27FC236}">
                <a16:creationId xmlns:a16="http://schemas.microsoft.com/office/drawing/2014/main" id="{E6F67821-0371-4DFE-A091-17B83DA69D25}"/>
              </a:ext>
            </a:extLst>
          </p:cNvPr>
          <p:cNvGrpSpPr/>
          <p:nvPr/>
        </p:nvGrpSpPr>
        <p:grpSpPr>
          <a:xfrm>
            <a:off x="1585303" y="3012122"/>
            <a:ext cx="8658299" cy="2225347"/>
            <a:chOff x="1891845" y="3231495"/>
            <a:chExt cx="8658299" cy="2225347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D276A888-2ECE-4AB8-B3F1-7FAA0C246190}"/>
                </a:ext>
              </a:extLst>
            </p:cNvPr>
            <p:cNvGrpSpPr/>
            <p:nvPr/>
          </p:nvGrpSpPr>
          <p:grpSpPr>
            <a:xfrm>
              <a:off x="6134512" y="3260052"/>
              <a:ext cx="4415632" cy="2196790"/>
              <a:chOff x="6134512" y="3260052"/>
              <a:chExt cx="4415632" cy="2196790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1AA6A18C-73F4-401D-82EE-666BB3B07B0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981539" y="3260052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01E9D3B5-52CB-4EF8-90FC-755ABBC5156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082007" y="3260052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188FB62C-34AF-4D50-A582-835C2B68A3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178544" y="3864748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172C09B0-38AE-4298-87F2-CEBDE777AC2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430608" y="4623388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A86F7CDD-CE4B-4F06-B4D3-ED79669E614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635744" y="5428285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42A4542D-33A8-48CB-96B9-A3CB23BA9B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223256" y="3864748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F55B17BF-6755-4D69-B4A3-66188C6913B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356327" y="4599549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4EF482C0-DD48-49B4-B9AC-0DF016227C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508727" y="5456842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FB921A53-B0CB-45B0-8E81-8C3204D12F8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342629" y="5422558"/>
                <a:ext cx="2743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D2362C5E-F9F0-4F7E-B59D-F1674DE0A2B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34512" y="5417361"/>
                <a:ext cx="18288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BA28C2BD-3438-4DD0-9510-71B97A3AA584}"/>
                </a:ext>
              </a:extLst>
            </p:cNvPr>
            <p:cNvGrpSpPr/>
            <p:nvPr/>
          </p:nvGrpSpPr>
          <p:grpSpPr>
            <a:xfrm flipH="1">
              <a:off x="1891845" y="3231495"/>
              <a:ext cx="3207515" cy="2196790"/>
              <a:chOff x="7342629" y="3260052"/>
              <a:chExt cx="3207515" cy="2196790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6A4429FD-2F8B-4756-BC73-88AC77BB5AD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981539" y="3260052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84612499-76E3-4012-B764-2EABB649070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082007" y="3260052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563BBC51-E788-421A-9D78-C0AF97458B8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178544" y="3864748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1C8B67D9-5F75-4548-AF92-72DA0E5D9C0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430608" y="4623388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6FBFC15B-92B7-4397-AC9C-D5A1E4A59F1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635744" y="5428285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8C2C415F-32F1-4E09-A2F8-D62A5EC5844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223256" y="3864748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C9D4B07B-BE0D-4D53-8815-B8A7F05FD48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356327" y="4599549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31FF8A1B-4116-45F8-8D80-0626EE9CD0B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508727" y="5456842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8CDCDBFF-DDED-4721-8523-4FFB745BAF5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342629" y="5422558"/>
                <a:ext cx="2743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4BCC2901-79AD-49D8-B086-BB11C3C60490}"/>
              </a:ext>
            </a:extLst>
          </p:cNvPr>
          <p:cNvSpPr txBox="1"/>
          <p:nvPr/>
        </p:nvSpPr>
        <p:spPr>
          <a:xfrm>
            <a:off x="2957341" y="5628214"/>
            <a:ext cx="5965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Environmental Conditions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7A98A89-D7B7-4239-BDD4-466CE19FB404}"/>
              </a:ext>
            </a:extLst>
          </p:cNvPr>
          <p:cNvSpPr txBox="1"/>
          <p:nvPr/>
        </p:nvSpPr>
        <p:spPr>
          <a:xfrm>
            <a:off x="4532095" y="4794759"/>
            <a:ext cx="401444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805943CF-7D2D-449E-A836-6D1B13CF1339}"/>
              </a:ext>
            </a:extLst>
          </p:cNvPr>
          <p:cNvSpPr txBox="1"/>
          <p:nvPr/>
        </p:nvSpPr>
        <p:spPr>
          <a:xfrm>
            <a:off x="2633267" y="2661771"/>
            <a:ext cx="401444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E7995D19-5C76-48E3-88EF-BEDB705B7642}"/>
              </a:ext>
            </a:extLst>
          </p:cNvPr>
          <p:cNvSpPr txBox="1"/>
          <p:nvPr/>
        </p:nvSpPr>
        <p:spPr>
          <a:xfrm>
            <a:off x="1982927" y="4825562"/>
            <a:ext cx="401444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57DA028B-90B7-4E43-B91A-D6F20C5CA9BD}"/>
              </a:ext>
            </a:extLst>
          </p:cNvPr>
          <p:cNvSpPr txBox="1"/>
          <p:nvPr/>
        </p:nvSpPr>
        <p:spPr>
          <a:xfrm>
            <a:off x="3645640" y="2664983"/>
            <a:ext cx="401444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7BB45CFA-21D2-4863-A70F-5CF1B83C7394}"/>
              </a:ext>
            </a:extLst>
          </p:cNvPr>
          <p:cNvSpPr txBox="1"/>
          <p:nvPr/>
        </p:nvSpPr>
        <p:spPr>
          <a:xfrm>
            <a:off x="3542237" y="3273576"/>
            <a:ext cx="401444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20900940-F8EC-4A9B-AD4A-8CFE503F3A6E}"/>
              </a:ext>
            </a:extLst>
          </p:cNvPr>
          <p:cNvSpPr txBox="1"/>
          <p:nvPr/>
        </p:nvSpPr>
        <p:spPr>
          <a:xfrm>
            <a:off x="3416884" y="4010957"/>
            <a:ext cx="319802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6D02A333-1E99-41B8-BE58-5ECCDC7BD555}"/>
              </a:ext>
            </a:extLst>
          </p:cNvPr>
          <p:cNvSpPr txBox="1"/>
          <p:nvPr/>
        </p:nvSpPr>
        <p:spPr>
          <a:xfrm>
            <a:off x="3268441" y="4843401"/>
            <a:ext cx="319802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F125BC97-BA80-45C4-A828-95A96668CCE6}"/>
              </a:ext>
            </a:extLst>
          </p:cNvPr>
          <p:cNvSpPr txBox="1"/>
          <p:nvPr/>
        </p:nvSpPr>
        <p:spPr>
          <a:xfrm>
            <a:off x="5834087" y="4824239"/>
            <a:ext cx="319802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B9AA271A-8298-4EBE-B2FE-A5284285502F}"/>
              </a:ext>
            </a:extLst>
          </p:cNvPr>
          <p:cNvSpPr txBox="1"/>
          <p:nvPr/>
        </p:nvSpPr>
        <p:spPr>
          <a:xfrm>
            <a:off x="7100261" y="4855755"/>
            <a:ext cx="319802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0FADD980-3F05-4877-9F07-6D2908783F97}"/>
              </a:ext>
            </a:extLst>
          </p:cNvPr>
          <p:cNvSpPr txBox="1"/>
          <p:nvPr/>
        </p:nvSpPr>
        <p:spPr>
          <a:xfrm>
            <a:off x="7986957" y="2696090"/>
            <a:ext cx="319802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3B523829-5F1B-467B-86F7-F823E43A485F}"/>
              </a:ext>
            </a:extLst>
          </p:cNvPr>
          <p:cNvSpPr txBox="1"/>
          <p:nvPr/>
        </p:nvSpPr>
        <p:spPr>
          <a:xfrm>
            <a:off x="8103883" y="3294523"/>
            <a:ext cx="319802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A26DA491-E4BB-4DA9-81D4-FAA03DA95165}"/>
              </a:ext>
            </a:extLst>
          </p:cNvPr>
          <p:cNvSpPr txBox="1"/>
          <p:nvPr/>
        </p:nvSpPr>
        <p:spPr>
          <a:xfrm>
            <a:off x="8228143" y="4022108"/>
            <a:ext cx="319802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A4989ADC-976E-4925-81C5-56BA77C6B425}"/>
              </a:ext>
            </a:extLst>
          </p:cNvPr>
          <p:cNvSpPr txBox="1"/>
          <p:nvPr/>
        </p:nvSpPr>
        <p:spPr>
          <a:xfrm>
            <a:off x="8393145" y="4890655"/>
            <a:ext cx="319802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230D1D59-471F-4E79-A09B-AA371826C293}"/>
              </a:ext>
            </a:extLst>
          </p:cNvPr>
          <p:cNvSpPr txBox="1"/>
          <p:nvPr/>
        </p:nvSpPr>
        <p:spPr>
          <a:xfrm>
            <a:off x="9062116" y="2678208"/>
            <a:ext cx="319802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109403F1-0E5F-4280-B357-F290A704FFD4}"/>
              </a:ext>
            </a:extLst>
          </p:cNvPr>
          <p:cNvSpPr txBox="1"/>
          <p:nvPr/>
        </p:nvSpPr>
        <p:spPr>
          <a:xfrm>
            <a:off x="9203553" y="3288282"/>
            <a:ext cx="319802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EB41C7E3-D045-4B72-8BD8-CD604A13A397}"/>
              </a:ext>
            </a:extLst>
          </p:cNvPr>
          <p:cNvSpPr txBox="1"/>
          <p:nvPr/>
        </p:nvSpPr>
        <p:spPr>
          <a:xfrm>
            <a:off x="9479944" y="4043297"/>
            <a:ext cx="319802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21989A41-9219-40A3-8330-F761AE0DE8A5}"/>
              </a:ext>
            </a:extLst>
          </p:cNvPr>
          <p:cNvSpPr txBox="1"/>
          <p:nvPr/>
        </p:nvSpPr>
        <p:spPr>
          <a:xfrm>
            <a:off x="9676949" y="4843401"/>
            <a:ext cx="319802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70" name="Title 1">
            <a:extLst>
              <a:ext uri="{FF2B5EF4-FFF2-40B4-BE49-F238E27FC236}">
                <a16:creationId xmlns:a16="http://schemas.microsoft.com/office/drawing/2014/main" id="{38C10F88-8A97-48BF-B3A9-22755239630E}"/>
              </a:ext>
            </a:extLst>
          </p:cNvPr>
          <p:cNvSpPr txBox="1">
            <a:spLocks/>
          </p:cNvSpPr>
          <p:nvPr/>
        </p:nvSpPr>
        <p:spPr>
          <a:xfrm>
            <a:off x="306523" y="5718072"/>
            <a:ext cx="1167159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/>
              <a:t>Outcompeted fish search again for the next best nearby patch.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129E048-1567-49BD-ACE0-2AAAC078BA08}"/>
              </a:ext>
            </a:extLst>
          </p:cNvPr>
          <p:cNvSpPr txBox="1"/>
          <p:nvPr/>
        </p:nvSpPr>
        <p:spPr>
          <a:xfrm>
            <a:off x="2134347" y="4022108"/>
            <a:ext cx="401444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974823B-4ADA-42E6-BF4D-58899B5CE3D8}"/>
              </a:ext>
            </a:extLst>
          </p:cNvPr>
          <p:cNvSpPr txBox="1"/>
          <p:nvPr/>
        </p:nvSpPr>
        <p:spPr>
          <a:xfrm>
            <a:off x="2393847" y="3281111"/>
            <a:ext cx="401444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5FE6D17-75DB-44EA-9ACA-1060DE62658E}"/>
              </a:ext>
            </a:extLst>
          </p:cNvPr>
          <p:cNvGrpSpPr/>
          <p:nvPr/>
        </p:nvGrpSpPr>
        <p:grpSpPr>
          <a:xfrm>
            <a:off x="9363454" y="189073"/>
            <a:ext cx="3396953" cy="2103452"/>
            <a:chOff x="9486977" y="861094"/>
            <a:chExt cx="3396953" cy="2103452"/>
          </a:xfrm>
        </p:grpSpPr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EDFE4E65-E31A-46B6-B80F-1DCBFCCFB56C}"/>
                </a:ext>
              </a:extLst>
            </p:cNvPr>
            <p:cNvGrpSpPr/>
            <p:nvPr/>
          </p:nvGrpSpPr>
          <p:grpSpPr>
            <a:xfrm>
              <a:off x="9486977" y="861094"/>
              <a:ext cx="3396953" cy="2103452"/>
              <a:chOff x="9267697" y="5389514"/>
              <a:chExt cx="3396953" cy="2103452"/>
            </a:xfrm>
          </p:grpSpPr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ACE758A5-5C83-48A3-98BB-FC1CDBCE7313}"/>
                  </a:ext>
                </a:extLst>
              </p:cNvPr>
              <p:cNvSpPr/>
              <p:nvPr/>
            </p:nvSpPr>
            <p:spPr>
              <a:xfrm>
                <a:off x="9267697" y="5787731"/>
                <a:ext cx="2497656" cy="170523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8C1F4471-1D11-4FF1-81D4-00981F97DED0}"/>
                  </a:ext>
                </a:extLst>
              </p:cNvPr>
              <p:cNvSpPr/>
              <p:nvPr/>
            </p:nvSpPr>
            <p:spPr>
              <a:xfrm>
                <a:off x="9395253" y="5958699"/>
                <a:ext cx="365760" cy="23342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E3616B5B-141C-4419-809F-DE9CAA918066}"/>
                  </a:ext>
                </a:extLst>
              </p:cNvPr>
              <p:cNvSpPr/>
              <p:nvPr/>
            </p:nvSpPr>
            <p:spPr>
              <a:xfrm>
                <a:off x="9414592" y="6703367"/>
                <a:ext cx="365760" cy="233429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9E59005B-333B-4D70-B945-C5B3A252F4B5}"/>
                  </a:ext>
                </a:extLst>
              </p:cNvPr>
              <p:cNvSpPr txBox="1"/>
              <p:nvPr/>
            </p:nvSpPr>
            <p:spPr>
              <a:xfrm>
                <a:off x="9743225" y="5891916"/>
                <a:ext cx="22031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Salinity (</a:t>
                </a:r>
                <a:r>
                  <a:rPr lang="en-US" b="1" i="1" dirty="0" err="1"/>
                  <a:t>psu</a:t>
                </a:r>
                <a:r>
                  <a:rPr lang="en-US" dirty="0"/>
                  <a:t>) 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1" name="TextBox 90">
                    <a:extLst>
                      <a:ext uri="{FF2B5EF4-FFF2-40B4-BE49-F238E27FC236}">
                        <a16:creationId xmlns:a16="http://schemas.microsoft.com/office/drawing/2014/main" id="{7CF2A430-65F3-4D81-A76E-7D0E8757CDA1}"/>
                      </a:ext>
                    </a:extLst>
                  </p:cNvPr>
                  <p:cNvSpPr txBox="1"/>
                  <p:nvPr/>
                </p:nvSpPr>
                <p:spPr>
                  <a:xfrm>
                    <a:off x="9770694" y="6624633"/>
                    <a:ext cx="289395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Current Velocity (</a:t>
                    </a:r>
                    <a14:m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oMath>
                    </a14:m>
                    <a:r>
                      <a:rPr lang="en-US" dirty="0"/>
                      <a:t>) </a:t>
                    </a:r>
                  </a:p>
                </p:txBody>
              </p:sp>
            </mc:Choice>
            <mc:Fallback xmlns="">
              <p:sp>
                <p:nvSpPr>
                  <p:cNvPr id="91" name="TextBox 90">
                    <a:extLst>
                      <a:ext uri="{FF2B5EF4-FFF2-40B4-BE49-F238E27FC236}">
                        <a16:creationId xmlns:a16="http://schemas.microsoft.com/office/drawing/2014/main" id="{7CF2A430-65F3-4D81-A76E-7D0E8757CDA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70694" y="6624633"/>
                    <a:ext cx="2893956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1895" t="-10000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D29C8B95-12C8-4562-A7CA-5DD9E13F4EAE}"/>
                  </a:ext>
                </a:extLst>
              </p:cNvPr>
              <p:cNvSpPr txBox="1"/>
              <p:nvPr/>
            </p:nvSpPr>
            <p:spPr>
              <a:xfrm>
                <a:off x="9726219" y="5389514"/>
                <a:ext cx="168755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/>
                  <a:t>Legend</a:t>
                </a:r>
              </a:p>
            </p:txBody>
          </p:sp>
        </p:grp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6D05BD26-1DB7-47F2-B94F-B676E34E3399}"/>
                </a:ext>
              </a:extLst>
            </p:cNvPr>
            <p:cNvSpPr/>
            <p:nvPr/>
          </p:nvSpPr>
          <p:spPr>
            <a:xfrm>
              <a:off x="9622721" y="1802884"/>
              <a:ext cx="365760" cy="233429"/>
            </a:xfrm>
            <a:prstGeom prst="rect">
              <a:avLst/>
            </a:prstGeom>
            <a:solidFill>
              <a:srgbClr val="C0161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799940DA-EA48-40A1-A471-24013DD62DBC}"/>
                    </a:ext>
                  </a:extLst>
                </p:cNvPr>
                <p:cNvSpPr txBox="1"/>
                <p:nvPr/>
              </p:nvSpPr>
              <p:spPr>
                <a:xfrm>
                  <a:off x="9978823" y="1724150"/>
                  <a:ext cx="289395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Temperature (</a:t>
                  </a:r>
                  <a14:m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𝑪</m:t>
                      </m:r>
                    </m:oMath>
                  </a14:m>
                  <a:r>
                    <a:rPr lang="en-US" dirty="0"/>
                    <a:t>) </a:t>
                  </a:r>
                </a:p>
              </p:txBody>
            </p:sp>
          </mc:Choice>
          <mc:Fallback xmlns=""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799940DA-EA48-40A1-A471-24013DD62D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78823" y="1724150"/>
                  <a:ext cx="2893956" cy="369332"/>
                </a:xfrm>
                <a:prstGeom prst="rect">
                  <a:avLst/>
                </a:prstGeom>
                <a:blipFill>
                  <a:blip r:embed="rId7"/>
                  <a:stretch>
                    <a:fillRect l="-1899" t="-10000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6" name="Rectangle 95">
            <a:extLst>
              <a:ext uri="{FF2B5EF4-FFF2-40B4-BE49-F238E27FC236}">
                <a16:creationId xmlns:a16="http://schemas.microsoft.com/office/drawing/2014/main" id="{A7E69A02-6C94-4036-A728-0A62224DEF2B}"/>
              </a:ext>
            </a:extLst>
          </p:cNvPr>
          <p:cNvSpPr/>
          <p:nvPr/>
        </p:nvSpPr>
        <p:spPr>
          <a:xfrm>
            <a:off x="9520007" y="1890990"/>
            <a:ext cx="365760" cy="233429"/>
          </a:xfrm>
          <a:prstGeom prst="rect">
            <a:avLst/>
          </a:prstGeom>
          <a:solidFill>
            <a:srgbClr val="6C3C3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E42EC7B2-DA6E-4EF6-8F09-8BAF68F463EE}"/>
              </a:ext>
            </a:extLst>
          </p:cNvPr>
          <p:cNvSpPr txBox="1"/>
          <p:nvPr/>
        </p:nvSpPr>
        <p:spPr>
          <a:xfrm>
            <a:off x="9876109" y="1812256"/>
            <a:ext cx="2893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SPM (</a:t>
            </a:r>
            <a:r>
              <a:rPr lang="en-US" b="1" i="1" dirty="0"/>
              <a:t>g/L</a:t>
            </a:r>
            <a:r>
              <a:rPr lang="en-US" dirty="0"/>
              <a:t>) </a:t>
            </a:r>
          </a:p>
        </p:txBody>
      </p:sp>
      <p:pic>
        <p:nvPicPr>
          <p:cNvPr id="98" name="Picture 97">
            <a:extLst>
              <a:ext uri="{FF2B5EF4-FFF2-40B4-BE49-F238E27FC236}">
                <a16:creationId xmlns:a16="http://schemas.microsoft.com/office/drawing/2014/main" id="{4606E9D0-CCFF-48C0-B67C-7BB807B7EF2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667" r="57122" b="74836"/>
          <a:stretch/>
        </p:blipFill>
        <p:spPr>
          <a:xfrm flipH="1">
            <a:off x="4307237" y="3079586"/>
            <a:ext cx="1048225" cy="1013201"/>
          </a:xfrm>
          <a:prstGeom prst="rect">
            <a:avLst/>
          </a:prstGeom>
          <a:ln w="57150">
            <a:solidFill>
              <a:srgbClr val="FFC000"/>
            </a:solidFill>
          </a:ln>
          <a:scene3d>
            <a:camera prst="perspectiveRelaxed"/>
            <a:lightRig rig="threePt" dir="t"/>
          </a:scene3d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9BB8486-F331-4118-8833-76692BEDBF1D}"/>
              </a:ext>
            </a:extLst>
          </p:cNvPr>
          <p:cNvSpPr txBox="1"/>
          <p:nvPr/>
        </p:nvSpPr>
        <p:spPr>
          <a:xfrm>
            <a:off x="4447402" y="2718186"/>
            <a:ext cx="8846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Quality = 0.3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248E4B34-2036-497C-AFF4-72603B4144DF}"/>
              </a:ext>
            </a:extLst>
          </p:cNvPr>
          <p:cNvSpPr txBox="1"/>
          <p:nvPr/>
        </p:nvSpPr>
        <p:spPr>
          <a:xfrm>
            <a:off x="5482796" y="3970606"/>
            <a:ext cx="8846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Quality = 0.6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CA3D3625-8117-45B7-BED0-946B293217A7}"/>
              </a:ext>
            </a:extLst>
          </p:cNvPr>
          <p:cNvSpPr txBox="1"/>
          <p:nvPr/>
        </p:nvSpPr>
        <p:spPr>
          <a:xfrm>
            <a:off x="6593740" y="2696090"/>
            <a:ext cx="8846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Quality = 0.2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55D5E15A-F550-4443-808B-5C54C6B4006E}"/>
              </a:ext>
            </a:extLst>
          </p:cNvPr>
          <p:cNvSpPr txBox="1"/>
          <p:nvPr/>
        </p:nvSpPr>
        <p:spPr>
          <a:xfrm>
            <a:off x="6699811" y="3964165"/>
            <a:ext cx="8846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Quality = 0.7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5424BD8E-CE93-4F04-8463-9CBAD0F0404E}"/>
              </a:ext>
            </a:extLst>
          </p:cNvPr>
          <p:cNvSpPr txBox="1"/>
          <p:nvPr/>
        </p:nvSpPr>
        <p:spPr>
          <a:xfrm>
            <a:off x="4408255" y="3978564"/>
            <a:ext cx="8846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Quality = 0.6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512C8E18-9AE8-44EB-8145-52584FF336AC}"/>
              </a:ext>
            </a:extLst>
          </p:cNvPr>
          <p:cNvSpPr txBox="1"/>
          <p:nvPr/>
        </p:nvSpPr>
        <p:spPr>
          <a:xfrm>
            <a:off x="5527042" y="2703507"/>
            <a:ext cx="8846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Quality = 0.3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0076565-5452-43BC-9FF1-3FB78D97A2FA}"/>
              </a:ext>
            </a:extLst>
          </p:cNvPr>
          <p:cNvCxnSpPr>
            <a:cxnSpLocks/>
          </p:cNvCxnSpPr>
          <p:nvPr/>
        </p:nvCxnSpPr>
        <p:spPr>
          <a:xfrm flipV="1">
            <a:off x="7353324" y="2138925"/>
            <a:ext cx="398319" cy="12801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DEAC0928-FDC6-4DEE-BAE5-E16241EE7E6C}"/>
              </a:ext>
            </a:extLst>
          </p:cNvPr>
          <p:cNvSpPr txBox="1"/>
          <p:nvPr/>
        </p:nvSpPr>
        <p:spPr>
          <a:xfrm>
            <a:off x="6842164" y="1459884"/>
            <a:ext cx="1925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Foragers of a Different Species</a:t>
            </a:r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43F1084A-740D-4643-8FD9-1737734C7BA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36517" y="3685092"/>
            <a:ext cx="505989" cy="292271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300EDFF5-8155-4859-93F1-BD005E27842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99733" y="3553296"/>
            <a:ext cx="505989" cy="292271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A0AE9EB1-4A82-456B-B5A4-98BE4BA4B00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02752" y="3669020"/>
            <a:ext cx="505989" cy="292271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A7CCAB56-7E88-4C79-9477-FC095E7BB8D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20548" y="3392312"/>
            <a:ext cx="505989" cy="292271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5" name="Picture 84">
            <a:extLst>
              <a:ext uri="{FF2B5EF4-FFF2-40B4-BE49-F238E27FC236}">
                <a16:creationId xmlns:a16="http://schemas.microsoft.com/office/drawing/2014/main" id="{324026D5-760D-41AC-9D3C-8E444E1CCF0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83764" y="3260516"/>
            <a:ext cx="505989" cy="292271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9" name="Picture 98">
            <a:extLst>
              <a:ext uri="{FF2B5EF4-FFF2-40B4-BE49-F238E27FC236}">
                <a16:creationId xmlns:a16="http://schemas.microsoft.com/office/drawing/2014/main" id="{37F10E88-DB68-4466-934A-F07B43033D5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02752" y="3383502"/>
            <a:ext cx="505989" cy="292271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104" name="Group 103">
            <a:extLst>
              <a:ext uri="{FF2B5EF4-FFF2-40B4-BE49-F238E27FC236}">
                <a16:creationId xmlns:a16="http://schemas.microsoft.com/office/drawing/2014/main" id="{3A407F99-A6B5-4CE6-9BD4-861F14B86204}"/>
              </a:ext>
            </a:extLst>
          </p:cNvPr>
          <p:cNvGrpSpPr/>
          <p:nvPr/>
        </p:nvGrpSpPr>
        <p:grpSpPr>
          <a:xfrm>
            <a:off x="3826568" y="1362927"/>
            <a:ext cx="1438648" cy="1081927"/>
            <a:chOff x="1880406" y="1328694"/>
            <a:chExt cx="1438648" cy="1081927"/>
          </a:xfrm>
        </p:grpSpPr>
        <p:pic>
          <p:nvPicPr>
            <p:cNvPr id="105" name="Picture 104">
              <a:extLst>
                <a:ext uri="{FF2B5EF4-FFF2-40B4-BE49-F238E27FC236}">
                  <a16:creationId xmlns:a16="http://schemas.microsoft.com/office/drawing/2014/main" id="{4F4CA3A8-B3D0-406B-B43C-9FE391206ED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880406" y="1579624"/>
              <a:ext cx="1438648" cy="830997"/>
            </a:xfrm>
            <a:prstGeom prst="rect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821A58DA-8AAD-48D2-9E7A-6BA629293E54}"/>
                </a:ext>
              </a:extLst>
            </p:cNvPr>
            <p:cNvSpPr txBox="1"/>
            <p:nvPr/>
          </p:nvSpPr>
          <p:spPr>
            <a:xfrm>
              <a:off x="2157251" y="1328694"/>
              <a:ext cx="9052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Forager</a:t>
              </a:r>
            </a:p>
          </p:txBody>
        </p:sp>
      </p:grpSp>
      <p:pic>
        <p:nvPicPr>
          <p:cNvPr id="116" name="Picture 115">
            <a:extLst>
              <a:ext uri="{FF2B5EF4-FFF2-40B4-BE49-F238E27FC236}">
                <a16:creationId xmlns:a16="http://schemas.microsoft.com/office/drawing/2014/main" id="{DD1475EF-B9AB-4181-B8A0-FF6C668FFA3B}"/>
              </a:ext>
            </a:extLst>
          </p:cNvPr>
          <p:cNvPicPr>
            <a:picLocks noChangeAspect="1"/>
          </p:cNvPicPr>
          <p:nvPr/>
        </p:nvPicPr>
        <p:blipFill>
          <a:blip r:embed="rId9">
            <a:alphaModFix amt="70000"/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437742" y="1360042"/>
            <a:ext cx="1542422" cy="2334970"/>
          </a:xfrm>
          <a:prstGeom prst="rect">
            <a:avLst/>
          </a:prstGeom>
        </p:spPr>
      </p:pic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96919B6D-3CB0-42F9-9F09-A9E514568417}"/>
              </a:ext>
            </a:extLst>
          </p:cNvPr>
          <p:cNvCxnSpPr>
            <a:cxnSpLocks/>
          </p:cNvCxnSpPr>
          <p:nvPr/>
        </p:nvCxnSpPr>
        <p:spPr>
          <a:xfrm flipH="1">
            <a:off x="5069441" y="1981054"/>
            <a:ext cx="548640" cy="0"/>
          </a:xfrm>
          <a:prstGeom prst="straightConnector1">
            <a:avLst/>
          </a:prstGeom>
          <a:ln w="571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6FD11287-917D-4F06-B911-2B67E3DD7CE6}"/>
              </a:ext>
            </a:extLst>
          </p:cNvPr>
          <p:cNvGrpSpPr/>
          <p:nvPr/>
        </p:nvGrpSpPr>
        <p:grpSpPr>
          <a:xfrm>
            <a:off x="3600281" y="121958"/>
            <a:ext cx="1972474" cy="1233901"/>
            <a:chOff x="6302756" y="-21785"/>
            <a:chExt cx="1972474" cy="1233901"/>
          </a:xfrm>
        </p:grpSpPr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E0A57C34-8CF7-4783-B5FB-9F456DA0CF85}"/>
                </a:ext>
              </a:extLst>
            </p:cNvPr>
            <p:cNvSpPr/>
            <p:nvPr/>
          </p:nvSpPr>
          <p:spPr>
            <a:xfrm>
              <a:off x="6367489" y="82429"/>
              <a:ext cx="1791306" cy="112968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31" name="Picture 130">
              <a:extLst>
                <a:ext uri="{FF2B5EF4-FFF2-40B4-BE49-F238E27FC236}">
                  <a16:creationId xmlns:a16="http://schemas.microsoft.com/office/drawing/2014/main" id="{6397B70D-F565-4F6C-8277-06382F7CE26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/>
            <a:srcRect l="36883" t="9252" r="55401" b="73628"/>
            <a:stretch/>
          </p:blipFill>
          <p:spPr>
            <a:xfrm>
              <a:off x="6474266" y="108143"/>
              <a:ext cx="561821" cy="89600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7E29FEC3-70CD-4509-868C-FA3F80553C10}"/>
                </a:ext>
              </a:extLst>
            </p:cNvPr>
            <p:cNvSpPr/>
            <p:nvPr/>
          </p:nvSpPr>
          <p:spPr>
            <a:xfrm>
              <a:off x="6656505" y="791835"/>
              <a:ext cx="254405" cy="36576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5FEFAE4E-0F44-48A5-A0F1-D279ED9DCF98}"/>
                </a:ext>
              </a:extLst>
            </p:cNvPr>
            <p:cNvSpPr txBox="1"/>
            <p:nvPr/>
          </p:nvSpPr>
          <p:spPr>
            <a:xfrm>
              <a:off x="6302756" y="873562"/>
              <a:ext cx="100662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Energy</a:t>
              </a: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70F3C9B4-6CEC-449E-81C2-DBA26457B7DF}"/>
                </a:ext>
              </a:extLst>
            </p:cNvPr>
            <p:cNvSpPr txBox="1"/>
            <p:nvPr/>
          </p:nvSpPr>
          <p:spPr>
            <a:xfrm>
              <a:off x="7268603" y="862193"/>
              <a:ext cx="100662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Energy</a:t>
              </a:r>
            </a:p>
          </p:txBody>
        </p:sp>
        <p:sp>
          <p:nvSpPr>
            <p:cNvPr id="135" name="Arrow: Right 134">
              <a:extLst>
                <a:ext uri="{FF2B5EF4-FFF2-40B4-BE49-F238E27FC236}">
                  <a16:creationId xmlns:a16="http://schemas.microsoft.com/office/drawing/2014/main" id="{816B0CF2-AA35-4426-8462-BDDCB68C1257}"/>
                </a:ext>
              </a:extLst>
            </p:cNvPr>
            <p:cNvSpPr/>
            <p:nvPr/>
          </p:nvSpPr>
          <p:spPr>
            <a:xfrm>
              <a:off x="7085723" y="498503"/>
              <a:ext cx="365760" cy="18288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6" name="Picture 135">
              <a:extLst>
                <a:ext uri="{FF2B5EF4-FFF2-40B4-BE49-F238E27FC236}">
                  <a16:creationId xmlns:a16="http://schemas.microsoft.com/office/drawing/2014/main" id="{E5D72257-1BAF-4B21-A7C8-910110A4449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/>
            <a:srcRect l="17196" t="6647" r="73027" b="74624"/>
            <a:stretch/>
          </p:blipFill>
          <p:spPr>
            <a:xfrm>
              <a:off x="7420063" y="-21785"/>
              <a:ext cx="738732" cy="98635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DDC93EDB-2718-4473-9260-024435EAC198}"/>
                </a:ext>
              </a:extLst>
            </p:cNvPr>
            <p:cNvSpPr/>
            <p:nvPr/>
          </p:nvSpPr>
          <p:spPr>
            <a:xfrm>
              <a:off x="7601295" y="482799"/>
              <a:ext cx="243672" cy="334983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38" name="Rectangle: Rounded Corners 137">
            <a:extLst>
              <a:ext uri="{FF2B5EF4-FFF2-40B4-BE49-F238E27FC236}">
                <a16:creationId xmlns:a16="http://schemas.microsoft.com/office/drawing/2014/main" id="{398D5786-9193-47D2-B4B9-D0FC1090C9B1}"/>
              </a:ext>
            </a:extLst>
          </p:cNvPr>
          <p:cNvSpPr/>
          <p:nvPr/>
        </p:nvSpPr>
        <p:spPr>
          <a:xfrm>
            <a:off x="4294223" y="3508012"/>
            <a:ext cx="1048098" cy="212963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Forager: 1 </a:t>
            </a:r>
          </a:p>
        </p:txBody>
      </p:sp>
      <p:sp>
        <p:nvSpPr>
          <p:cNvPr id="115" name="Arrow: Up-Down 114">
            <a:extLst>
              <a:ext uri="{FF2B5EF4-FFF2-40B4-BE49-F238E27FC236}">
                <a16:creationId xmlns:a16="http://schemas.microsoft.com/office/drawing/2014/main" id="{01D2A7B9-FA85-4BAB-839B-1167375B1839}"/>
              </a:ext>
            </a:extLst>
          </p:cNvPr>
          <p:cNvSpPr/>
          <p:nvPr/>
        </p:nvSpPr>
        <p:spPr>
          <a:xfrm>
            <a:off x="4434000" y="2292120"/>
            <a:ext cx="208670" cy="1097280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B93F2BD0-D923-4D0D-A70B-C6D488B1431F}"/>
              </a:ext>
            </a:extLst>
          </p:cNvPr>
          <p:cNvSpPr txBox="1"/>
          <p:nvPr/>
        </p:nvSpPr>
        <p:spPr>
          <a:xfrm>
            <a:off x="29496" y="84553"/>
            <a:ext cx="3558747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Interspecific Competition </a:t>
            </a:r>
            <a:r>
              <a:rPr lang="en-US" sz="2000" dirty="0"/>
              <a:t>(multiple fish - different species)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007473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7831D-FA90-40CC-8C0D-B154539BA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48343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Individual-Specific Traits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00B5AA2A-D28A-417E-BF16-955D6D1899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4484772"/>
              </p:ext>
            </p:extLst>
          </p:nvPr>
        </p:nvGraphicFramePr>
        <p:xfrm>
          <a:off x="1519192" y="1658712"/>
          <a:ext cx="9153612" cy="3011136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3079666">
                  <a:extLst>
                    <a:ext uri="{9D8B030D-6E8A-4147-A177-3AD203B41FA5}">
                      <a16:colId xmlns:a16="http://schemas.microsoft.com/office/drawing/2014/main" val="550561364"/>
                    </a:ext>
                  </a:extLst>
                </a:gridCol>
                <a:gridCol w="6073946">
                  <a:extLst>
                    <a:ext uri="{9D8B030D-6E8A-4147-A177-3AD203B41FA5}">
                      <a16:colId xmlns:a16="http://schemas.microsoft.com/office/drawing/2014/main" val="2624623854"/>
                    </a:ext>
                  </a:extLst>
                </a:gridCol>
              </a:tblGrid>
              <a:tr h="35491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Trait 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Generalization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6793023"/>
                  </a:ext>
                </a:extLst>
              </a:tr>
              <a:tr h="88179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Stress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Sensitivity to salinity and temperature changes.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3681687"/>
                  </a:ext>
                </a:extLst>
              </a:tr>
              <a:tr h="88179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Energy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Internal reserves used for movement and recovery.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5381188"/>
                  </a:ext>
                </a:extLst>
              </a:tr>
              <a:tr h="88179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/>
                        <a:t>Foraging Quality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Depends on preferences of fish (benthic vs bottom feeding)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019304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E2520A0-FA2F-4ADC-B1FF-963AB1F9B8D0}"/>
              </a:ext>
            </a:extLst>
          </p:cNvPr>
          <p:cNvSpPr txBox="1"/>
          <p:nvPr/>
        </p:nvSpPr>
        <p:spPr>
          <a:xfrm>
            <a:off x="506040" y="5026110"/>
            <a:ext cx="1117991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+mj-lt"/>
              </a:rPr>
              <a:t>Each fish’s species, size, energy, stress levels, and foraging preferences shape its foraging behavior.</a:t>
            </a:r>
          </a:p>
        </p:txBody>
      </p:sp>
    </p:spTree>
    <p:extLst>
      <p:ext uri="{BB962C8B-B14F-4D97-AF65-F5344CB8AC3E}">
        <p14:creationId xmlns:p14="http://schemas.microsoft.com/office/powerpoint/2010/main" val="21380836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7831D-FA90-40CC-8C0D-B154539BA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3" y="598577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Outputs of Interest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00B5AA2A-D28A-417E-BF16-955D6D1899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5847657"/>
              </p:ext>
            </p:extLst>
          </p:nvPr>
        </p:nvGraphicFramePr>
        <p:xfrm>
          <a:off x="316167" y="1840271"/>
          <a:ext cx="11559653" cy="2937831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069315">
                  <a:extLst>
                    <a:ext uri="{9D8B030D-6E8A-4147-A177-3AD203B41FA5}">
                      <a16:colId xmlns:a16="http://schemas.microsoft.com/office/drawing/2014/main" val="3504199536"/>
                    </a:ext>
                  </a:extLst>
                </a:gridCol>
                <a:gridCol w="2275724">
                  <a:extLst>
                    <a:ext uri="{9D8B030D-6E8A-4147-A177-3AD203B41FA5}">
                      <a16:colId xmlns:a16="http://schemas.microsoft.com/office/drawing/2014/main" val="550561364"/>
                    </a:ext>
                  </a:extLst>
                </a:gridCol>
                <a:gridCol w="7214614">
                  <a:extLst>
                    <a:ext uri="{9D8B030D-6E8A-4147-A177-3AD203B41FA5}">
                      <a16:colId xmlns:a16="http://schemas.microsoft.com/office/drawing/2014/main" val="2624623854"/>
                    </a:ext>
                  </a:extLst>
                </a:gridCol>
              </a:tblGrid>
              <a:tr h="43201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Variable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What It Tells Us</a:t>
                      </a:r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6793023"/>
                  </a:ext>
                </a:extLst>
              </a:tr>
              <a:tr h="547258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Temporal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Foraging?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Tracks when fish are foraging.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3681687"/>
                  </a:ext>
                </a:extLst>
              </a:tr>
              <a:tr h="547258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Time-Foraging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Tracks the amount of time fish spend foraging throughout migration.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7106858"/>
                  </a:ext>
                </a:extLst>
              </a:tr>
              <a:tr h="547258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Spatial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/>
                        <a:t>Forage-Visits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Location of patches repeatedly used for foraging.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6195677"/>
                  </a:ext>
                </a:extLst>
              </a:tr>
              <a:tr h="432019">
                <a:tc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dirty="0"/>
                        <a:t>Forager-Count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Local density of foraging fish.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8146984"/>
                  </a:ext>
                </a:extLst>
              </a:tr>
              <a:tr h="432019">
                <a:tc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dirty="0"/>
                        <a:t>Forager-Species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Which species have used the patch.</a:t>
                      </a:r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7786940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0DA3446D-934F-4B37-AD3B-9F59A57C4D32}"/>
              </a:ext>
            </a:extLst>
          </p:cNvPr>
          <p:cNvSpPr txBox="1"/>
          <p:nvPr/>
        </p:nvSpPr>
        <p:spPr>
          <a:xfrm>
            <a:off x="506035" y="5194606"/>
            <a:ext cx="1117991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+mj-lt"/>
              </a:rPr>
              <a:t>The model tracks where, when, and how fish forage to map resource areas and competition zones.</a:t>
            </a:r>
          </a:p>
        </p:txBody>
      </p:sp>
    </p:spTree>
    <p:extLst>
      <p:ext uri="{BB962C8B-B14F-4D97-AF65-F5344CB8AC3E}">
        <p14:creationId xmlns:p14="http://schemas.microsoft.com/office/powerpoint/2010/main" val="38452844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54DCF-B740-4A2B-8E3C-5E111C1F1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25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Discussion Prompts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D145DE-608B-466C-AA20-079097C90905}"/>
              </a:ext>
            </a:extLst>
          </p:cNvPr>
          <p:cNvSpPr txBox="1"/>
          <p:nvPr/>
        </p:nvSpPr>
        <p:spPr>
          <a:xfrm>
            <a:off x="590550" y="1427956"/>
            <a:ext cx="11010900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b="1" dirty="0"/>
              <a:t>Accuracy &amp; Realism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 the triggers for foraging (e.g., low energy, low stress, low turbidity) reflect real fish behavior?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Does the assumption that fish only forage during recovery periods (rather than interrupting migration to seek food) reflect observed migratory behavior?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+mj-lt"/>
              <a:buAutoNum type="arabicPeriod" startAt="2"/>
            </a:pPr>
            <a:r>
              <a:rPr lang="en-US" sz="2000" b="1" dirty="0"/>
              <a:t>Missing Variables, Traits, or Parameters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Should species, size, foraging preferences (benthic vs pelagic), or group behavior influence foraging access and success?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Are there other environmental stressors (e.g., turbidity, contaminants, predation risk) that should influence patch selection or energy gain?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+mj-lt"/>
              <a:buAutoNum type="arabicPeriod" startAt="3"/>
            </a:pPr>
            <a:r>
              <a:rPr lang="en-US" sz="2000" b="1" dirty="0"/>
              <a:t>Outputs of Interest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Are metrics like forage visits or forager species helpful for identifying feeding hotspots or competition within the system?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Should we prioritize tracking total time spent foraging, number of foraging events, or competition intensity in each patch?</a:t>
            </a:r>
          </a:p>
        </p:txBody>
      </p:sp>
    </p:spTree>
    <p:extLst>
      <p:ext uri="{BB962C8B-B14F-4D97-AF65-F5344CB8AC3E}">
        <p14:creationId xmlns:p14="http://schemas.microsoft.com/office/powerpoint/2010/main" val="588720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F8677-FB2A-4457-84A1-E08E30A8B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5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Relevant Background Information</a:t>
            </a:r>
          </a:p>
        </p:txBody>
      </p:sp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34663D66-C204-40C6-A188-C009FC3072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3031428"/>
              </p:ext>
            </p:extLst>
          </p:nvPr>
        </p:nvGraphicFramePr>
        <p:xfrm>
          <a:off x="628253" y="1185858"/>
          <a:ext cx="10935494" cy="5360041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842801">
                  <a:extLst>
                    <a:ext uri="{9D8B030D-6E8A-4147-A177-3AD203B41FA5}">
                      <a16:colId xmlns:a16="http://schemas.microsoft.com/office/drawing/2014/main" val="758357700"/>
                    </a:ext>
                  </a:extLst>
                </a:gridCol>
                <a:gridCol w="8092693">
                  <a:extLst>
                    <a:ext uri="{9D8B030D-6E8A-4147-A177-3AD203B41FA5}">
                      <a16:colId xmlns:a16="http://schemas.microsoft.com/office/drawing/2014/main" val="4126208450"/>
                    </a:ext>
                  </a:extLst>
                </a:gridCol>
              </a:tblGrid>
              <a:tr h="461461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Term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Definition</a:t>
                      </a:r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1524814"/>
                  </a:ext>
                </a:extLst>
              </a:tr>
              <a:tr h="81643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Optimal Foraging Theory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The idea that animals balance energy gain with effort and risk, choosing to forage only when the benefits outweigh the costs.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636308"/>
                  </a:ext>
                </a:extLst>
              </a:tr>
              <a:tr h="81643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Suspended Particulate Matter (SPM)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Tiny particles in the water that influence water clarity, feeding efficiency, and sometimes contamination risk.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4721630"/>
                  </a:ext>
                </a:extLst>
              </a:tr>
              <a:tr h="81643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Stress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The strain a fish feels when something in the environment changes (like temperature, or salinity) that makes it harder for them to stay healthy.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3638483"/>
                  </a:ext>
                </a:extLst>
              </a:tr>
              <a:tr h="81643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Intraspecific Competition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Competition between individuals of the same species, often influenced by density and size differences.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0155365"/>
                  </a:ext>
                </a:extLst>
              </a:tr>
              <a:tr h="81643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Interspecific Competition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Competition between individuals of different species, often driven by overlapping resource needs or dominance hierarchies.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6188127"/>
                  </a:ext>
                </a:extLst>
              </a:tr>
              <a:tr h="81643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Staging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A behavior where fish temporarily stop migrating to recover from low energy or high stress, often staying in one area until conditions improve.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885527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326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3D33D-47AC-46B2-BACF-B697F6462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6277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Model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881BF-4D07-47A4-AD5F-CACCFBA97D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5259" y="1632271"/>
            <a:ext cx="11173521" cy="19843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/>
              <a:t>Purpose: </a:t>
            </a:r>
            <a:r>
              <a:rPr lang="en-US" dirty="0"/>
              <a:t>Simulate foraging as an opportunistic energy recovery behavior based on local environmental conditions and individual fish needs.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Objectives: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/>
              <a:t>Simulate optimal foraging behavior</a:t>
            </a:r>
            <a:br>
              <a:rPr lang="en-US" sz="2000" dirty="0"/>
            </a:br>
            <a:r>
              <a:rPr lang="en-US" sz="2000" dirty="0"/>
              <a:t>Allow fish to opportunistically forage when swimming is inefficient or unnecessary, maximizing energy gain during periods of low stress or migratory pause.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/>
              <a:t>Link foraging decisions to environmental conditions and competition</a:t>
            </a:r>
            <a:br>
              <a:rPr lang="en-US" sz="2000" dirty="0"/>
            </a:br>
            <a:r>
              <a:rPr lang="en-US" sz="2000" dirty="0"/>
              <a:t>Enable fish to evaluate nearby foraging conditions based on salinity, temperature, depth, velocity, and SPM, and forage only when and where conditions are suitable.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/>
              <a:t>Link energy gain to environmental conditions</a:t>
            </a:r>
            <a:br>
              <a:rPr lang="en-US" sz="2000" dirty="0"/>
            </a:br>
            <a:r>
              <a:rPr lang="en-US" sz="2000" dirty="0"/>
              <a:t>Allow fish to gain more energy in patches with conditions that promote foraging success.</a:t>
            </a:r>
          </a:p>
        </p:txBody>
      </p:sp>
    </p:spTree>
    <p:extLst>
      <p:ext uri="{BB962C8B-B14F-4D97-AF65-F5344CB8AC3E}">
        <p14:creationId xmlns:p14="http://schemas.microsoft.com/office/powerpoint/2010/main" val="2550288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A83F5-E0F8-457A-AA5A-618ADEFFB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7" y="584779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Conditions that Trigger Foraging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88664BBF-F40A-485E-9913-72D623BF4B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1259733"/>
              </p:ext>
            </p:extLst>
          </p:nvPr>
        </p:nvGraphicFramePr>
        <p:xfrm>
          <a:off x="775163" y="2013207"/>
          <a:ext cx="10641669" cy="3407575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469840">
                  <a:extLst>
                    <a:ext uri="{9D8B030D-6E8A-4147-A177-3AD203B41FA5}">
                      <a16:colId xmlns:a16="http://schemas.microsoft.com/office/drawing/2014/main" val="1186926444"/>
                    </a:ext>
                  </a:extLst>
                </a:gridCol>
                <a:gridCol w="4248615">
                  <a:extLst>
                    <a:ext uri="{9D8B030D-6E8A-4147-A177-3AD203B41FA5}">
                      <a16:colId xmlns:a16="http://schemas.microsoft.com/office/drawing/2014/main" val="2511054185"/>
                    </a:ext>
                  </a:extLst>
                </a:gridCol>
                <a:gridCol w="3923214">
                  <a:extLst>
                    <a:ext uri="{9D8B030D-6E8A-4147-A177-3AD203B41FA5}">
                      <a16:colId xmlns:a16="http://schemas.microsoft.com/office/drawing/2014/main" val="1566382799"/>
                    </a:ext>
                  </a:extLst>
                </a:gridCol>
              </a:tblGrid>
              <a:tr h="68151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What it Means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Why it Matters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4540755"/>
                  </a:ext>
                </a:extLst>
              </a:tr>
              <a:tr h="68151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Staging? = True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The fish is already paused in its migration.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Foraging only happens during natural rest periods.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6825415"/>
                  </a:ext>
                </a:extLst>
              </a:tr>
              <a:tr h="68151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Energy &lt; 75%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The fish is low on energy.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Foraging is only worth the effort when the fish needs to refuel.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8664806"/>
                  </a:ext>
                </a:extLst>
              </a:tr>
              <a:tr h="68151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Stress &lt;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The fish has low stress levels.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High stress prevents safe feeding.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99173415"/>
                  </a:ext>
                </a:extLst>
              </a:tr>
              <a:tr h="681515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SPM &lt; Mean SPM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Water has less suspended sediment.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Clearer water improves feeding success.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0578530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D5C49FF1-2916-4CDD-97B0-F40E0B3B42EC}"/>
              </a:ext>
            </a:extLst>
          </p:cNvPr>
          <p:cNvSpPr txBox="1"/>
          <p:nvPr/>
        </p:nvSpPr>
        <p:spPr>
          <a:xfrm>
            <a:off x="847331" y="5772303"/>
            <a:ext cx="107959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+mj-lt"/>
              </a:rPr>
              <a:t>All of these conditions must be true for a fish to forage.</a:t>
            </a:r>
          </a:p>
        </p:txBody>
      </p:sp>
    </p:spTree>
    <p:extLst>
      <p:ext uri="{BB962C8B-B14F-4D97-AF65-F5344CB8AC3E}">
        <p14:creationId xmlns:p14="http://schemas.microsoft.com/office/powerpoint/2010/main" val="3411502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6707E0A5-E7E3-4E1F-BDAF-BB0EE7672778}"/>
              </a:ext>
            </a:extLst>
          </p:cNvPr>
          <p:cNvSpPr/>
          <p:nvPr/>
        </p:nvSpPr>
        <p:spPr>
          <a:xfrm>
            <a:off x="1776145" y="1701206"/>
            <a:ext cx="8298388" cy="4529601"/>
          </a:xfrm>
          <a:prstGeom prst="rect">
            <a:avLst/>
          </a:prstGeom>
          <a:gradFill flip="none" rotWithShape="1">
            <a:gsLst>
              <a:gs pos="59173">
                <a:srgbClr val="6C3C3C"/>
              </a:gs>
              <a:gs pos="42900">
                <a:srgbClr val="6C3C3C"/>
              </a:gs>
              <a:gs pos="0">
                <a:srgbClr val="FF0000"/>
              </a:gs>
              <a:gs pos="100000">
                <a:schemeClr val="accent1">
                  <a:lumMod val="50000"/>
                </a:schemeClr>
              </a:gs>
            </a:gsLst>
            <a:lin ang="0" scaled="1"/>
            <a:tileRect/>
          </a:gradFill>
          <a:ln>
            <a:noFill/>
          </a:ln>
          <a:scene3d>
            <a:camera prst="perspectiveRelaxed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DCC76E-82E4-489B-B111-88676FC996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2014" y="1699365"/>
            <a:ext cx="8235639" cy="4529601"/>
          </a:xfrm>
          <a:prstGeom prst="rect">
            <a:avLst/>
          </a:prstGeom>
          <a:ln>
            <a:solidFill>
              <a:schemeClr val="tx1"/>
            </a:solidFill>
          </a:ln>
          <a:scene3d>
            <a:camera prst="perspectiveRelaxed"/>
            <a:lightRig rig="threePt" dir="t"/>
          </a:scene3d>
        </p:spPr>
      </p:pic>
      <p:grpSp>
        <p:nvGrpSpPr>
          <p:cNvPr id="59" name="Group 58">
            <a:extLst>
              <a:ext uri="{FF2B5EF4-FFF2-40B4-BE49-F238E27FC236}">
                <a16:creationId xmlns:a16="http://schemas.microsoft.com/office/drawing/2014/main" id="{E6F67821-0371-4DFE-A091-17B83DA69D25}"/>
              </a:ext>
            </a:extLst>
          </p:cNvPr>
          <p:cNvGrpSpPr/>
          <p:nvPr/>
        </p:nvGrpSpPr>
        <p:grpSpPr>
          <a:xfrm>
            <a:off x="1585303" y="3012122"/>
            <a:ext cx="8658299" cy="2225347"/>
            <a:chOff x="1891845" y="3231495"/>
            <a:chExt cx="8658299" cy="2225347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D276A888-2ECE-4AB8-B3F1-7FAA0C246190}"/>
                </a:ext>
              </a:extLst>
            </p:cNvPr>
            <p:cNvGrpSpPr/>
            <p:nvPr/>
          </p:nvGrpSpPr>
          <p:grpSpPr>
            <a:xfrm>
              <a:off x="6134512" y="3260052"/>
              <a:ext cx="4415632" cy="2196790"/>
              <a:chOff x="6134512" y="3260052"/>
              <a:chExt cx="4415632" cy="2196790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1AA6A18C-73F4-401D-82EE-666BB3B07B0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981539" y="3260052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01E9D3B5-52CB-4EF8-90FC-755ABBC5156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082007" y="3260052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188FB62C-34AF-4D50-A582-835C2B68A3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178544" y="3864748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172C09B0-38AE-4298-87F2-CEBDE777AC2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430608" y="4623388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A86F7CDD-CE4B-4F06-B4D3-ED79669E614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635744" y="5428285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42A4542D-33A8-48CB-96B9-A3CB23BA9B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223256" y="3864748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F55B17BF-6755-4D69-B4A3-66188C6913B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356327" y="4599549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4EF482C0-DD48-49B4-B9AC-0DF016227C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508727" y="5456842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FB921A53-B0CB-45B0-8E81-8C3204D12F8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342629" y="5422558"/>
                <a:ext cx="2743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D2362C5E-F9F0-4F7E-B59D-F1674DE0A2B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34512" y="5417361"/>
                <a:ext cx="18288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BA28C2BD-3438-4DD0-9510-71B97A3AA584}"/>
                </a:ext>
              </a:extLst>
            </p:cNvPr>
            <p:cNvGrpSpPr/>
            <p:nvPr/>
          </p:nvGrpSpPr>
          <p:grpSpPr>
            <a:xfrm flipH="1">
              <a:off x="1891845" y="3231495"/>
              <a:ext cx="3207515" cy="2196790"/>
              <a:chOff x="7342629" y="3260052"/>
              <a:chExt cx="3207515" cy="2196790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6A4429FD-2F8B-4756-BC73-88AC77BB5AD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981539" y="3260052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84612499-76E3-4012-B764-2EABB649070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082007" y="3260052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563BBC51-E788-421A-9D78-C0AF97458B8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178544" y="3864748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1C8B67D9-5F75-4548-AF92-72DA0E5D9C0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430608" y="4623388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6FBFC15B-92B7-4397-AC9C-D5A1E4A59F1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635744" y="5428285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8C2C415F-32F1-4E09-A2F8-D62A5EC5844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223256" y="3864748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C9D4B07B-BE0D-4D53-8815-B8A7F05FD48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356327" y="4599549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31FF8A1B-4116-45F8-8D80-0626EE9CD0B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508727" y="5456842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8CDCDBFF-DDED-4721-8523-4FFB745BAF5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342629" y="5422558"/>
                <a:ext cx="2743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4BCC2901-79AD-49D8-B086-BB11C3C60490}"/>
              </a:ext>
            </a:extLst>
          </p:cNvPr>
          <p:cNvSpPr txBox="1"/>
          <p:nvPr/>
        </p:nvSpPr>
        <p:spPr>
          <a:xfrm>
            <a:off x="2957341" y="5628214"/>
            <a:ext cx="5965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Environmental Conditions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7A98A89-D7B7-4239-BDD4-466CE19FB404}"/>
              </a:ext>
            </a:extLst>
          </p:cNvPr>
          <p:cNvSpPr txBox="1"/>
          <p:nvPr/>
        </p:nvSpPr>
        <p:spPr>
          <a:xfrm>
            <a:off x="4532095" y="4794759"/>
            <a:ext cx="401444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805943CF-7D2D-449E-A836-6D1B13CF1339}"/>
              </a:ext>
            </a:extLst>
          </p:cNvPr>
          <p:cNvSpPr txBox="1"/>
          <p:nvPr/>
        </p:nvSpPr>
        <p:spPr>
          <a:xfrm>
            <a:off x="2633267" y="2661771"/>
            <a:ext cx="401444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E7995D19-5C76-48E3-88EF-BEDB705B7642}"/>
              </a:ext>
            </a:extLst>
          </p:cNvPr>
          <p:cNvSpPr txBox="1"/>
          <p:nvPr/>
        </p:nvSpPr>
        <p:spPr>
          <a:xfrm>
            <a:off x="1982927" y="4825562"/>
            <a:ext cx="401444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57DA028B-90B7-4E43-B91A-D6F20C5CA9BD}"/>
              </a:ext>
            </a:extLst>
          </p:cNvPr>
          <p:cNvSpPr txBox="1"/>
          <p:nvPr/>
        </p:nvSpPr>
        <p:spPr>
          <a:xfrm>
            <a:off x="3645640" y="2664983"/>
            <a:ext cx="401444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7BB45CFA-21D2-4863-A70F-5CF1B83C7394}"/>
              </a:ext>
            </a:extLst>
          </p:cNvPr>
          <p:cNvSpPr txBox="1"/>
          <p:nvPr/>
        </p:nvSpPr>
        <p:spPr>
          <a:xfrm>
            <a:off x="3542237" y="3273576"/>
            <a:ext cx="401444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20900940-F8EC-4A9B-AD4A-8CFE503F3A6E}"/>
              </a:ext>
            </a:extLst>
          </p:cNvPr>
          <p:cNvSpPr txBox="1"/>
          <p:nvPr/>
        </p:nvSpPr>
        <p:spPr>
          <a:xfrm>
            <a:off x="3416884" y="4010957"/>
            <a:ext cx="319802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6D02A333-1E99-41B8-BE58-5ECCDC7BD555}"/>
              </a:ext>
            </a:extLst>
          </p:cNvPr>
          <p:cNvSpPr txBox="1"/>
          <p:nvPr/>
        </p:nvSpPr>
        <p:spPr>
          <a:xfrm>
            <a:off x="3268441" y="4843401"/>
            <a:ext cx="319802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F125BC97-BA80-45C4-A828-95A96668CCE6}"/>
              </a:ext>
            </a:extLst>
          </p:cNvPr>
          <p:cNvSpPr txBox="1"/>
          <p:nvPr/>
        </p:nvSpPr>
        <p:spPr>
          <a:xfrm>
            <a:off x="5834087" y="4824239"/>
            <a:ext cx="319802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B9AA271A-8298-4EBE-B2FE-A5284285502F}"/>
              </a:ext>
            </a:extLst>
          </p:cNvPr>
          <p:cNvSpPr txBox="1"/>
          <p:nvPr/>
        </p:nvSpPr>
        <p:spPr>
          <a:xfrm>
            <a:off x="7100261" y="4855755"/>
            <a:ext cx="319802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0FADD980-3F05-4877-9F07-6D2908783F97}"/>
              </a:ext>
            </a:extLst>
          </p:cNvPr>
          <p:cNvSpPr txBox="1"/>
          <p:nvPr/>
        </p:nvSpPr>
        <p:spPr>
          <a:xfrm>
            <a:off x="7986957" y="2696090"/>
            <a:ext cx="319802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3B523829-5F1B-467B-86F7-F823E43A485F}"/>
              </a:ext>
            </a:extLst>
          </p:cNvPr>
          <p:cNvSpPr txBox="1"/>
          <p:nvPr/>
        </p:nvSpPr>
        <p:spPr>
          <a:xfrm>
            <a:off x="8103883" y="3294523"/>
            <a:ext cx="319802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A26DA491-E4BB-4DA9-81D4-FAA03DA95165}"/>
              </a:ext>
            </a:extLst>
          </p:cNvPr>
          <p:cNvSpPr txBox="1"/>
          <p:nvPr/>
        </p:nvSpPr>
        <p:spPr>
          <a:xfrm>
            <a:off x="8228143" y="4022108"/>
            <a:ext cx="319802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A4989ADC-976E-4925-81C5-56BA77C6B425}"/>
              </a:ext>
            </a:extLst>
          </p:cNvPr>
          <p:cNvSpPr txBox="1"/>
          <p:nvPr/>
        </p:nvSpPr>
        <p:spPr>
          <a:xfrm>
            <a:off x="8393145" y="4890655"/>
            <a:ext cx="319802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230D1D59-471F-4E79-A09B-AA371826C293}"/>
              </a:ext>
            </a:extLst>
          </p:cNvPr>
          <p:cNvSpPr txBox="1"/>
          <p:nvPr/>
        </p:nvSpPr>
        <p:spPr>
          <a:xfrm>
            <a:off x="9062116" y="2678208"/>
            <a:ext cx="319802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109403F1-0E5F-4280-B357-F290A704FFD4}"/>
              </a:ext>
            </a:extLst>
          </p:cNvPr>
          <p:cNvSpPr txBox="1"/>
          <p:nvPr/>
        </p:nvSpPr>
        <p:spPr>
          <a:xfrm>
            <a:off x="9203553" y="3288282"/>
            <a:ext cx="319802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EB41C7E3-D045-4B72-8BD8-CD604A13A397}"/>
              </a:ext>
            </a:extLst>
          </p:cNvPr>
          <p:cNvSpPr txBox="1"/>
          <p:nvPr/>
        </p:nvSpPr>
        <p:spPr>
          <a:xfrm>
            <a:off x="9479944" y="4043297"/>
            <a:ext cx="319802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21989A41-9219-40A3-8330-F761AE0DE8A5}"/>
              </a:ext>
            </a:extLst>
          </p:cNvPr>
          <p:cNvSpPr txBox="1"/>
          <p:nvPr/>
        </p:nvSpPr>
        <p:spPr>
          <a:xfrm>
            <a:off x="9676949" y="4843401"/>
            <a:ext cx="319802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70" name="Title 1">
            <a:extLst>
              <a:ext uri="{FF2B5EF4-FFF2-40B4-BE49-F238E27FC236}">
                <a16:creationId xmlns:a16="http://schemas.microsoft.com/office/drawing/2014/main" id="{38C10F88-8A97-48BF-B3A9-22755239630E}"/>
              </a:ext>
            </a:extLst>
          </p:cNvPr>
          <p:cNvSpPr txBox="1">
            <a:spLocks/>
          </p:cNvSpPr>
          <p:nvPr/>
        </p:nvSpPr>
        <p:spPr>
          <a:xfrm>
            <a:off x="306523" y="5718072"/>
            <a:ext cx="1167159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/>
              <a:t>Fish scan nearby patches and score them based on salinity, temperature, depth, velocity, and turbidity.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129E048-1567-49BD-ACE0-2AAAC078BA08}"/>
              </a:ext>
            </a:extLst>
          </p:cNvPr>
          <p:cNvSpPr txBox="1"/>
          <p:nvPr/>
        </p:nvSpPr>
        <p:spPr>
          <a:xfrm>
            <a:off x="2134347" y="4022108"/>
            <a:ext cx="401444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974823B-4ADA-42E6-BF4D-58899B5CE3D8}"/>
              </a:ext>
            </a:extLst>
          </p:cNvPr>
          <p:cNvSpPr txBox="1"/>
          <p:nvPr/>
        </p:nvSpPr>
        <p:spPr>
          <a:xfrm>
            <a:off x="2393847" y="3281111"/>
            <a:ext cx="401444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5FE6D17-75DB-44EA-9ACA-1060DE62658E}"/>
              </a:ext>
            </a:extLst>
          </p:cNvPr>
          <p:cNvGrpSpPr/>
          <p:nvPr/>
        </p:nvGrpSpPr>
        <p:grpSpPr>
          <a:xfrm>
            <a:off x="9363454" y="189073"/>
            <a:ext cx="3396953" cy="2103452"/>
            <a:chOff x="9486977" y="861094"/>
            <a:chExt cx="3396953" cy="2103452"/>
          </a:xfrm>
        </p:grpSpPr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EDFE4E65-E31A-46B6-B80F-1DCBFCCFB56C}"/>
                </a:ext>
              </a:extLst>
            </p:cNvPr>
            <p:cNvGrpSpPr/>
            <p:nvPr/>
          </p:nvGrpSpPr>
          <p:grpSpPr>
            <a:xfrm>
              <a:off x="9486977" y="861094"/>
              <a:ext cx="3396953" cy="2103452"/>
              <a:chOff x="9267697" y="5389514"/>
              <a:chExt cx="3396953" cy="2103452"/>
            </a:xfrm>
          </p:grpSpPr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ACE758A5-5C83-48A3-98BB-FC1CDBCE7313}"/>
                  </a:ext>
                </a:extLst>
              </p:cNvPr>
              <p:cNvSpPr/>
              <p:nvPr/>
            </p:nvSpPr>
            <p:spPr>
              <a:xfrm>
                <a:off x="9267697" y="5787731"/>
                <a:ext cx="2497656" cy="170523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8C1F4471-1D11-4FF1-81D4-00981F97DED0}"/>
                  </a:ext>
                </a:extLst>
              </p:cNvPr>
              <p:cNvSpPr/>
              <p:nvPr/>
            </p:nvSpPr>
            <p:spPr>
              <a:xfrm>
                <a:off x="9395253" y="5958699"/>
                <a:ext cx="365760" cy="23342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E3616B5B-141C-4419-809F-DE9CAA918066}"/>
                  </a:ext>
                </a:extLst>
              </p:cNvPr>
              <p:cNvSpPr/>
              <p:nvPr/>
            </p:nvSpPr>
            <p:spPr>
              <a:xfrm>
                <a:off x="9414592" y="6703367"/>
                <a:ext cx="365760" cy="233429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9E59005B-333B-4D70-B945-C5B3A252F4B5}"/>
                  </a:ext>
                </a:extLst>
              </p:cNvPr>
              <p:cNvSpPr txBox="1"/>
              <p:nvPr/>
            </p:nvSpPr>
            <p:spPr>
              <a:xfrm>
                <a:off x="9743225" y="5891916"/>
                <a:ext cx="22031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Salinity (</a:t>
                </a:r>
                <a:r>
                  <a:rPr lang="en-US" b="1" i="1" dirty="0" err="1"/>
                  <a:t>psu</a:t>
                </a:r>
                <a:r>
                  <a:rPr lang="en-US" dirty="0"/>
                  <a:t>) 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1" name="TextBox 90">
                    <a:extLst>
                      <a:ext uri="{FF2B5EF4-FFF2-40B4-BE49-F238E27FC236}">
                        <a16:creationId xmlns:a16="http://schemas.microsoft.com/office/drawing/2014/main" id="{7CF2A430-65F3-4D81-A76E-7D0E8757CDA1}"/>
                      </a:ext>
                    </a:extLst>
                  </p:cNvPr>
                  <p:cNvSpPr txBox="1"/>
                  <p:nvPr/>
                </p:nvSpPr>
                <p:spPr>
                  <a:xfrm>
                    <a:off x="9770694" y="6624633"/>
                    <a:ext cx="289395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Current Velocity (</a:t>
                    </a:r>
                    <a14:m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oMath>
                    </a14:m>
                    <a:r>
                      <a:rPr lang="en-US" dirty="0"/>
                      <a:t>) </a:t>
                    </a:r>
                  </a:p>
                </p:txBody>
              </p:sp>
            </mc:Choice>
            <mc:Fallback xmlns="">
              <p:sp>
                <p:nvSpPr>
                  <p:cNvPr id="91" name="TextBox 90">
                    <a:extLst>
                      <a:ext uri="{FF2B5EF4-FFF2-40B4-BE49-F238E27FC236}">
                        <a16:creationId xmlns:a16="http://schemas.microsoft.com/office/drawing/2014/main" id="{7CF2A430-65F3-4D81-A76E-7D0E8757CDA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70694" y="6624633"/>
                    <a:ext cx="2893956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1895" t="-10000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D29C8B95-12C8-4562-A7CA-5DD9E13F4EAE}"/>
                  </a:ext>
                </a:extLst>
              </p:cNvPr>
              <p:cNvSpPr txBox="1"/>
              <p:nvPr/>
            </p:nvSpPr>
            <p:spPr>
              <a:xfrm>
                <a:off x="9726219" y="5389514"/>
                <a:ext cx="168755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/>
                  <a:t>Legend</a:t>
                </a:r>
              </a:p>
            </p:txBody>
          </p:sp>
        </p:grp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6D05BD26-1DB7-47F2-B94F-B676E34E3399}"/>
                </a:ext>
              </a:extLst>
            </p:cNvPr>
            <p:cNvSpPr/>
            <p:nvPr/>
          </p:nvSpPr>
          <p:spPr>
            <a:xfrm>
              <a:off x="9622721" y="1802884"/>
              <a:ext cx="365760" cy="233429"/>
            </a:xfrm>
            <a:prstGeom prst="rect">
              <a:avLst/>
            </a:prstGeom>
            <a:solidFill>
              <a:srgbClr val="C0161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799940DA-EA48-40A1-A471-24013DD62DBC}"/>
                    </a:ext>
                  </a:extLst>
                </p:cNvPr>
                <p:cNvSpPr txBox="1"/>
                <p:nvPr/>
              </p:nvSpPr>
              <p:spPr>
                <a:xfrm>
                  <a:off x="9978823" y="1724150"/>
                  <a:ext cx="289395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Temperature (</a:t>
                  </a:r>
                  <a14:m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𝑪</m:t>
                      </m:r>
                    </m:oMath>
                  </a14:m>
                  <a:r>
                    <a:rPr lang="en-US" dirty="0"/>
                    <a:t>) </a:t>
                  </a:r>
                </a:p>
              </p:txBody>
            </p:sp>
          </mc:Choice>
          <mc:Fallback xmlns=""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799940DA-EA48-40A1-A471-24013DD62D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78823" y="1724150"/>
                  <a:ext cx="2893956" cy="369332"/>
                </a:xfrm>
                <a:prstGeom prst="rect">
                  <a:avLst/>
                </a:prstGeom>
                <a:blipFill>
                  <a:blip r:embed="rId7"/>
                  <a:stretch>
                    <a:fillRect l="-1899" t="-10000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6" name="Rectangle 95">
            <a:extLst>
              <a:ext uri="{FF2B5EF4-FFF2-40B4-BE49-F238E27FC236}">
                <a16:creationId xmlns:a16="http://schemas.microsoft.com/office/drawing/2014/main" id="{A7E69A02-6C94-4036-A728-0A62224DEF2B}"/>
              </a:ext>
            </a:extLst>
          </p:cNvPr>
          <p:cNvSpPr/>
          <p:nvPr/>
        </p:nvSpPr>
        <p:spPr>
          <a:xfrm>
            <a:off x="9520007" y="1890990"/>
            <a:ext cx="365760" cy="233429"/>
          </a:xfrm>
          <a:prstGeom prst="rect">
            <a:avLst/>
          </a:prstGeom>
          <a:solidFill>
            <a:srgbClr val="6C3C3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E42EC7B2-DA6E-4EF6-8F09-8BAF68F463EE}"/>
              </a:ext>
            </a:extLst>
          </p:cNvPr>
          <p:cNvSpPr txBox="1"/>
          <p:nvPr/>
        </p:nvSpPr>
        <p:spPr>
          <a:xfrm>
            <a:off x="9876109" y="1812256"/>
            <a:ext cx="2893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SPM (</a:t>
            </a:r>
            <a:r>
              <a:rPr lang="en-US" b="1" i="1" dirty="0"/>
              <a:t>g/L</a:t>
            </a:r>
            <a:r>
              <a:rPr lang="en-US" dirty="0"/>
              <a:t>) 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2E7635E-2A71-4DE4-AC6F-D03B398BA01A}"/>
              </a:ext>
            </a:extLst>
          </p:cNvPr>
          <p:cNvGrpSpPr/>
          <p:nvPr/>
        </p:nvGrpSpPr>
        <p:grpSpPr>
          <a:xfrm>
            <a:off x="5181125" y="1498616"/>
            <a:ext cx="1438648" cy="1081927"/>
            <a:chOff x="1880406" y="1328694"/>
            <a:chExt cx="1438648" cy="1081927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94CD7E2-905A-405C-9594-ACACE159E89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flipH="1">
              <a:off x="1880406" y="1579624"/>
              <a:ext cx="1438648" cy="830997"/>
            </a:xfrm>
            <a:prstGeom prst="rect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53C9ADDD-6F2E-43C5-8890-9D49AEA5ABCB}"/>
                </a:ext>
              </a:extLst>
            </p:cNvPr>
            <p:cNvSpPr txBox="1"/>
            <p:nvPr/>
          </p:nvSpPr>
          <p:spPr>
            <a:xfrm>
              <a:off x="2157251" y="1328694"/>
              <a:ext cx="9052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Forager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59BB8486-F331-4118-8833-76692BEDBF1D}"/>
              </a:ext>
            </a:extLst>
          </p:cNvPr>
          <p:cNvSpPr txBox="1"/>
          <p:nvPr/>
        </p:nvSpPr>
        <p:spPr>
          <a:xfrm>
            <a:off x="4447402" y="2718186"/>
            <a:ext cx="8846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Quality = 0.3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248E4B34-2036-497C-AFF4-72603B4144DF}"/>
              </a:ext>
            </a:extLst>
          </p:cNvPr>
          <p:cNvSpPr txBox="1"/>
          <p:nvPr/>
        </p:nvSpPr>
        <p:spPr>
          <a:xfrm>
            <a:off x="5482796" y="3970606"/>
            <a:ext cx="8846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Quality = 0.6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CA3D3625-8117-45B7-BED0-946B293217A7}"/>
              </a:ext>
            </a:extLst>
          </p:cNvPr>
          <p:cNvSpPr txBox="1"/>
          <p:nvPr/>
        </p:nvSpPr>
        <p:spPr>
          <a:xfrm>
            <a:off x="6593740" y="2696090"/>
            <a:ext cx="8846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Quality = 0.2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55D5E15A-F550-4443-808B-5C54C6B4006E}"/>
              </a:ext>
            </a:extLst>
          </p:cNvPr>
          <p:cNvSpPr txBox="1"/>
          <p:nvPr/>
        </p:nvSpPr>
        <p:spPr>
          <a:xfrm>
            <a:off x="6699811" y="3964165"/>
            <a:ext cx="8846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Quality = 0.7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EB39B999-DB81-44E8-921B-4E583A62A561}"/>
              </a:ext>
            </a:extLst>
          </p:cNvPr>
          <p:cNvSpPr txBox="1"/>
          <p:nvPr/>
        </p:nvSpPr>
        <p:spPr>
          <a:xfrm>
            <a:off x="4446792" y="3324430"/>
            <a:ext cx="8846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Quality = 0.8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5424BD8E-CE93-4F04-8463-9CBAD0F0404E}"/>
              </a:ext>
            </a:extLst>
          </p:cNvPr>
          <p:cNvSpPr txBox="1"/>
          <p:nvPr/>
        </p:nvSpPr>
        <p:spPr>
          <a:xfrm>
            <a:off x="4408255" y="3978564"/>
            <a:ext cx="8846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Quality = 0.6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59307356-0B65-45AE-A3A4-442B68B63786}"/>
              </a:ext>
            </a:extLst>
          </p:cNvPr>
          <p:cNvSpPr txBox="1"/>
          <p:nvPr/>
        </p:nvSpPr>
        <p:spPr>
          <a:xfrm>
            <a:off x="6667965" y="3273678"/>
            <a:ext cx="8846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Quality = 0.9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512C8E18-9AE8-44EB-8145-52584FF336AC}"/>
              </a:ext>
            </a:extLst>
          </p:cNvPr>
          <p:cNvSpPr txBox="1"/>
          <p:nvPr/>
        </p:nvSpPr>
        <p:spPr>
          <a:xfrm>
            <a:off x="5527042" y="2703507"/>
            <a:ext cx="8846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Quality = 0.3</a:t>
            </a:r>
          </a:p>
        </p:txBody>
      </p:sp>
      <p:pic>
        <p:nvPicPr>
          <p:cNvPr id="131" name="Picture 130">
            <a:extLst>
              <a:ext uri="{FF2B5EF4-FFF2-40B4-BE49-F238E27FC236}">
                <a16:creationId xmlns:a16="http://schemas.microsoft.com/office/drawing/2014/main" id="{E3ADD645-F0FA-4259-B5A3-58DBE62C365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667" r="28742" b="24376"/>
          <a:stretch/>
        </p:blipFill>
        <p:spPr>
          <a:xfrm>
            <a:off x="4345380" y="2036990"/>
            <a:ext cx="3203167" cy="3193172"/>
          </a:xfrm>
          <a:prstGeom prst="rect">
            <a:avLst/>
          </a:prstGeom>
          <a:ln w="57150">
            <a:solidFill>
              <a:srgbClr val="FFC000"/>
            </a:solidFill>
          </a:ln>
          <a:scene3d>
            <a:camera prst="perspectiveRelaxed"/>
            <a:lightRig rig="threePt" dir="t"/>
          </a:scene3d>
        </p:spPr>
      </p:pic>
      <p:sp>
        <p:nvSpPr>
          <p:cNvPr id="82" name="Arrow: Up-Down 81">
            <a:extLst>
              <a:ext uri="{FF2B5EF4-FFF2-40B4-BE49-F238E27FC236}">
                <a16:creationId xmlns:a16="http://schemas.microsoft.com/office/drawing/2014/main" id="{84270C7A-CC37-4BF3-8772-A8A0C6C58035}"/>
              </a:ext>
            </a:extLst>
          </p:cNvPr>
          <p:cNvSpPr/>
          <p:nvPr/>
        </p:nvSpPr>
        <p:spPr>
          <a:xfrm>
            <a:off x="5788557" y="2427809"/>
            <a:ext cx="208670" cy="1280160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251654E-4AB3-497F-B80B-88E3F0F2262A}"/>
              </a:ext>
            </a:extLst>
          </p:cNvPr>
          <p:cNvSpPr txBox="1"/>
          <p:nvPr/>
        </p:nvSpPr>
        <p:spPr>
          <a:xfrm>
            <a:off x="-773002" y="169002"/>
            <a:ext cx="5181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No Competition</a:t>
            </a:r>
          </a:p>
        </p:txBody>
      </p:sp>
    </p:spTree>
    <p:extLst>
      <p:ext uri="{BB962C8B-B14F-4D97-AF65-F5344CB8AC3E}">
        <p14:creationId xmlns:p14="http://schemas.microsoft.com/office/powerpoint/2010/main" val="199152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6707E0A5-E7E3-4E1F-BDAF-BB0EE7672778}"/>
              </a:ext>
            </a:extLst>
          </p:cNvPr>
          <p:cNvSpPr/>
          <p:nvPr/>
        </p:nvSpPr>
        <p:spPr>
          <a:xfrm>
            <a:off x="1776145" y="1701206"/>
            <a:ext cx="8298388" cy="4529601"/>
          </a:xfrm>
          <a:prstGeom prst="rect">
            <a:avLst/>
          </a:prstGeom>
          <a:gradFill flip="none" rotWithShape="1">
            <a:gsLst>
              <a:gs pos="59173">
                <a:srgbClr val="6C3C3C"/>
              </a:gs>
              <a:gs pos="42900">
                <a:srgbClr val="6C3C3C"/>
              </a:gs>
              <a:gs pos="0">
                <a:srgbClr val="FF0000"/>
              </a:gs>
              <a:gs pos="100000">
                <a:schemeClr val="accent1">
                  <a:lumMod val="50000"/>
                </a:schemeClr>
              </a:gs>
            </a:gsLst>
            <a:lin ang="0" scaled="1"/>
            <a:tileRect/>
          </a:gradFill>
          <a:ln>
            <a:noFill/>
          </a:ln>
          <a:scene3d>
            <a:camera prst="perspectiveRelaxed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DCC76E-82E4-489B-B111-88676FC996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2014" y="1699365"/>
            <a:ext cx="8235639" cy="4529601"/>
          </a:xfrm>
          <a:prstGeom prst="rect">
            <a:avLst/>
          </a:prstGeom>
          <a:ln>
            <a:solidFill>
              <a:schemeClr val="tx1"/>
            </a:solidFill>
          </a:ln>
          <a:scene3d>
            <a:camera prst="perspectiveRelaxed"/>
            <a:lightRig rig="threePt" dir="t"/>
          </a:scene3d>
        </p:spPr>
      </p:pic>
      <p:grpSp>
        <p:nvGrpSpPr>
          <p:cNvPr id="59" name="Group 58">
            <a:extLst>
              <a:ext uri="{FF2B5EF4-FFF2-40B4-BE49-F238E27FC236}">
                <a16:creationId xmlns:a16="http://schemas.microsoft.com/office/drawing/2014/main" id="{E6F67821-0371-4DFE-A091-17B83DA69D25}"/>
              </a:ext>
            </a:extLst>
          </p:cNvPr>
          <p:cNvGrpSpPr/>
          <p:nvPr/>
        </p:nvGrpSpPr>
        <p:grpSpPr>
          <a:xfrm>
            <a:off x="1585303" y="3012122"/>
            <a:ext cx="8658299" cy="2225347"/>
            <a:chOff x="1891845" y="3231495"/>
            <a:chExt cx="8658299" cy="2225347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D276A888-2ECE-4AB8-B3F1-7FAA0C246190}"/>
                </a:ext>
              </a:extLst>
            </p:cNvPr>
            <p:cNvGrpSpPr/>
            <p:nvPr/>
          </p:nvGrpSpPr>
          <p:grpSpPr>
            <a:xfrm>
              <a:off x="6134512" y="3260052"/>
              <a:ext cx="4415632" cy="2196790"/>
              <a:chOff x="6134512" y="3260052"/>
              <a:chExt cx="4415632" cy="2196790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1AA6A18C-73F4-401D-82EE-666BB3B07B0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981539" y="3260052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01E9D3B5-52CB-4EF8-90FC-755ABBC5156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082007" y="3260052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188FB62C-34AF-4D50-A582-835C2B68A3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178544" y="3864748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172C09B0-38AE-4298-87F2-CEBDE777AC2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430608" y="4623388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A86F7CDD-CE4B-4F06-B4D3-ED79669E614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635744" y="5428285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42A4542D-33A8-48CB-96B9-A3CB23BA9B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223256" y="3864748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F55B17BF-6755-4D69-B4A3-66188C6913B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356327" y="4599549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4EF482C0-DD48-49B4-B9AC-0DF016227C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508727" y="5456842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FB921A53-B0CB-45B0-8E81-8C3204D12F8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342629" y="5422558"/>
                <a:ext cx="2743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D2362C5E-F9F0-4F7E-B59D-F1674DE0A2B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34512" y="5417361"/>
                <a:ext cx="18288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BA28C2BD-3438-4DD0-9510-71B97A3AA584}"/>
                </a:ext>
              </a:extLst>
            </p:cNvPr>
            <p:cNvGrpSpPr/>
            <p:nvPr/>
          </p:nvGrpSpPr>
          <p:grpSpPr>
            <a:xfrm flipH="1">
              <a:off x="1891845" y="3231495"/>
              <a:ext cx="3207515" cy="2196790"/>
              <a:chOff x="7342629" y="3260052"/>
              <a:chExt cx="3207515" cy="2196790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6A4429FD-2F8B-4756-BC73-88AC77BB5AD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981539" y="3260052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84612499-76E3-4012-B764-2EABB649070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082007" y="3260052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563BBC51-E788-421A-9D78-C0AF97458B8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178544" y="3864748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1C8B67D9-5F75-4548-AF92-72DA0E5D9C0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430608" y="4623388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6FBFC15B-92B7-4397-AC9C-D5A1E4A59F1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635744" y="5428285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8C2C415F-32F1-4E09-A2F8-D62A5EC5844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223256" y="3864748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C9D4B07B-BE0D-4D53-8815-B8A7F05FD48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356327" y="4599549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31FF8A1B-4116-45F8-8D80-0626EE9CD0B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508727" y="5456842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8CDCDBFF-DDED-4721-8523-4FFB745BAF5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342629" y="5422558"/>
                <a:ext cx="2743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4BCC2901-79AD-49D8-B086-BB11C3C60490}"/>
              </a:ext>
            </a:extLst>
          </p:cNvPr>
          <p:cNvSpPr txBox="1"/>
          <p:nvPr/>
        </p:nvSpPr>
        <p:spPr>
          <a:xfrm>
            <a:off x="2957341" y="5628214"/>
            <a:ext cx="5965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Environmental Conditions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7A98A89-D7B7-4239-BDD4-466CE19FB404}"/>
              </a:ext>
            </a:extLst>
          </p:cNvPr>
          <p:cNvSpPr txBox="1"/>
          <p:nvPr/>
        </p:nvSpPr>
        <p:spPr>
          <a:xfrm>
            <a:off x="4532095" y="4794759"/>
            <a:ext cx="401444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805943CF-7D2D-449E-A836-6D1B13CF1339}"/>
              </a:ext>
            </a:extLst>
          </p:cNvPr>
          <p:cNvSpPr txBox="1"/>
          <p:nvPr/>
        </p:nvSpPr>
        <p:spPr>
          <a:xfrm>
            <a:off x="2633267" y="2661771"/>
            <a:ext cx="401444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E7995D19-5C76-48E3-88EF-BEDB705B7642}"/>
              </a:ext>
            </a:extLst>
          </p:cNvPr>
          <p:cNvSpPr txBox="1"/>
          <p:nvPr/>
        </p:nvSpPr>
        <p:spPr>
          <a:xfrm>
            <a:off x="1982927" y="4825562"/>
            <a:ext cx="401444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57DA028B-90B7-4E43-B91A-D6F20C5CA9BD}"/>
              </a:ext>
            </a:extLst>
          </p:cNvPr>
          <p:cNvSpPr txBox="1"/>
          <p:nvPr/>
        </p:nvSpPr>
        <p:spPr>
          <a:xfrm>
            <a:off x="3645640" y="2664983"/>
            <a:ext cx="401444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7BB45CFA-21D2-4863-A70F-5CF1B83C7394}"/>
              </a:ext>
            </a:extLst>
          </p:cNvPr>
          <p:cNvSpPr txBox="1"/>
          <p:nvPr/>
        </p:nvSpPr>
        <p:spPr>
          <a:xfrm>
            <a:off x="3542237" y="3273576"/>
            <a:ext cx="401444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20900940-F8EC-4A9B-AD4A-8CFE503F3A6E}"/>
              </a:ext>
            </a:extLst>
          </p:cNvPr>
          <p:cNvSpPr txBox="1"/>
          <p:nvPr/>
        </p:nvSpPr>
        <p:spPr>
          <a:xfrm>
            <a:off x="3416884" y="4010957"/>
            <a:ext cx="319802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6D02A333-1E99-41B8-BE58-5ECCDC7BD555}"/>
              </a:ext>
            </a:extLst>
          </p:cNvPr>
          <p:cNvSpPr txBox="1"/>
          <p:nvPr/>
        </p:nvSpPr>
        <p:spPr>
          <a:xfrm>
            <a:off x="3268441" y="4843401"/>
            <a:ext cx="319802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F125BC97-BA80-45C4-A828-95A96668CCE6}"/>
              </a:ext>
            </a:extLst>
          </p:cNvPr>
          <p:cNvSpPr txBox="1"/>
          <p:nvPr/>
        </p:nvSpPr>
        <p:spPr>
          <a:xfrm>
            <a:off x="5834087" y="4824239"/>
            <a:ext cx="319802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B9AA271A-8298-4EBE-B2FE-A5284285502F}"/>
              </a:ext>
            </a:extLst>
          </p:cNvPr>
          <p:cNvSpPr txBox="1"/>
          <p:nvPr/>
        </p:nvSpPr>
        <p:spPr>
          <a:xfrm>
            <a:off x="7100261" y="4855755"/>
            <a:ext cx="319802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0FADD980-3F05-4877-9F07-6D2908783F97}"/>
              </a:ext>
            </a:extLst>
          </p:cNvPr>
          <p:cNvSpPr txBox="1"/>
          <p:nvPr/>
        </p:nvSpPr>
        <p:spPr>
          <a:xfrm>
            <a:off x="7986957" y="2696090"/>
            <a:ext cx="319802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3B523829-5F1B-467B-86F7-F823E43A485F}"/>
              </a:ext>
            </a:extLst>
          </p:cNvPr>
          <p:cNvSpPr txBox="1"/>
          <p:nvPr/>
        </p:nvSpPr>
        <p:spPr>
          <a:xfrm>
            <a:off x="8103883" y="3294523"/>
            <a:ext cx="319802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A26DA491-E4BB-4DA9-81D4-FAA03DA95165}"/>
              </a:ext>
            </a:extLst>
          </p:cNvPr>
          <p:cNvSpPr txBox="1"/>
          <p:nvPr/>
        </p:nvSpPr>
        <p:spPr>
          <a:xfrm>
            <a:off x="8228143" y="4022108"/>
            <a:ext cx="319802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A4989ADC-976E-4925-81C5-56BA77C6B425}"/>
              </a:ext>
            </a:extLst>
          </p:cNvPr>
          <p:cNvSpPr txBox="1"/>
          <p:nvPr/>
        </p:nvSpPr>
        <p:spPr>
          <a:xfrm>
            <a:off x="8393145" y="4890655"/>
            <a:ext cx="319802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230D1D59-471F-4E79-A09B-AA371826C293}"/>
              </a:ext>
            </a:extLst>
          </p:cNvPr>
          <p:cNvSpPr txBox="1"/>
          <p:nvPr/>
        </p:nvSpPr>
        <p:spPr>
          <a:xfrm>
            <a:off x="9062116" y="2678208"/>
            <a:ext cx="319802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109403F1-0E5F-4280-B357-F290A704FFD4}"/>
              </a:ext>
            </a:extLst>
          </p:cNvPr>
          <p:cNvSpPr txBox="1"/>
          <p:nvPr/>
        </p:nvSpPr>
        <p:spPr>
          <a:xfrm>
            <a:off x="9203553" y="3288282"/>
            <a:ext cx="319802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EB41C7E3-D045-4B72-8BD8-CD604A13A397}"/>
              </a:ext>
            </a:extLst>
          </p:cNvPr>
          <p:cNvSpPr txBox="1"/>
          <p:nvPr/>
        </p:nvSpPr>
        <p:spPr>
          <a:xfrm>
            <a:off x="9479944" y="4043297"/>
            <a:ext cx="319802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21989A41-9219-40A3-8330-F761AE0DE8A5}"/>
              </a:ext>
            </a:extLst>
          </p:cNvPr>
          <p:cNvSpPr txBox="1"/>
          <p:nvPr/>
        </p:nvSpPr>
        <p:spPr>
          <a:xfrm>
            <a:off x="9676949" y="4843401"/>
            <a:ext cx="319802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70" name="Title 1">
            <a:extLst>
              <a:ext uri="{FF2B5EF4-FFF2-40B4-BE49-F238E27FC236}">
                <a16:creationId xmlns:a16="http://schemas.microsoft.com/office/drawing/2014/main" id="{38C10F88-8A97-48BF-B3A9-22755239630E}"/>
              </a:ext>
            </a:extLst>
          </p:cNvPr>
          <p:cNvSpPr txBox="1">
            <a:spLocks/>
          </p:cNvSpPr>
          <p:nvPr/>
        </p:nvSpPr>
        <p:spPr>
          <a:xfrm>
            <a:off x="306523" y="5718072"/>
            <a:ext cx="1167159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latin typeface="+mn-lt"/>
              </a:rPr>
              <a:t>Fish move to the best nearby patch and gain more energy when environmental conditions match their foraging preferences.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129E048-1567-49BD-ACE0-2AAAC078BA08}"/>
              </a:ext>
            </a:extLst>
          </p:cNvPr>
          <p:cNvSpPr txBox="1"/>
          <p:nvPr/>
        </p:nvSpPr>
        <p:spPr>
          <a:xfrm>
            <a:off x="2134347" y="4022108"/>
            <a:ext cx="401444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974823B-4ADA-42E6-BF4D-58899B5CE3D8}"/>
              </a:ext>
            </a:extLst>
          </p:cNvPr>
          <p:cNvSpPr txBox="1"/>
          <p:nvPr/>
        </p:nvSpPr>
        <p:spPr>
          <a:xfrm>
            <a:off x="2393847" y="3281111"/>
            <a:ext cx="401444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5FE6D17-75DB-44EA-9ACA-1060DE62658E}"/>
              </a:ext>
            </a:extLst>
          </p:cNvPr>
          <p:cNvGrpSpPr/>
          <p:nvPr/>
        </p:nvGrpSpPr>
        <p:grpSpPr>
          <a:xfrm>
            <a:off x="9363454" y="189073"/>
            <a:ext cx="3396953" cy="2103452"/>
            <a:chOff x="9486977" y="861094"/>
            <a:chExt cx="3396953" cy="2103452"/>
          </a:xfrm>
        </p:grpSpPr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EDFE4E65-E31A-46B6-B80F-1DCBFCCFB56C}"/>
                </a:ext>
              </a:extLst>
            </p:cNvPr>
            <p:cNvGrpSpPr/>
            <p:nvPr/>
          </p:nvGrpSpPr>
          <p:grpSpPr>
            <a:xfrm>
              <a:off x="9486977" y="861094"/>
              <a:ext cx="3396953" cy="2103452"/>
              <a:chOff x="9267697" y="5389514"/>
              <a:chExt cx="3396953" cy="2103452"/>
            </a:xfrm>
          </p:grpSpPr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ACE758A5-5C83-48A3-98BB-FC1CDBCE7313}"/>
                  </a:ext>
                </a:extLst>
              </p:cNvPr>
              <p:cNvSpPr/>
              <p:nvPr/>
            </p:nvSpPr>
            <p:spPr>
              <a:xfrm>
                <a:off x="9267697" y="5787731"/>
                <a:ext cx="2497656" cy="170523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8C1F4471-1D11-4FF1-81D4-00981F97DED0}"/>
                  </a:ext>
                </a:extLst>
              </p:cNvPr>
              <p:cNvSpPr/>
              <p:nvPr/>
            </p:nvSpPr>
            <p:spPr>
              <a:xfrm>
                <a:off x="9395253" y="5958699"/>
                <a:ext cx="365760" cy="23342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E3616B5B-141C-4419-809F-DE9CAA918066}"/>
                  </a:ext>
                </a:extLst>
              </p:cNvPr>
              <p:cNvSpPr/>
              <p:nvPr/>
            </p:nvSpPr>
            <p:spPr>
              <a:xfrm>
                <a:off x="9414592" y="6703367"/>
                <a:ext cx="365760" cy="233429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9E59005B-333B-4D70-B945-C5B3A252F4B5}"/>
                  </a:ext>
                </a:extLst>
              </p:cNvPr>
              <p:cNvSpPr txBox="1"/>
              <p:nvPr/>
            </p:nvSpPr>
            <p:spPr>
              <a:xfrm>
                <a:off x="9743225" y="5891916"/>
                <a:ext cx="22031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Salinity (</a:t>
                </a:r>
                <a:r>
                  <a:rPr lang="en-US" b="1" i="1" dirty="0" err="1"/>
                  <a:t>psu</a:t>
                </a:r>
                <a:r>
                  <a:rPr lang="en-US" dirty="0"/>
                  <a:t>) 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1" name="TextBox 90">
                    <a:extLst>
                      <a:ext uri="{FF2B5EF4-FFF2-40B4-BE49-F238E27FC236}">
                        <a16:creationId xmlns:a16="http://schemas.microsoft.com/office/drawing/2014/main" id="{7CF2A430-65F3-4D81-A76E-7D0E8757CDA1}"/>
                      </a:ext>
                    </a:extLst>
                  </p:cNvPr>
                  <p:cNvSpPr txBox="1"/>
                  <p:nvPr/>
                </p:nvSpPr>
                <p:spPr>
                  <a:xfrm>
                    <a:off x="9770694" y="6624633"/>
                    <a:ext cx="289395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Current Velocity (</a:t>
                    </a:r>
                    <a14:m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oMath>
                    </a14:m>
                    <a:r>
                      <a:rPr lang="en-US" dirty="0"/>
                      <a:t>) </a:t>
                    </a:r>
                  </a:p>
                </p:txBody>
              </p:sp>
            </mc:Choice>
            <mc:Fallback xmlns="">
              <p:sp>
                <p:nvSpPr>
                  <p:cNvPr id="91" name="TextBox 90">
                    <a:extLst>
                      <a:ext uri="{FF2B5EF4-FFF2-40B4-BE49-F238E27FC236}">
                        <a16:creationId xmlns:a16="http://schemas.microsoft.com/office/drawing/2014/main" id="{7CF2A430-65F3-4D81-A76E-7D0E8757CDA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70694" y="6624633"/>
                    <a:ext cx="2893956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1895" t="-10000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D29C8B95-12C8-4562-A7CA-5DD9E13F4EAE}"/>
                  </a:ext>
                </a:extLst>
              </p:cNvPr>
              <p:cNvSpPr txBox="1"/>
              <p:nvPr/>
            </p:nvSpPr>
            <p:spPr>
              <a:xfrm>
                <a:off x="9726219" y="5389514"/>
                <a:ext cx="168755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/>
                  <a:t>Legend</a:t>
                </a:r>
              </a:p>
            </p:txBody>
          </p:sp>
        </p:grp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6D05BD26-1DB7-47F2-B94F-B676E34E3399}"/>
                </a:ext>
              </a:extLst>
            </p:cNvPr>
            <p:cNvSpPr/>
            <p:nvPr/>
          </p:nvSpPr>
          <p:spPr>
            <a:xfrm>
              <a:off x="9622721" y="1802884"/>
              <a:ext cx="365760" cy="233429"/>
            </a:xfrm>
            <a:prstGeom prst="rect">
              <a:avLst/>
            </a:prstGeom>
            <a:solidFill>
              <a:srgbClr val="C0161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799940DA-EA48-40A1-A471-24013DD62DBC}"/>
                    </a:ext>
                  </a:extLst>
                </p:cNvPr>
                <p:cNvSpPr txBox="1"/>
                <p:nvPr/>
              </p:nvSpPr>
              <p:spPr>
                <a:xfrm>
                  <a:off x="9978823" y="1724150"/>
                  <a:ext cx="289395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Temperature (</a:t>
                  </a:r>
                  <a14:m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𝑪</m:t>
                      </m:r>
                    </m:oMath>
                  </a14:m>
                  <a:r>
                    <a:rPr lang="en-US" dirty="0"/>
                    <a:t>) </a:t>
                  </a:r>
                </a:p>
              </p:txBody>
            </p:sp>
          </mc:Choice>
          <mc:Fallback xmlns=""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799940DA-EA48-40A1-A471-24013DD62D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78823" y="1724150"/>
                  <a:ext cx="2893956" cy="369332"/>
                </a:xfrm>
                <a:prstGeom prst="rect">
                  <a:avLst/>
                </a:prstGeom>
                <a:blipFill>
                  <a:blip r:embed="rId7"/>
                  <a:stretch>
                    <a:fillRect l="-1899" t="-10000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6" name="Rectangle 95">
            <a:extLst>
              <a:ext uri="{FF2B5EF4-FFF2-40B4-BE49-F238E27FC236}">
                <a16:creationId xmlns:a16="http://schemas.microsoft.com/office/drawing/2014/main" id="{A7E69A02-6C94-4036-A728-0A62224DEF2B}"/>
              </a:ext>
            </a:extLst>
          </p:cNvPr>
          <p:cNvSpPr/>
          <p:nvPr/>
        </p:nvSpPr>
        <p:spPr>
          <a:xfrm>
            <a:off x="9520007" y="1890990"/>
            <a:ext cx="365760" cy="233429"/>
          </a:xfrm>
          <a:prstGeom prst="rect">
            <a:avLst/>
          </a:prstGeom>
          <a:solidFill>
            <a:srgbClr val="6C3C3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E42EC7B2-DA6E-4EF6-8F09-8BAF68F463EE}"/>
              </a:ext>
            </a:extLst>
          </p:cNvPr>
          <p:cNvSpPr txBox="1"/>
          <p:nvPr/>
        </p:nvSpPr>
        <p:spPr>
          <a:xfrm>
            <a:off x="9876109" y="1812256"/>
            <a:ext cx="2893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SPM (</a:t>
            </a:r>
            <a:r>
              <a:rPr lang="en-US" b="1" i="1" dirty="0"/>
              <a:t>g/L</a:t>
            </a:r>
            <a:r>
              <a:rPr lang="en-US" dirty="0"/>
              <a:t>) </a:t>
            </a:r>
          </a:p>
        </p:txBody>
      </p:sp>
      <p:pic>
        <p:nvPicPr>
          <p:cNvPr id="98" name="Picture 97">
            <a:extLst>
              <a:ext uri="{FF2B5EF4-FFF2-40B4-BE49-F238E27FC236}">
                <a16:creationId xmlns:a16="http://schemas.microsoft.com/office/drawing/2014/main" id="{4606E9D0-CCFF-48C0-B67C-7BB807B7EF2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667" r="57122" b="74836"/>
          <a:stretch/>
        </p:blipFill>
        <p:spPr>
          <a:xfrm flipH="1">
            <a:off x="6548321" y="3081079"/>
            <a:ext cx="1048225" cy="1013201"/>
          </a:xfrm>
          <a:prstGeom prst="rect">
            <a:avLst/>
          </a:prstGeom>
          <a:ln w="57150">
            <a:solidFill>
              <a:srgbClr val="FFC000"/>
            </a:solidFill>
          </a:ln>
          <a:scene3d>
            <a:camera prst="perspectiveRelaxed"/>
            <a:lightRig rig="threePt" dir="t"/>
          </a:scene3d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E2E7635E-2A71-4DE4-AC6F-D03B398BA01A}"/>
              </a:ext>
            </a:extLst>
          </p:cNvPr>
          <p:cNvGrpSpPr/>
          <p:nvPr/>
        </p:nvGrpSpPr>
        <p:grpSpPr>
          <a:xfrm>
            <a:off x="6390987" y="1396841"/>
            <a:ext cx="1438648" cy="1081927"/>
            <a:chOff x="1880406" y="1328694"/>
            <a:chExt cx="1438648" cy="1081927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94CD7E2-905A-405C-9594-ACACE159E89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flipH="1">
              <a:off x="1880406" y="1579624"/>
              <a:ext cx="1438648" cy="830997"/>
            </a:xfrm>
            <a:prstGeom prst="rect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53C9ADDD-6F2E-43C5-8890-9D49AEA5ABCB}"/>
                </a:ext>
              </a:extLst>
            </p:cNvPr>
            <p:cNvSpPr txBox="1"/>
            <p:nvPr/>
          </p:nvSpPr>
          <p:spPr>
            <a:xfrm>
              <a:off x="2157251" y="1328694"/>
              <a:ext cx="9052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Forager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59BB8486-F331-4118-8833-76692BEDBF1D}"/>
              </a:ext>
            </a:extLst>
          </p:cNvPr>
          <p:cNvSpPr txBox="1"/>
          <p:nvPr/>
        </p:nvSpPr>
        <p:spPr>
          <a:xfrm>
            <a:off x="4447402" y="2718186"/>
            <a:ext cx="8846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Quality = 0.3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248E4B34-2036-497C-AFF4-72603B4144DF}"/>
              </a:ext>
            </a:extLst>
          </p:cNvPr>
          <p:cNvSpPr txBox="1"/>
          <p:nvPr/>
        </p:nvSpPr>
        <p:spPr>
          <a:xfrm>
            <a:off x="5482796" y="3970606"/>
            <a:ext cx="8846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Quality = 0.6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CA3D3625-8117-45B7-BED0-946B293217A7}"/>
              </a:ext>
            </a:extLst>
          </p:cNvPr>
          <p:cNvSpPr txBox="1"/>
          <p:nvPr/>
        </p:nvSpPr>
        <p:spPr>
          <a:xfrm>
            <a:off x="6593740" y="2696090"/>
            <a:ext cx="8846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Quality = 0.2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55D5E15A-F550-4443-808B-5C54C6B4006E}"/>
              </a:ext>
            </a:extLst>
          </p:cNvPr>
          <p:cNvSpPr txBox="1"/>
          <p:nvPr/>
        </p:nvSpPr>
        <p:spPr>
          <a:xfrm>
            <a:off x="6699811" y="3964165"/>
            <a:ext cx="8846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Quality = 0.7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EB39B999-DB81-44E8-921B-4E583A62A561}"/>
              </a:ext>
            </a:extLst>
          </p:cNvPr>
          <p:cNvSpPr txBox="1"/>
          <p:nvPr/>
        </p:nvSpPr>
        <p:spPr>
          <a:xfrm>
            <a:off x="4446792" y="3324430"/>
            <a:ext cx="8846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Quality = 0.8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5424BD8E-CE93-4F04-8463-9CBAD0F0404E}"/>
              </a:ext>
            </a:extLst>
          </p:cNvPr>
          <p:cNvSpPr txBox="1"/>
          <p:nvPr/>
        </p:nvSpPr>
        <p:spPr>
          <a:xfrm>
            <a:off x="4408255" y="3978564"/>
            <a:ext cx="8846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Quality = 0.6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512C8E18-9AE8-44EB-8145-52584FF336AC}"/>
              </a:ext>
            </a:extLst>
          </p:cNvPr>
          <p:cNvSpPr txBox="1"/>
          <p:nvPr/>
        </p:nvSpPr>
        <p:spPr>
          <a:xfrm>
            <a:off x="5527042" y="2703507"/>
            <a:ext cx="8846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Quality = 0.3</a:t>
            </a:r>
          </a:p>
        </p:txBody>
      </p:sp>
      <p:sp>
        <p:nvSpPr>
          <p:cNvPr id="82" name="Arrow: Up-Down 81">
            <a:extLst>
              <a:ext uri="{FF2B5EF4-FFF2-40B4-BE49-F238E27FC236}">
                <a16:creationId xmlns:a16="http://schemas.microsoft.com/office/drawing/2014/main" id="{84270C7A-CC37-4BF3-8772-A8A0C6C58035}"/>
              </a:ext>
            </a:extLst>
          </p:cNvPr>
          <p:cNvSpPr/>
          <p:nvPr/>
        </p:nvSpPr>
        <p:spPr>
          <a:xfrm>
            <a:off x="6998419" y="2326034"/>
            <a:ext cx="208670" cy="1097280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5A8D60C-BAA6-4015-AE45-7A907DE10AAF}"/>
              </a:ext>
            </a:extLst>
          </p:cNvPr>
          <p:cNvPicPr>
            <a:picLocks noChangeAspect="1"/>
          </p:cNvPicPr>
          <p:nvPr/>
        </p:nvPicPr>
        <p:blipFill>
          <a:blip r:embed="rId9">
            <a:alphaModFix amt="70000"/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220886" y="1397134"/>
            <a:ext cx="1542422" cy="2334970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B409AB5-032D-4E57-BABC-128750B729EA}"/>
              </a:ext>
            </a:extLst>
          </p:cNvPr>
          <p:cNvCxnSpPr/>
          <p:nvPr/>
        </p:nvCxnSpPr>
        <p:spPr>
          <a:xfrm>
            <a:off x="6228281" y="2326034"/>
            <a:ext cx="640080" cy="0"/>
          </a:xfrm>
          <a:prstGeom prst="straightConnector1">
            <a:avLst/>
          </a:prstGeom>
          <a:ln w="571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BC8501F8-D603-4F8E-B741-CE0871595EE1}"/>
              </a:ext>
            </a:extLst>
          </p:cNvPr>
          <p:cNvSpPr txBox="1"/>
          <p:nvPr/>
        </p:nvSpPr>
        <p:spPr>
          <a:xfrm>
            <a:off x="-773002" y="169002"/>
            <a:ext cx="5181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No Competition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56C6620-765D-46CA-AF9E-73A2B0DFA123}"/>
              </a:ext>
            </a:extLst>
          </p:cNvPr>
          <p:cNvGrpSpPr/>
          <p:nvPr/>
        </p:nvGrpSpPr>
        <p:grpSpPr>
          <a:xfrm>
            <a:off x="6087067" y="144285"/>
            <a:ext cx="1972474" cy="1233901"/>
            <a:chOff x="6302756" y="-21785"/>
            <a:chExt cx="1972474" cy="1233901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772B1A24-B441-4945-AA5E-FDEF334F8B2D}"/>
                </a:ext>
              </a:extLst>
            </p:cNvPr>
            <p:cNvSpPr/>
            <p:nvPr/>
          </p:nvSpPr>
          <p:spPr>
            <a:xfrm>
              <a:off x="6367489" y="82429"/>
              <a:ext cx="1791306" cy="112968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76" name="Picture 75">
              <a:extLst>
                <a:ext uri="{FF2B5EF4-FFF2-40B4-BE49-F238E27FC236}">
                  <a16:creationId xmlns:a16="http://schemas.microsoft.com/office/drawing/2014/main" id="{F9BC1BE8-B5E3-47BE-90E6-1A98CCDBDCB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/>
            <a:srcRect l="36883" t="9252" r="55401" b="73628"/>
            <a:stretch/>
          </p:blipFill>
          <p:spPr>
            <a:xfrm>
              <a:off x="6474266" y="108143"/>
              <a:ext cx="561821" cy="89600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E10DFA3B-5D8C-44E9-B958-B2DFAED6C868}"/>
                </a:ext>
              </a:extLst>
            </p:cNvPr>
            <p:cNvSpPr/>
            <p:nvPr/>
          </p:nvSpPr>
          <p:spPr>
            <a:xfrm>
              <a:off x="6656505" y="791835"/>
              <a:ext cx="254405" cy="36576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1E46C0EC-EDDE-42DB-A785-3620D6C39C33}"/>
                </a:ext>
              </a:extLst>
            </p:cNvPr>
            <p:cNvSpPr txBox="1"/>
            <p:nvPr/>
          </p:nvSpPr>
          <p:spPr>
            <a:xfrm>
              <a:off x="6302756" y="873562"/>
              <a:ext cx="100662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Energy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41587A8F-8B08-4903-B566-ED9DC8FCE395}"/>
                </a:ext>
              </a:extLst>
            </p:cNvPr>
            <p:cNvSpPr txBox="1"/>
            <p:nvPr/>
          </p:nvSpPr>
          <p:spPr>
            <a:xfrm>
              <a:off x="7268603" y="862193"/>
              <a:ext cx="100662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Energy</a:t>
              </a:r>
            </a:p>
          </p:txBody>
        </p:sp>
        <p:sp>
          <p:nvSpPr>
            <p:cNvPr id="80" name="Arrow: Right 79">
              <a:extLst>
                <a:ext uri="{FF2B5EF4-FFF2-40B4-BE49-F238E27FC236}">
                  <a16:creationId xmlns:a16="http://schemas.microsoft.com/office/drawing/2014/main" id="{6041B55F-3988-4B60-924C-FCE72955D507}"/>
                </a:ext>
              </a:extLst>
            </p:cNvPr>
            <p:cNvSpPr/>
            <p:nvPr/>
          </p:nvSpPr>
          <p:spPr>
            <a:xfrm>
              <a:off x="7085723" y="498503"/>
              <a:ext cx="365760" cy="18288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03EC071B-C62F-4608-8E67-788092B6E30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/>
            <a:srcRect l="17196" t="6647" r="73027" b="74624"/>
            <a:stretch/>
          </p:blipFill>
          <p:spPr>
            <a:xfrm>
              <a:off x="7420063" y="-21785"/>
              <a:ext cx="738732" cy="98635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99978A67-3790-4224-B970-E6134D60A546}"/>
                </a:ext>
              </a:extLst>
            </p:cNvPr>
            <p:cNvSpPr/>
            <p:nvPr/>
          </p:nvSpPr>
          <p:spPr>
            <a:xfrm>
              <a:off x="7601295" y="482799"/>
              <a:ext cx="243672" cy="334983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9E8DBAB6-CAF3-4888-B519-3F6D614999FF}"/>
              </a:ext>
            </a:extLst>
          </p:cNvPr>
          <p:cNvSpPr/>
          <p:nvPr/>
        </p:nvSpPr>
        <p:spPr>
          <a:xfrm>
            <a:off x="6536406" y="3496147"/>
            <a:ext cx="1048098" cy="212963"/>
          </a:xfrm>
          <a:prstGeom prst="round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Forager: 1 </a:t>
            </a:r>
          </a:p>
        </p:txBody>
      </p:sp>
    </p:spTree>
    <p:extLst>
      <p:ext uri="{BB962C8B-B14F-4D97-AF65-F5344CB8AC3E}">
        <p14:creationId xmlns:p14="http://schemas.microsoft.com/office/powerpoint/2010/main" val="803402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6707E0A5-E7E3-4E1F-BDAF-BB0EE7672778}"/>
              </a:ext>
            </a:extLst>
          </p:cNvPr>
          <p:cNvSpPr/>
          <p:nvPr/>
        </p:nvSpPr>
        <p:spPr>
          <a:xfrm>
            <a:off x="1776145" y="1701206"/>
            <a:ext cx="8298388" cy="4529601"/>
          </a:xfrm>
          <a:prstGeom prst="rect">
            <a:avLst/>
          </a:prstGeom>
          <a:gradFill flip="none" rotWithShape="1">
            <a:gsLst>
              <a:gs pos="59173">
                <a:srgbClr val="6C3C3C"/>
              </a:gs>
              <a:gs pos="42900">
                <a:srgbClr val="6C3C3C"/>
              </a:gs>
              <a:gs pos="0">
                <a:srgbClr val="FF0000"/>
              </a:gs>
              <a:gs pos="100000">
                <a:schemeClr val="accent1">
                  <a:lumMod val="50000"/>
                </a:schemeClr>
              </a:gs>
            </a:gsLst>
            <a:lin ang="0" scaled="1"/>
            <a:tileRect/>
          </a:gradFill>
          <a:ln>
            <a:noFill/>
          </a:ln>
          <a:scene3d>
            <a:camera prst="perspectiveRelaxed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DCC76E-82E4-489B-B111-88676FC996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2014" y="1699365"/>
            <a:ext cx="8235639" cy="4529601"/>
          </a:xfrm>
          <a:prstGeom prst="rect">
            <a:avLst/>
          </a:prstGeom>
          <a:ln>
            <a:solidFill>
              <a:schemeClr val="tx1"/>
            </a:solidFill>
          </a:ln>
          <a:scene3d>
            <a:camera prst="perspectiveRelaxed"/>
            <a:lightRig rig="threePt" dir="t"/>
          </a:scene3d>
        </p:spPr>
      </p:pic>
      <p:grpSp>
        <p:nvGrpSpPr>
          <p:cNvPr id="59" name="Group 58">
            <a:extLst>
              <a:ext uri="{FF2B5EF4-FFF2-40B4-BE49-F238E27FC236}">
                <a16:creationId xmlns:a16="http://schemas.microsoft.com/office/drawing/2014/main" id="{E6F67821-0371-4DFE-A091-17B83DA69D25}"/>
              </a:ext>
            </a:extLst>
          </p:cNvPr>
          <p:cNvGrpSpPr/>
          <p:nvPr/>
        </p:nvGrpSpPr>
        <p:grpSpPr>
          <a:xfrm>
            <a:off x="1585303" y="3012122"/>
            <a:ext cx="8658299" cy="2225347"/>
            <a:chOff x="1891845" y="3231495"/>
            <a:chExt cx="8658299" cy="2225347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D276A888-2ECE-4AB8-B3F1-7FAA0C246190}"/>
                </a:ext>
              </a:extLst>
            </p:cNvPr>
            <p:cNvGrpSpPr/>
            <p:nvPr/>
          </p:nvGrpSpPr>
          <p:grpSpPr>
            <a:xfrm>
              <a:off x="6134512" y="3260052"/>
              <a:ext cx="4415632" cy="2196790"/>
              <a:chOff x="6134512" y="3260052"/>
              <a:chExt cx="4415632" cy="2196790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1AA6A18C-73F4-401D-82EE-666BB3B07B0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981539" y="3260052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01E9D3B5-52CB-4EF8-90FC-755ABBC5156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082007" y="3260052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188FB62C-34AF-4D50-A582-835C2B68A3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178544" y="3864748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172C09B0-38AE-4298-87F2-CEBDE777AC2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430608" y="4623388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A86F7CDD-CE4B-4F06-B4D3-ED79669E614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635744" y="5428285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42A4542D-33A8-48CB-96B9-A3CB23BA9B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223256" y="3864748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F55B17BF-6755-4D69-B4A3-66188C6913B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356327" y="4599549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4EF482C0-DD48-49B4-B9AC-0DF016227C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508727" y="5456842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FB921A53-B0CB-45B0-8E81-8C3204D12F8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342629" y="5422558"/>
                <a:ext cx="2743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D2362C5E-F9F0-4F7E-B59D-F1674DE0A2B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34512" y="5417361"/>
                <a:ext cx="18288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BA28C2BD-3438-4DD0-9510-71B97A3AA584}"/>
                </a:ext>
              </a:extLst>
            </p:cNvPr>
            <p:cNvGrpSpPr/>
            <p:nvPr/>
          </p:nvGrpSpPr>
          <p:grpSpPr>
            <a:xfrm flipH="1">
              <a:off x="1891845" y="3231495"/>
              <a:ext cx="3207515" cy="2196790"/>
              <a:chOff x="7342629" y="3260052"/>
              <a:chExt cx="3207515" cy="2196790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6A4429FD-2F8B-4756-BC73-88AC77BB5AD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981539" y="3260052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84612499-76E3-4012-B764-2EABB649070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082007" y="3260052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563BBC51-E788-421A-9D78-C0AF97458B8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178544" y="3864748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1C8B67D9-5F75-4548-AF92-72DA0E5D9C0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430608" y="4623388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6FBFC15B-92B7-4397-AC9C-D5A1E4A59F1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635744" y="5428285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8C2C415F-32F1-4E09-A2F8-D62A5EC5844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223256" y="3864748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C9D4B07B-BE0D-4D53-8815-B8A7F05FD48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356327" y="4599549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31FF8A1B-4116-45F8-8D80-0626EE9CD0B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508727" y="5456842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8CDCDBFF-DDED-4721-8523-4FFB745BAF5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342629" y="5422558"/>
                <a:ext cx="2743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4BCC2901-79AD-49D8-B086-BB11C3C60490}"/>
              </a:ext>
            </a:extLst>
          </p:cNvPr>
          <p:cNvSpPr txBox="1"/>
          <p:nvPr/>
        </p:nvSpPr>
        <p:spPr>
          <a:xfrm>
            <a:off x="2957341" y="5628214"/>
            <a:ext cx="5965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Environmental Conditions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7A98A89-D7B7-4239-BDD4-466CE19FB404}"/>
              </a:ext>
            </a:extLst>
          </p:cNvPr>
          <p:cNvSpPr txBox="1"/>
          <p:nvPr/>
        </p:nvSpPr>
        <p:spPr>
          <a:xfrm>
            <a:off x="4532095" y="4794759"/>
            <a:ext cx="401444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805943CF-7D2D-449E-A836-6D1B13CF1339}"/>
              </a:ext>
            </a:extLst>
          </p:cNvPr>
          <p:cNvSpPr txBox="1"/>
          <p:nvPr/>
        </p:nvSpPr>
        <p:spPr>
          <a:xfrm>
            <a:off x="2633267" y="2661771"/>
            <a:ext cx="401444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E7995D19-5C76-48E3-88EF-BEDB705B7642}"/>
              </a:ext>
            </a:extLst>
          </p:cNvPr>
          <p:cNvSpPr txBox="1"/>
          <p:nvPr/>
        </p:nvSpPr>
        <p:spPr>
          <a:xfrm>
            <a:off x="1982927" y="4825562"/>
            <a:ext cx="401444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57DA028B-90B7-4E43-B91A-D6F20C5CA9BD}"/>
              </a:ext>
            </a:extLst>
          </p:cNvPr>
          <p:cNvSpPr txBox="1"/>
          <p:nvPr/>
        </p:nvSpPr>
        <p:spPr>
          <a:xfrm>
            <a:off x="3645640" y="2664983"/>
            <a:ext cx="401444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7BB45CFA-21D2-4863-A70F-5CF1B83C7394}"/>
              </a:ext>
            </a:extLst>
          </p:cNvPr>
          <p:cNvSpPr txBox="1"/>
          <p:nvPr/>
        </p:nvSpPr>
        <p:spPr>
          <a:xfrm>
            <a:off x="3542237" y="3273576"/>
            <a:ext cx="401444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20900940-F8EC-4A9B-AD4A-8CFE503F3A6E}"/>
              </a:ext>
            </a:extLst>
          </p:cNvPr>
          <p:cNvSpPr txBox="1"/>
          <p:nvPr/>
        </p:nvSpPr>
        <p:spPr>
          <a:xfrm>
            <a:off x="3416884" y="4010957"/>
            <a:ext cx="319802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6D02A333-1E99-41B8-BE58-5ECCDC7BD555}"/>
              </a:ext>
            </a:extLst>
          </p:cNvPr>
          <p:cNvSpPr txBox="1"/>
          <p:nvPr/>
        </p:nvSpPr>
        <p:spPr>
          <a:xfrm>
            <a:off x="3268441" y="4843401"/>
            <a:ext cx="319802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F125BC97-BA80-45C4-A828-95A96668CCE6}"/>
              </a:ext>
            </a:extLst>
          </p:cNvPr>
          <p:cNvSpPr txBox="1"/>
          <p:nvPr/>
        </p:nvSpPr>
        <p:spPr>
          <a:xfrm>
            <a:off x="5834087" y="4824239"/>
            <a:ext cx="319802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B9AA271A-8298-4EBE-B2FE-A5284285502F}"/>
              </a:ext>
            </a:extLst>
          </p:cNvPr>
          <p:cNvSpPr txBox="1"/>
          <p:nvPr/>
        </p:nvSpPr>
        <p:spPr>
          <a:xfrm>
            <a:off x="7100261" y="4855755"/>
            <a:ext cx="319802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0FADD980-3F05-4877-9F07-6D2908783F97}"/>
              </a:ext>
            </a:extLst>
          </p:cNvPr>
          <p:cNvSpPr txBox="1"/>
          <p:nvPr/>
        </p:nvSpPr>
        <p:spPr>
          <a:xfrm>
            <a:off x="7986957" y="2696090"/>
            <a:ext cx="319802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3B523829-5F1B-467B-86F7-F823E43A485F}"/>
              </a:ext>
            </a:extLst>
          </p:cNvPr>
          <p:cNvSpPr txBox="1"/>
          <p:nvPr/>
        </p:nvSpPr>
        <p:spPr>
          <a:xfrm>
            <a:off x="8103883" y="3294523"/>
            <a:ext cx="319802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A26DA491-E4BB-4DA9-81D4-FAA03DA95165}"/>
              </a:ext>
            </a:extLst>
          </p:cNvPr>
          <p:cNvSpPr txBox="1"/>
          <p:nvPr/>
        </p:nvSpPr>
        <p:spPr>
          <a:xfrm>
            <a:off x="8228143" y="4022108"/>
            <a:ext cx="319802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A4989ADC-976E-4925-81C5-56BA77C6B425}"/>
              </a:ext>
            </a:extLst>
          </p:cNvPr>
          <p:cNvSpPr txBox="1"/>
          <p:nvPr/>
        </p:nvSpPr>
        <p:spPr>
          <a:xfrm>
            <a:off x="8393145" y="4890655"/>
            <a:ext cx="319802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230D1D59-471F-4E79-A09B-AA371826C293}"/>
              </a:ext>
            </a:extLst>
          </p:cNvPr>
          <p:cNvSpPr txBox="1"/>
          <p:nvPr/>
        </p:nvSpPr>
        <p:spPr>
          <a:xfrm>
            <a:off x="9062116" y="2678208"/>
            <a:ext cx="319802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109403F1-0E5F-4280-B357-F290A704FFD4}"/>
              </a:ext>
            </a:extLst>
          </p:cNvPr>
          <p:cNvSpPr txBox="1"/>
          <p:nvPr/>
        </p:nvSpPr>
        <p:spPr>
          <a:xfrm>
            <a:off x="9203553" y="3288282"/>
            <a:ext cx="319802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EB41C7E3-D045-4B72-8BD8-CD604A13A397}"/>
              </a:ext>
            </a:extLst>
          </p:cNvPr>
          <p:cNvSpPr txBox="1"/>
          <p:nvPr/>
        </p:nvSpPr>
        <p:spPr>
          <a:xfrm>
            <a:off x="9479944" y="4043297"/>
            <a:ext cx="319802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21989A41-9219-40A3-8330-F761AE0DE8A5}"/>
              </a:ext>
            </a:extLst>
          </p:cNvPr>
          <p:cNvSpPr txBox="1"/>
          <p:nvPr/>
        </p:nvSpPr>
        <p:spPr>
          <a:xfrm>
            <a:off x="9676949" y="4843401"/>
            <a:ext cx="319802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70" name="Title 1">
            <a:extLst>
              <a:ext uri="{FF2B5EF4-FFF2-40B4-BE49-F238E27FC236}">
                <a16:creationId xmlns:a16="http://schemas.microsoft.com/office/drawing/2014/main" id="{38C10F88-8A97-48BF-B3A9-22755239630E}"/>
              </a:ext>
            </a:extLst>
          </p:cNvPr>
          <p:cNvSpPr txBox="1">
            <a:spLocks/>
          </p:cNvSpPr>
          <p:nvPr/>
        </p:nvSpPr>
        <p:spPr>
          <a:xfrm>
            <a:off x="306523" y="5718072"/>
            <a:ext cx="1167159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latin typeface="+mn-lt"/>
              </a:rPr>
              <a:t>Same-species fish can share a patch, but larger individuals benefit more.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129E048-1567-49BD-ACE0-2AAAC078BA08}"/>
              </a:ext>
            </a:extLst>
          </p:cNvPr>
          <p:cNvSpPr txBox="1"/>
          <p:nvPr/>
        </p:nvSpPr>
        <p:spPr>
          <a:xfrm>
            <a:off x="2134347" y="4022108"/>
            <a:ext cx="401444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974823B-4ADA-42E6-BF4D-58899B5CE3D8}"/>
              </a:ext>
            </a:extLst>
          </p:cNvPr>
          <p:cNvSpPr txBox="1"/>
          <p:nvPr/>
        </p:nvSpPr>
        <p:spPr>
          <a:xfrm>
            <a:off x="2393847" y="3281111"/>
            <a:ext cx="401444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5FE6D17-75DB-44EA-9ACA-1060DE62658E}"/>
              </a:ext>
            </a:extLst>
          </p:cNvPr>
          <p:cNvGrpSpPr/>
          <p:nvPr/>
        </p:nvGrpSpPr>
        <p:grpSpPr>
          <a:xfrm>
            <a:off x="9363454" y="189073"/>
            <a:ext cx="3396953" cy="2103452"/>
            <a:chOff x="9486977" y="861094"/>
            <a:chExt cx="3396953" cy="2103452"/>
          </a:xfrm>
        </p:grpSpPr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EDFE4E65-E31A-46B6-B80F-1DCBFCCFB56C}"/>
                </a:ext>
              </a:extLst>
            </p:cNvPr>
            <p:cNvGrpSpPr/>
            <p:nvPr/>
          </p:nvGrpSpPr>
          <p:grpSpPr>
            <a:xfrm>
              <a:off x="9486977" y="861094"/>
              <a:ext cx="3396953" cy="2103452"/>
              <a:chOff x="9267697" y="5389514"/>
              <a:chExt cx="3396953" cy="2103452"/>
            </a:xfrm>
          </p:grpSpPr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ACE758A5-5C83-48A3-98BB-FC1CDBCE7313}"/>
                  </a:ext>
                </a:extLst>
              </p:cNvPr>
              <p:cNvSpPr/>
              <p:nvPr/>
            </p:nvSpPr>
            <p:spPr>
              <a:xfrm>
                <a:off x="9267697" y="5787731"/>
                <a:ext cx="2497656" cy="170523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8C1F4471-1D11-4FF1-81D4-00981F97DED0}"/>
                  </a:ext>
                </a:extLst>
              </p:cNvPr>
              <p:cNvSpPr/>
              <p:nvPr/>
            </p:nvSpPr>
            <p:spPr>
              <a:xfrm>
                <a:off x="9395253" y="5958699"/>
                <a:ext cx="365760" cy="23342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E3616B5B-141C-4419-809F-DE9CAA918066}"/>
                  </a:ext>
                </a:extLst>
              </p:cNvPr>
              <p:cNvSpPr/>
              <p:nvPr/>
            </p:nvSpPr>
            <p:spPr>
              <a:xfrm>
                <a:off x="9414592" y="6703367"/>
                <a:ext cx="365760" cy="233429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9E59005B-333B-4D70-B945-C5B3A252F4B5}"/>
                  </a:ext>
                </a:extLst>
              </p:cNvPr>
              <p:cNvSpPr txBox="1"/>
              <p:nvPr/>
            </p:nvSpPr>
            <p:spPr>
              <a:xfrm>
                <a:off x="9743225" y="5891916"/>
                <a:ext cx="22031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Salinity (</a:t>
                </a:r>
                <a:r>
                  <a:rPr lang="en-US" b="1" i="1" dirty="0" err="1"/>
                  <a:t>psu</a:t>
                </a:r>
                <a:r>
                  <a:rPr lang="en-US" dirty="0"/>
                  <a:t>) 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1" name="TextBox 90">
                    <a:extLst>
                      <a:ext uri="{FF2B5EF4-FFF2-40B4-BE49-F238E27FC236}">
                        <a16:creationId xmlns:a16="http://schemas.microsoft.com/office/drawing/2014/main" id="{7CF2A430-65F3-4D81-A76E-7D0E8757CDA1}"/>
                      </a:ext>
                    </a:extLst>
                  </p:cNvPr>
                  <p:cNvSpPr txBox="1"/>
                  <p:nvPr/>
                </p:nvSpPr>
                <p:spPr>
                  <a:xfrm>
                    <a:off x="9770694" y="6624633"/>
                    <a:ext cx="289395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Current Velocity (</a:t>
                    </a:r>
                    <a14:m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oMath>
                    </a14:m>
                    <a:r>
                      <a:rPr lang="en-US" dirty="0"/>
                      <a:t>) </a:t>
                    </a:r>
                  </a:p>
                </p:txBody>
              </p:sp>
            </mc:Choice>
            <mc:Fallback xmlns="">
              <p:sp>
                <p:nvSpPr>
                  <p:cNvPr id="91" name="TextBox 90">
                    <a:extLst>
                      <a:ext uri="{FF2B5EF4-FFF2-40B4-BE49-F238E27FC236}">
                        <a16:creationId xmlns:a16="http://schemas.microsoft.com/office/drawing/2014/main" id="{7CF2A430-65F3-4D81-A76E-7D0E8757CDA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70694" y="6624633"/>
                    <a:ext cx="2893956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1895" t="-10000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D29C8B95-12C8-4562-A7CA-5DD9E13F4EAE}"/>
                  </a:ext>
                </a:extLst>
              </p:cNvPr>
              <p:cNvSpPr txBox="1"/>
              <p:nvPr/>
            </p:nvSpPr>
            <p:spPr>
              <a:xfrm>
                <a:off x="9726219" y="5389514"/>
                <a:ext cx="168755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/>
                  <a:t>Legend</a:t>
                </a:r>
              </a:p>
            </p:txBody>
          </p:sp>
        </p:grp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6D05BD26-1DB7-47F2-B94F-B676E34E3399}"/>
                </a:ext>
              </a:extLst>
            </p:cNvPr>
            <p:cNvSpPr/>
            <p:nvPr/>
          </p:nvSpPr>
          <p:spPr>
            <a:xfrm>
              <a:off x="9622721" y="1802884"/>
              <a:ext cx="365760" cy="233429"/>
            </a:xfrm>
            <a:prstGeom prst="rect">
              <a:avLst/>
            </a:prstGeom>
            <a:solidFill>
              <a:srgbClr val="C0161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799940DA-EA48-40A1-A471-24013DD62DBC}"/>
                    </a:ext>
                  </a:extLst>
                </p:cNvPr>
                <p:cNvSpPr txBox="1"/>
                <p:nvPr/>
              </p:nvSpPr>
              <p:spPr>
                <a:xfrm>
                  <a:off x="9978823" y="1724150"/>
                  <a:ext cx="289395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Temperature (</a:t>
                  </a:r>
                  <a14:m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𝑪</m:t>
                      </m:r>
                    </m:oMath>
                  </a14:m>
                  <a:r>
                    <a:rPr lang="en-US" dirty="0"/>
                    <a:t>) </a:t>
                  </a:r>
                </a:p>
              </p:txBody>
            </p:sp>
          </mc:Choice>
          <mc:Fallback xmlns=""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799940DA-EA48-40A1-A471-24013DD62D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78823" y="1724150"/>
                  <a:ext cx="2893956" cy="369332"/>
                </a:xfrm>
                <a:prstGeom prst="rect">
                  <a:avLst/>
                </a:prstGeom>
                <a:blipFill>
                  <a:blip r:embed="rId7"/>
                  <a:stretch>
                    <a:fillRect l="-1899" t="-10000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6" name="Rectangle 95">
            <a:extLst>
              <a:ext uri="{FF2B5EF4-FFF2-40B4-BE49-F238E27FC236}">
                <a16:creationId xmlns:a16="http://schemas.microsoft.com/office/drawing/2014/main" id="{A7E69A02-6C94-4036-A728-0A62224DEF2B}"/>
              </a:ext>
            </a:extLst>
          </p:cNvPr>
          <p:cNvSpPr/>
          <p:nvPr/>
        </p:nvSpPr>
        <p:spPr>
          <a:xfrm>
            <a:off x="9520007" y="1890990"/>
            <a:ext cx="365760" cy="233429"/>
          </a:xfrm>
          <a:prstGeom prst="rect">
            <a:avLst/>
          </a:prstGeom>
          <a:solidFill>
            <a:srgbClr val="6C3C3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E42EC7B2-DA6E-4EF6-8F09-8BAF68F463EE}"/>
              </a:ext>
            </a:extLst>
          </p:cNvPr>
          <p:cNvSpPr txBox="1"/>
          <p:nvPr/>
        </p:nvSpPr>
        <p:spPr>
          <a:xfrm>
            <a:off x="9876109" y="1812256"/>
            <a:ext cx="2893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SPM (</a:t>
            </a:r>
            <a:r>
              <a:rPr lang="en-US" b="1" i="1" dirty="0"/>
              <a:t>g/L</a:t>
            </a:r>
            <a:r>
              <a:rPr lang="en-US" dirty="0"/>
              <a:t>) </a:t>
            </a:r>
          </a:p>
        </p:txBody>
      </p:sp>
      <p:pic>
        <p:nvPicPr>
          <p:cNvPr id="98" name="Picture 97">
            <a:extLst>
              <a:ext uri="{FF2B5EF4-FFF2-40B4-BE49-F238E27FC236}">
                <a16:creationId xmlns:a16="http://schemas.microsoft.com/office/drawing/2014/main" id="{4606E9D0-CCFF-48C0-B67C-7BB807B7EF2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667" r="57122" b="74836"/>
          <a:stretch/>
        </p:blipFill>
        <p:spPr>
          <a:xfrm flipH="1">
            <a:off x="6548321" y="3081079"/>
            <a:ext cx="1048225" cy="1013201"/>
          </a:xfrm>
          <a:prstGeom prst="rect">
            <a:avLst/>
          </a:prstGeom>
          <a:ln w="57150">
            <a:solidFill>
              <a:srgbClr val="FFC000"/>
            </a:solidFill>
          </a:ln>
          <a:scene3d>
            <a:camera prst="perspectiveRelaxed"/>
            <a:lightRig rig="threePt" dir="t"/>
          </a:scene3d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E2E7635E-2A71-4DE4-AC6F-D03B398BA01A}"/>
              </a:ext>
            </a:extLst>
          </p:cNvPr>
          <p:cNvGrpSpPr/>
          <p:nvPr/>
        </p:nvGrpSpPr>
        <p:grpSpPr>
          <a:xfrm>
            <a:off x="5157074" y="1454680"/>
            <a:ext cx="1438648" cy="1081927"/>
            <a:chOff x="1880406" y="1328694"/>
            <a:chExt cx="1438648" cy="1081927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94CD7E2-905A-405C-9594-ACACE159E89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flipH="1">
              <a:off x="1880406" y="1579624"/>
              <a:ext cx="1438648" cy="830997"/>
            </a:xfrm>
            <a:prstGeom prst="rect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53C9ADDD-6F2E-43C5-8890-9D49AEA5ABCB}"/>
                </a:ext>
              </a:extLst>
            </p:cNvPr>
            <p:cNvSpPr txBox="1"/>
            <p:nvPr/>
          </p:nvSpPr>
          <p:spPr>
            <a:xfrm>
              <a:off x="2157251" y="1328694"/>
              <a:ext cx="9052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Forager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59BB8486-F331-4118-8833-76692BEDBF1D}"/>
              </a:ext>
            </a:extLst>
          </p:cNvPr>
          <p:cNvSpPr txBox="1"/>
          <p:nvPr/>
        </p:nvSpPr>
        <p:spPr>
          <a:xfrm>
            <a:off x="4447402" y="2718186"/>
            <a:ext cx="8846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Quality = 0.3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248E4B34-2036-497C-AFF4-72603B4144DF}"/>
              </a:ext>
            </a:extLst>
          </p:cNvPr>
          <p:cNvSpPr txBox="1"/>
          <p:nvPr/>
        </p:nvSpPr>
        <p:spPr>
          <a:xfrm>
            <a:off x="5482796" y="3970606"/>
            <a:ext cx="8846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Quality = 0.6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CA3D3625-8117-45B7-BED0-946B293217A7}"/>
              </a:ext>
            </a:extLst>
          </p:cNvPr>
          <p:cNvSpPr txBox="1"/>
          <p:nvPr/>
        </p:nvSpPr>
        <p:spPr>
          <a:xfrm>
            <a:off x="6593740" y="2696090"/>
            <a:ext cx="8846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Quality = 0.2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55D5E15A-F550-4443-808B-5C54C6B4006E}"/>
              </a:ext>
            </a:extLst>
          </p:cNvPr>
          <p:cNvSpPr txBox="1"/>
          <p:nvPr/>
        </p:nvSpPr>
        <p:spPr>
          <a:xfrm>
            <a:off x="6699811" y="3964165"/>
            <a:ext cx="8846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Quality = 0.7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EB39B999-DB81-44E8-921B-4E583A62A561}"/>
              </a:ext>
            </a:extLst>
          </p:cNvPr>
          <p:cNvSpPr txBox="1"/>
          <p:nvPr/>
        </p:nvSpPr>
        <p:spPr>
          <a:xfrm>
            <a:off x="4446792" y="3324430"/>
            <a:ext cx="8846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Quality = 0.8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5424BD8E-CE93-4F04-8463-9CBAD0F0404E}"/>
              </a:ext>
            </a:extLst>
          </p:cNvPr>
          <p:cNvSpPr txBox="1"/>
          <p:nvPr/>
        </p:nvSpPr>
        <p:spPr>
          <a:xfrm>
            <a:off x="4408255" y="3978564"/>
            <a:ext cx="8846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Quality = 0.6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512C8E18-9AE8-44EB-8145-52584FF336AC}"/>
              </a:ext>
            </a:extLst>
          </p:cNvPr>
          <p:cNvSpPr txBox="1"/>
          <p:nvPr/>
        </p:nvSpPr>
        <p:spPr>
          <a:xfrm>
            <a:off x="5527042" y="2703507"/>
            <a:ext cx="8846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Quality = 0.3</a:t>
            </a:r>
          </a:p>
        </p:txBody>
      </p:sp>
      <p:sp>
        <p:nvSpPr>
          <p:cNvPr id="82" name="Arrow: Up-Down 81">
            <a:extLst>
              <a:ext uri="{FF2B5EF4-FFF2-40B4-BE49-F238E27FC236}">
                <a16:creationId xmlns:a16="http://schemas.microsoft.com/office/drawing/2014/main" id="{84270C7A-CC37-4BF3-8772-A8A0C6C58035}"/>
              </a:ext>
            </a:extLst>
          </p:cNvPr>
          <p:cNvSpPr/>
          <p:nvPr/>
        </p:nvSpPr>
        <p:spPr>
          <a:xfrm>
            <a:off x="5764506" y="2383873"/>
            <a:ext cx="208670" cy="1280160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0D8DD54-E712-40FD-9C59-5925AA3B9508}"/>
              </a:ext>
            </a:extLst>
          </p:cNvPr>
          <p:cNvSpPr txBox="1"/>
          <p:nvPr/>
        </p:nvSpPr>
        <p:spPr>
          <a:xfrm>
            <a:off x="-29926" y="37106"/>
            <a:ext cx="3003255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Intraspecific Competition </a:t>
            </a:r>
            <a:r>
              <a:rPr lang="en-US" sz="2000" dirty="0"/>
              <a:t>(same species)</a:t>
            </a:r>
            <a:endParaRPr lang="en-US" sz="3600" dirty="0"/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C1311186-8104-4954-831D-65F1195D2A2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flipH="1">
            <a:off x="6804418" y="3259724"/>
            <a:ext cx="864857" cy="499562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A2F25A69-3FFA-4526-8C2B-3C6CC34CA12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flipH="1">
            <a:off x="6488467" y="3530015"/>
            <a:ext cx="864857" cy="499562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0076565-5452-43BC-9FF1-3FB78D97A2FA}"/>
              </a:ext>
            </a:extLst>
          </p:cNvPr>
          <p:cNvCxnSpPr>
            <a:cxnSpLocks/>
          </p:cNvCxnSpPr>
          <p:nvPr/>
        </p:nvCxnSpPr>
        <p:spPr>
          <a:xfrm flipV="1">
            <a:off x="7353324" y="2138925"/>
            <a:ext cx="398319" cy="128016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DEAC0928-FDC6-4DEE-BAE5-E16241EE7E6C}"/>
              </a:ext>
            </a:extLst>
          </p:cNvPr>
          <p:cNvSpPr txBox="1"/>
          <p:nvPr/>
        </p:nvSpPr>
        <p:spPr>
          <a:xfrm>
            <a:off x="6996478" y="1458214"/>
            <a:ext cx="1510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Foragers of Same Species</a:t>
            </a:r>
          </a:p>
        </p:txBody>
      </p:sp>
    </p:spTree>
    <p:extLst>
      <p:ext uri="{BB962C8B-B14F-4D97-AF65-F5344CB8AC3E}">
        <p14:creationId xmlns:p14="http://schemas.microsoft.com/office/powerpoint/2010/main" val="1583452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5D5288F-41C4-43B1-8D0A-F4D11CA86244}"/>
              </a:ext>
            </a:extLst>
          </p:cNvPr>
          <p:cNvCxnSpPr>
            <a:cxnSpLocks/>
          </p:cNvCxnSpPr>
          <p:nvPr/>
        </p:nvCxnSpPr>
        <p:spPr>
          <a:xfrm>
            <a:off x="786000" y="3958681"/>
            <a:ext cx="1048214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B96FB0B-B086-4E45-9B32-45E5B1CEA8C3}"/>
              </a:ext>
            </a:extLst>
          </p:cNvPr>
          <p:cNvSpPr txBox="1"/>
          <p:nvPr/>
        </p:nvSpPr>
        <p:spPr>
          <a:xfrm>
            <a:off x="4816039" y="5791013"/>
            <a:ext cx="2631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Species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3F248A9-BC1A-4B44-86DD-7A6E4561FEFD}"/>
              </a:ext>
            </a:extLst>
          </p:cNvPr>
          <p:cNvSpPr txBox="1"/>
          <p:nvPr/>
        </p:nvSpPr>
        <p:spPr>
          <a:xfrm>
            <a:off x="1991775" y="1619625"/>
            <a:ext cx="26316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Size</a:t>
            </a:r>
            <a:endParaRPr lang="en-US" sz="3600" b="1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E9E9B60-77DE-49AE-9EF0-3E1F5C7A32B6}"/>
              </a:ext>
            </a:extLst>
          </p:cNvPr>
          <p:cNvCxnSpPr>
            <a:cxnSpLocks/>
          </p:cNvCxnSpPr>
          <p:nvPr/>
        </p:nvCxnSpPr>
        <p:spPr>
          <a:xfrm rot="16200000">
            <a:off x="-1514391" y="3958681"/>
            <a:ext cx="457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3244798-EFAC-4F5B-A0F1-9E44E477DCB7}"/>
              </a:ext>
            </a:extLst>
          </p:cNvPr>
          <p:cNvSpPr txBox="1"/>
          <p:nvPr/>
        </p:nvSpPr>
        <p:spPr>
          <a:xfrm>
            <a:off x="6798221" y="1555585"/>
            <a:ext cx="42753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Resource</a:t>
            </a:r>
            <a:r>
              <a:rPr lang="en-US" sz="3600" b="1" dirty="0"/>
              <a:t> </a:t>
            </a:r>
            <a:r>
              <a:rPr lang="en-US" sz="3200" b="1" dirty="0"/>
              <a:t>Allocation</a:t>
            </a:r>
            <a:endParaRPr lang="en-US" sz="3600" b="1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F62620F-ADD3-4C31-A35F-38AE84BAC5EB}"/>
              </a:ext>
            </a:extLst>
          </p:cNvPr>
          <p:cNvGrpSpPr/>
          <p:nvPr/>
        </p:nvGrpSpPr>
        <p:grpSpPr>
          <a:xfrm>
            <a:off x="812972" y="2631686"/>
            <a:ext cx="10455175" cy="2962420"/>
            <a:chOff x="1274346" y="1817649"/>
            <a:chExt cx="10455175" cy="296242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0ECE9775-FDB6-4FA5-9FC3-482E5CC62D80}"/>
                </a:ext>
              </a:extLst>
            </p:cNvPr>
            <p:cNvGrpSpPr/>
            <p:nvPr/>
          </p:nvGrpSpPr>
          <p:grpSpPr>
            <a:xfrm>
              <a:off x="1274346" y="3382833"/>
              <a:ext cx="1438648" cy="1027904"/>
              <a:chOff x="1880406" y="1698026"/>
              <a:chExt cx="1438648" cy="1027904"/>
            </a:xfrm>
          </p:grpSpPr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A89E94E6-484C-4366-AD98-3B6D65935E1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flipH="1">
                <a:off x="1880406" y="1698026"/>
                <a:ext cx="1438648" cy="830997"/>
              </a:xfrm>
              <a:prstGeom prst="rect">
                <a:avLst/>
              </a:prstGeom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F69D32C-7395-4C45-A4E6-0FA6143DAA05}"/>
                  </a:ext>
                </a:extLst>
              </p:cNvPr>
              <p:cNvSpPr txBox="1"/>
              <p:nvPr/>
            </p:nvSpPr>
            <p:spPr>
              <a:xfrm>
                <a:off x="2052507" y="2264265"/>
                <a:ext cx="114864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Forager</a:t>
                </a:r>
              </a:p>
            </p:txBody>
          </p: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8C3FF57-8973-4AD7-BC4D-B432FC848C58}"/>
                </a:ext>
              </a:extLst>
            </p:cNvPr>
            <p:cNvSpPr/>
            <p:nvPr/>
          </p:nvSpPr>
          <p:spPr>
            <a:xfrm>
              <a:off x="1446447" y="1817649"/>
              <a:ext cx="1148648" cy="1072309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72C55EDD-89ED-45E4-898A-B3C48F5FCC2D}"/>
                </a:ext>
              </a:extLst>
            </p:cNvPr>
            <p:cNvGrpSpPr/>
            <p:nvPr/>
          </p:nvGrpSpPr>
          <p:grpSpPr>
            <a:xfrm>
              <a:off x="3213127" y="3329761"/>
              <a:ext cx="2812665" cy="1450308"/>
              <a:chOff x="2923195" y="2617166"/>
              <a:chExt cx="2812665" cy="1450308"/>
            </a:xfrm>
          </p:grpSpPr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1B13AFB5-A59C-45C3-8635-46E73BE056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flipH="1">
                <a:off x="4128126" y="2617166"/>
                <a:ext cx="864857" cy="499562"/>
              </a:xfrm>
              <a:prstGeom prst="rect">
                <a:avLst/>
              </a:prstGeom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940481D3-84FA-49A0-B75F-11F8A63D791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flipH="1">
                <a:off x="3812175" y="2887457"/>
                <a:ext cx="864857" cy="499562"/>
              </a:xfrm>
              <a:prstGeom prst="rect">
                <a:avLst/>
              </a:prstGeom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6E2E64D-5209-48DB-B918-CD7D30B16DD1}"/>
                  </a:ext>
                </a:extLst>
              </p:cNvPr>
              <p:cNvSpPr txBox="1"/>
              <p:nvPr/>
            </p:nvSpPr>
            <p:spPr>
              <a:xfrm>
                <a:off x="2923195" y="3236477"/>
                <a:ext cx="281266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/>
                  <a:t>Foragers of the Same Species</a:t>
                </a:r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CA3E859F-9276-4590-A171-1B6F41F4ED07}"/>
                </a:ext>
              </a:extLst>
            </p:cNvPr>
            <p:cNvGrpSpPr/>
            <p:nvPr/>
          </p:nvGrpSpPr>
          <p:grpSpPr>
            <a:xfrm>
              <a:off x="8916855" y="3329761"/>
              <a:ext cx="2812666" cy="1450308"/>
              <a:chOff x="2923196" y="2617166"/>
              <a:chExt cx="2812666" cy="1450308"/>
            </a:xfrm>
          </p:grpSpPr>
          <p:pic>
            <p:nvPicPr>
              <p:cNvPr id="54" name="Picture 53">
                <a:extLst>
                  <a:ext uri="{FF2B5EF4-FFF2-40B4-BE49-F238E27FC236}">
                    <a16:creationId xmlns:a16="http://schemas.microsoft.com/office/drawing/2014/main" id="{5BE51216-FBCD-49B4-A750-84DEC3855C8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flipH="1">
                <a:off x="4128126" y="2617166"/>
                <a:ext cx="864857" cy="499562"/>
              </a:xfrm>
              <a:prstGeom prst="rect">
                <a:avLst/>
              </a:prstGeom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55" name="Picture 54">
                <a:extLst>
                  <a:ext uri="{FF2B5EF4-FFF2-40B4-BE49-F238E27FC236}">
                    <a16:creationId xmlns:a16="http://schemas.microsoft.com/office/drawing/2014/main" id="{824ACBF4-43D5-4F66-8ABC-98A698F0D3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flipH="1">
                <a:off x="3812175" y="2887457"/>
                <a:ext cx="864857" cy="499562"/>
              </a:xfrm>
              <a:prstGeom prst="rect">
                <a:avLst/>
              </a:prstGeom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E49D782C-FB00-442A-94B8-703D59B079D7}"/>
                  </a:ext>
                </a:extLst>
              </p:cNvPr>
              <p:cNvSpPr txBox="1"/>
              <p:nvPr/>
            </p:nvSpPr>
            <p:spPr>
              <a:xfrm>
                <a:off x="2923196" y="3236477"/>
                <a:ext cx="281266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dirty="0"/>
                  <a:t>Foragers of the Same Species</a:t>
                </a:r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CA4C336F-BFE8-4574-9AA0-0A49DD4AC7BC}"/>
                </a:ext>
              </a:extLst>
            </p:cNvPr>
            <p:cNvGrpSpPr/>
            <p:nvPr/>
          </p:nvGrpSpPr>
          <p:grpSpPr>
            <a:xfrm>
              <a:off x="6984240" y="3382833"/>
              <a:ext cx="1438648" cy="1027904"/>
              <a:chOff x="1880406" y="1698026"/>
              <a:chExt cx="1438648" cy="1027904"/>
            </a:xfrm>
          </p:grpSpPr>
          <p:pic>
            <p:nvPicPr>
              <p:cNvPr id="58" name="Picture 57">
                <a:extLst>
                  <a:ext uri="{FF2B5EF4-FFF2-40B4-BE49-F238E27FC236}">
                    <a16:creationId xmlns:a16="http://schemas.microsoft.com/office/drawing/2014/main" id="{9ED86251-B29C-4F68-AF79-343C3E84F79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flipH="1">
                <a:off x="1880406" y="1698026"/>
                <a:ext cx="1438648" cy="830997"/>
              </a:xfrm>
              <a:prstGeom prst="rect">
                <a:avLst/>
              </a:prstGeom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BD69A072-906D-438F-B84D-9BF724CF0FF2}"/>
                  </a:ext>
                </a:extLst>
              </p:cNvPr>
              <p:cNvSpPr txBox="1"/>
              <p:nvPr/>
            </p:nvSpPr>
            <p:spPr>
              <a:xfrm>
                <a:off x="2052507" y="2264265"/>
                <a:ext cx="114864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Forager</a:t>
                </a:r>
              </a:p>
            </p:txBody>
          </p:sp>
        </p:grpSp>
      </p:grp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5E7E113E-9EBD-4BAD-9352-EA68D78AC9E1}"/>
              </a:ext>
            </a:extLst>
          </p:cNvPr>
          <p:cNvCxnSpPr>
            <a:cxnSpLocks/>
          </p:cNvCxnSpPr>
          <p:nvPr/>
        </p:nvCxnSpPr>
        <p:spPr>
          <a:xfrm rot="16200000">
            <a:off x="4970361" y="2867200"/>
            <a:ext cx="219456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F143F3D7-9922-47C5-B286-16E9C84F7D1A}"/>
              </a:ext>
            </a:extLst>
          </p:cNvPr>
          <p:cNvSpPr txBox="1"/>
          <p:nvPr/>
        </p:nvSpPr>
        <p:spPr>
          <a:xfrm>
            <a:off x="3174380" y="321830"/>
            <a:ext cx="584323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Intraspecific Competition </a:t>
            </a:r>
            <a:r>
              <a:rPr lang="en-US" sz="2400" dirty="0"/>
              <a:t>(same species)</a:t>
            </a:r>
            <a:endParaRPr lang="en-US" sz="400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3D50594-FB1C-48B8-B834-C3E13F9D22CF}"/>
              </a:ext>
            </a:extLst>
          </p:cNvPr>
          <p:cNvSpPr/>
          <p:nvPr/>
        </p:nvSpPr>
        <p:spPr>
          <a:xfrm>
            <a:off x="3955396" y="3261557"/>
            <a:ext cx="457200" cy="4572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A30F4CE-AC47-43CC-86E7-DC081DE2CC1F}"/>
              </a:ext>
            </a:extLst>
          </p:cNvPr>
          <p:cNvSpPr/>
          <p:nvPr/>
        </p:nvSpPr>
        <p:spPr>
          <a:xfrm>
            <a:off x="3955396" y="2640873"/>
            <a:ext cx="457200" cy="45720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D7EC727-EBDE-45F1-9E92-2F456C8DA38F}"/>
              </a:ext>
            </a:extLst>
          </p:cNvPr>
          <p:cNvSpPr/>
          <p:nvPr/>
        </p:nvSpPr>
        <p:spPr>
          <a:xfrm>
            <a:off x="6696056" y="2633371"/>
            <a:ext cx="1148648" cy="1072309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0AD1EB6-81FB-4078-A136-371C98394498}"/>
              </a:ext>
            </a:extLst>
          </p:cNvPr>
          <p:cNvSpPr/>
          <p:nvPr/>
        </p:nvSpPr>
        <p:spPr>
          <a:xfrm>
            <a:off x="9544362" y="3261557"/>
            <a:ext cx="457200" cy="4572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05278EED-5A15-4656-BA3F-1EB4B3D70757}"/>
              </a:ext>
            </a:extLst>
          </p:cNvPr>
          <p:cNvSpPr/>
          <p:nvPr/>
        </p:nvSpPr>
        <p:spPr>
          <a:xfrm>
            <a:off x="9544362" y="2640873"/>
            <a:ext cx="457200" cy="45720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1456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6707E0A5-E7E3-4E1F-BDAF-BB0EE7672778}"/>
              </a:ext>
            </a:extLst>
          </p:cNvPr>
          <p:cNvSpPr/>
          <p:nvPr/>
        </p:nvSpPr>
        <p:spPr>
          <a:xfrm>
            <a:off x="1776145" y="1701206"/>
            <a:ext cx="8298388" cy="4529601"/>
          </a:xfrm>
          <a:prstGeom prst="rect">
            <a:avLst/>
          </a:prstGeom>
          <a:gradFill flip="none" rotWithShape="1">
            <a:gsLst>
              <a:gs pos="59173">
                <a:srgbClr val="6C3C3C"/>
              </a:gs>
              <a:gs pos="42900">
                <a:srgbClr val="6C3C3C"/>
              </a:gs>
              <a:gs pos="0">
                <a:srgbClr val="FF0000"/>
              </a:gs>
              <a:gs pos="100000">
                <a:schemeClr val="accent1">
                  <a:lumMod val="50000"/>
                </a:schemeClr>
              </a:gs>
            </a:gsLst>
            <a:lin ang="0" scaled="1"/>
            <a:tileRect/>
          </a:gradFill>
          <a:ln>
            <a:noFill/>
          </a:ln>
          <a:scene3d>
            <a:camera prst="perspectiveRelaxed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DCC76E-82E4-489B-B111-88676FC996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2014" y="1699365"/>
            <a:ext cx="8235639" cy="4529601"/>
          </a:xfrm>
          <a:prstGeom prst="rect">
            <a:avLst/>
          </a:prstGeom>
          <a:ln>
            <a:solidFill>
              <a:schemeClr val="tx1"/>
            </a:solidFill>
          </a:ln>
          <a:scene3d>
            <a:camera prst="perspectiveRelaxed"/>
            <a:lightRig rig="threePt" dir="t"/>
          </a:scene3d>
        </p:spPr>
      </p:pic>
      <p:grpSp>
        <p:nvGrpSpPr>
          <p:cNvPr id="59" name="Group 58">
            <a:extLst>
              <a:ext uri="{FF2B5EF4-FFF2-40B4-BE49-F238E27FC236}">
                <a16:creationId xmlns:a16="http://schemas.microsoft.com/office/drawing/2014/main" id="{E6F67821-0371-4DFE-A091-17B83DA69D25}"/>
              </a:ext>
            </a:extLst>
          </p:cNvPr>
          <p:cNvGrpSpPr/>
          <p:nvPr/>
        </p:nvGrpSpPr>
        <p:grpSpPr>
          <a:xfrm>
            <a:off x="1585303" y="3012122"/>
            <a:ext cx="8658299" cy="2225347"/>
            <a:chOff x="1891845" y="3231495"/>
            <a:chExt cx="8658299" cy="2225347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D276A888-2ECE-4AB8-B3F1-7FAA0C246190}"/>
                </a:ext>
              </a:extLst>
            </p:cNvPr>
            <p:cNvGrpSpPr/>
            <p:nvPr/>
          </p:nvGrpSpPr>
          <p:grpSpPr>
            <a:xfrm>
              <a:off x="6134512" y="3260052"/>
              <a:ext cx="4415632" cy="2196790"/>
              <a:chOff x="6134512" y="3260052"/>
              <a:chExt cx="4415632" cy="2196790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1AA6A18C-73F4-401D-82EE-666BB3B07B0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981539" y="3260052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01E9D3B5-52CB-4EF8-90FC-755ABBC5156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082007" y="3260052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188FB62C-34AF-4D50-A582-835C2B68A3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178544" y="3864748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172C09B0-38AE-4298-87F2-CEBDE777AC2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430608" y="4623388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A86F7CDD-CE4B-4F06-B4D3-ED79669E614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635744" y="5428285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42A4542D-33A8-48CB-96B9-A3CB23BA9B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223256" y="3864748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F55B17BF-6755-4D69-B4A3-66188C6913B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356327" y="4599549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4EF482C0-DD48-49B4-B9AC-0DF016227C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508727" y="5456842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FB921A53-B0CB-45B0-8E81-8C3204D12F8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342629" y="5422558"/>
                <a:ext cx="2743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D2362C5E-F9F0-4F7E-B59D-F1674DE0A2B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34512" y="5417361"/>
                <a:ext cx="18288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BA28C2BD-3438-4DD0-9510-71B97A3AA584}"/>
                </a:ext>
              </a:extLst>
            </p:cNvPr>
            <p:cNvGrpSpPr/>
            <p:nvPr/>
          </p:nvGrpSpPr>
          <p:grpSpPr>
            <a:xfrm flipH="1">
              <a:off x="1891845" y="3231495"/>
              <a:ext cx="3207515" cy="2196790"/>
              <a:chOff x="7342629" y="3260052"/>
              <a:chExt cx="3207515" cy="2196790"/>
            </a:xfr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grpSpPr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6A4429FD-2F8B-4756-BC73-88AC77BB5AD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981539" y="3260052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84612499-76E3-4012-B764-2EABB649070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082007" y="3260052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563BBC51-E788-421A-9D78-C0AF97458B8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178544" y="3864748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1C8B67D9-5F75-4548-AF92-72DA0E5D9C0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430608" y="4623388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6FBFC15B-92B7-4397-AC9C-D5A1E4A59F1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635744" y="5428285"/>
                <a:ext cx="9144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8C2C415F-32F1-4E09-A2F8-D62A5EC5844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223256" y="3864748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C9D4B07B-BE0D-4D53-8815-B8A7F05FD48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356327" y="4599549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31FF8A1B-4116-45F8-8D80-0626EE9CD0B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508727" y="5456842"/>
                <a:ext cx="54864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8CDCDBFF-DDED-4721-8523-4FFB745BAF5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342629" y="5422558"/>
                <a:ext cx="27432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4BCC2901-79AD-49D8-B086-BB11C3C60490}"/>
              </a:ext>
            </a:extLst>
          </p:cNvPr>
          <p:cNvSpPr txBox="1"/>
          <p:nvPr/>
        </p:nvSpPr>
        <p:spPr>
          <a:xfrm>
            <a:off x="2957341" y="5628214"/>
            <a:ext cx="5965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Environmental Conditions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7A98A89-D7B7-4239-BDD4-466CE19FB404}"/>
              </a:ext>
            </a:extLst>
          </p:cNvPr>
          <p:cNvSpPr txBox="1"/>
          <p:nvPr/>
        </p:nvSpPr>
        <p:spPr>
          <a:xfrm>
            <a:off x="4532095" y="4794759"/>
            <a:ext cx="401444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805943CF-7D2D-449E-A836-6D1B13CF1339}"/>
              </a:ext>
            </a:extLst>
          </p:cNvPr>
          <p:cNvSpPr txBox="1"/>
          <p:nvPr/>
        </p:nvSpPr>
        <p:spPr>
          <a:xfrm>
            <a:off x="2633267" y="2661771"/>
            <a:ext cx="401444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E7995D19-5C76-48E3-88EF-BEDB705B7642}"/>
              </a:ext>
            </a:extLst>
          </p:cNvPr>
          <p:cNvSpPr txBox="1"/>
          <p:nvPr/>
        </p:nvSpPr>
        <p:spPr>
          <a:xfrm>
            <a:off x="1982927" y="4825562"/>
            <a:ext cx="401444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57DA028B-90B7-4E43-B91A-D6F20C5CA9BD}"/>
              </a:ext>
            </a:extLst>
          </p:cNvPr>
          <p:cNvSpPr txBox="1"/>
          <p:nvPr/>
        </p:nvSpPr>
        <p:spPr>
          <a:xfrm>
            <a:off x="3645640" y="2664983"/>
            <a:ext cx="401444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7BB45CFA-21D2-4863-A70F-5CF1B83C7394}"/>
              </a:ext>
            </a:extLst>
          </p:cNvPr>
          <p:cNvSpPr txBox="1"/>
          <p:nvPr/>
        </p:nvSpPr>
        <p:spPr>
          <a:xfrm>
            <a:off x="3542237" y="3273576"/>
            <a:ext cx="401444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20900940-F8EC-4A9B-AD4A-8CFE503F3A6E}"/>
              </a:ext>
            </a:extLst>
          </p:cNvPr>
          <p:cNvSpPr txBox="1"/>
          <p:nvPr/>
        </p:nvSpPr>
        <p:spPr>
          <a:xfrm>
            <a:off x="3416884" y="4010957"/>
            <a:ext cx="319802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6D02A333-1E99-41B8-BE58-5ECCDC7BD555}"/>
              </a:ext>
            </a:extLst>
          </p:cNvPr>
          <p:cNvSpPr txBox="1"/>
          <p:nvPr/>
        </p:nvSpPr>
        <p:spPr>
          <a:xfrm>
            <a:off x="3268441" y="4843401"/>
            <a:ext cx="319802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F125BC97-BA80-45C4-A828-95A96668CCE6}"/>
              </a:ext>
            </a:extLst>
          </p:cNvPr>
          <p:cNvSpPr txBox="1"/>
          <p:nvPr/>
        </p:nvSpPr>
        <p:spPr>
          <a:xfrm>
            <a:off x="5834087" y="4824239"/>
            <a:ext cx="319802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B9AA271A-8298-4EBE-B2FE-A5284285502F}"/>
              </a:ext>
            </a:extLst>
          </p:cNvPr>
          <p:cNvSpPr txBox="1"/>
          <p:nvPr/>
        </p:nvSpPr>
        <p:spPr>
          <a:xfrm>
            <a:off x="7100261" y="4855755"/>
            <a:ext cx="319802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0FADD980-3F05-4877-9F07-6D2908783F97}"/>
              </a:ext>
            </a:extLst>
          </p:cNvPr>
          <p:cNvSpPr txBox="1"/>
          <p:nvPr/>
        </p:nvSpPr>
        <p:spPr>
          <a:xfrm>
            <a:off x="7986957" y="2696090"/>
            <a:ext cx="319802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3B523829-5F1B-467B-86F7-F823E43A485F}"/>
              </a:ext>
            </a:extLst>
          </p:cNvPr>
          <p:cNvSpPr txBox="1"/>
          <p:nvPr/>
        </p:nvSpPr>
        <p:spPr>
          <a:xfrm>
            <a:off x="8103883" y="3294523"/>
            <a:ext cx="319802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A26DA491-E4BB-4DA9-81D4-FAA03DA95165}"/>
              </a:ext>
            </a:extLst>
          </p:cNvPr>
          <p:cNvSpPr txBox="1"/>
          <p:nvPr/>
        </p:nvSpPr>
        <p:spPr>
          <a:xfrm>
            <a:off x="8228143" y="4022108"/>
            <a:ext cx="319802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A4989ADC-976E-4925-81C5-56BA77C6B425}"/>
              </a:ext>
            </a:extLst>
          </p:cNvPr>
          <p:cNvSpPr txBox="1"/>
          <p:nvPr/>
        </p:nvSpPr>
        <p:spPr>
          <a:xfrm>
            <a:off x="8393145" y="4890655"/>
            <a:ext cx="319802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230D1D59-471F-4E79-A09B-AA371826C293}"/>
              </a:ext>
            </a:extLst>
          </p:cNvPr>
          <p:cNvSpPr txBox="1"/>
          <p:nvPr/>
        </p:nvSpPr>
        <p:spPr>
          <a:xfrm>
            <a:off x="9062116" y="2678208"/>
            <a:ext cx="319802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109403F1-0E5F-4280-B357-F290A704FFD4}"/>
              </a:ext>
            </a:extLst>
          </p:cNvPr>
          <p:cNvSpPr txBox="1"/>
          <p:nvPr/>
        </p:nvSpPr>
        <p:spPr>
          <a:xfrm>
            <a:off x="9203553" y="3288282"/>
            <a:ext cx="319802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EB41C7E3-D045-4B72-8BD8-CD604A13A397}"/>
              </a:ext>
            </a:extLst>
          </p:cNvPr>
          <p:cNvSpPr txBox="1"/>
          <p:nvPr/>
        </p:nvSpPr>
        <p:spPr>
          <a:xfrm>
            <a:off x="9479944" y="4043297"/>
            <a:ext cx="319802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21989A41-9219-40A3-8330-F761AE0DE8A5}"/>
              </a:ext>
            </a:extLst>
          </p:cNvPr>
          <p:cNvSpPr txBox="1"/>
          <p:nvPr/>
        </p:nvSpPr>
        <p:spPr>
          <a:xfrm>
            <a:off x="9676949" y="4843401"/>
            <a:ext cx="319802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70" name="Title 1">
            <a:extLst>
              <a:ext uri="{FF2B5EF4-FFF2-40B4-BE49-F238E27FC236}">
                <a16:creationId xmlns:a16="http://schemas.microsoft.com/office/drawing/2014/main" id="{38C10F88-8A97-48BF-B3A9-22755239630E}"/>
              </a:ext>
            </a:extLst>
          </p:cNvPr>
          <p:cNvSpPr txBox="1">
            <a:spLocks/>
          </p:cNvSpPr>
          <p:nvPr/>
        </p:nvSpPr>
        <p:spPr>
          <a:xfrm>
            <a:off x="306523" y="5718072"/>
            <a:ext cx="1167159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latin typeface="+mn-lt"/>
              </a:rPr>
              <a:t>Fish avoid patches with larger individuals from other species.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129E048-1567-49BD-ACE0-2AAAC078BA08}"/>
              </a:ext>
            </a:extLst>
          </p:cNvPr>
          <p:cNvSpPr txBox="1"/>
          <p:nvPr/>
        </p:nvSpPr>
        <p:spPr>
          <a:xfrm>
            <a:off x="2134347" y="4022108"/>
            <a:ext cx="401444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974823B-4ADA-42E6-BF4D-58899B5CE3D8}"/>
              </a:ext>
            </a:extLst>
          </p:cNvPr>
          <p:cNvSpPr txBox="1"/>
          <p:nvPr/>
        </p:nvSpPr>
        <p:spPr>
          <a:xfrm>
            <a:off x="2393847" y="3281111"/>
            <a:ext cx="401444" cy="369332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b="1" i="1" dirty="0"/>
              <a:t>u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5FE6D17-75DB-44EA-9ACA-1060DE62658E}"/>
              </a:ext>
            </a:extLst>
          </p:cNvPr>
          <p:cNvGrpSpPr/>
          <p:nvPr/>
        </p:nvGrpSpPr>
        <p:grpSpPr>
          <a:xfrm>
            <a:off x="9363454" y="189073"/>
            <a:ext cx="3396953" cy="2103452"/>
            <a:chOff x="9486977" y="861094"/>
            <a:chExt cx="3396953" cy="2103452"/>
          </a:xfrm>
        </p:grpSpPr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EDFE4E65-E31A-46B6-B80F-1DCBFCCFB56C}"/>
                </a:ext>
              </a:extLst>
            </p:cNvPr>
            <p:cNvGrpSpPr/>
            <p:nvPr/>
          </p:nvGrpSpPr>
          <p:grpSpPr>
            <a:xfrm>
              <a:off x="9486977" y="861094"/>
              <a:ext cx="3396953" cy="2103452"/>
              <a:chOff x="9267697" y="5389514"/>
              <a:chExt cx="3396953" cy="2103452"/>
            </a:xfrm>
          </p:grpSpPr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ACE758A5-5C83-48A3-98BB-FC1CDBCE7313}"/>
                  </a:ext>
                </a:extLst>
              </p:cNvPr>
              <p:cNvSpPr/>
              <p:nvPr/>
            </p:nvSpPr>
            <p:spPr>
              <a:xfrm>
                <a:off x="9267697" y="5787731"/>
                <a:ext cx="2497656" cy="1705235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8C1F4471-1D11-4FF1-81D4-00981F97DED0}"/>
                  </a:ext>
                </a:extLst>
              </p:cNvPr>
              <p:cNvSpPr/>
              <p:nvPr/>
            </p:nvSpPr>
            <p:spPr>
              <a:xfrm>
                <a:off x="9395253" y="5958699"/>
                <a:ext cx="365760" cy="23342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E3616B5B-141C-4419-809F-DE9CAA918066}"/>
                  </a:ext>
                </a:extLst>
              </p:cNvPr>
              <p:cNvSpPr/>
              <p:nvPr/>
            </p:nvSpPr>
            <p:spPr>
              <a:xfrm>
                <a:off x="9414592" y="6703367"/>
                <a:ext cx="365760" cy="233429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9E59005B-333B-4D70-B945-C5B3A252F4B5}"/>
                  </a:ext>
                </a:extLst>
              </p:cNvPr>
              <p:cNvSpPr txBox="1"/>
              <p:nvPr/>
            </p:nvSpPr>
            <p:spPr>
              <a:xfrm>
                <a:off x="9743225" y="5891916"/>
                <a:ext cx="22031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Salinity (</a:t>
                </a:r>
                <a:r>
                  <a:rPr lang="en-US" b="1" i="1" dirty="0" err="1"/>
                  <a:t>psu</a:t>
                </a:r>
                <a:r>
                  <a:rPr lang="en-US" dirty="0"/>
                  <a:t>) 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1" name="TextBox 90">
                    <a:extLst>
                      <a:ext uri="{FF2B5EF4-FFF2-40B4-BE49-F238E27FC236}">
                        <a16:creationId xmlns:a16="http://schemas.microsoft.com/office/drawing/2014/main" id="{7CF2A430-65F3-4D81-A76E-7D0E8757CDA1}"/>
                      </a:ext>
                    </a:extLst>
                  </p:cNvPr>
                  <p:cNvSpPr txBox="1"/>
                  <p:nvPr/>
                </p:nvSpPr>
                <p:spPr>
                  <a:xfrm>
                    <a:off x="9770694" y="6624633"/>
                    <a:ext cx="289395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Current Velocity (</a:t>
                    </a:r>
                    <a14:m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oMath>
                    </a14:m>
                    <a:r>
                      <a:rPr lang="en-US" dirty="0"/>
                      <a:t>) </a:t>
                    </a:r>
                  </a:p>
                </p:txBody>
              </p:sp>
            </mc:Choice>
            <mc:Fallback xmlns="">
              <p:sp>
                <p:nvSpPr>
                  <p:cNvPr id="91" name="TextBox 90">
                    <a:extLst>
                      <a:ext uri="{FF2B5EF4-FFF2-40B4-BE49-F238E27FC236}">
                        <a16:creationId xmlns:a16="http://schemas.microsoft.com/office/drawing/2014/main" id="{7CF2A430-65F3-4D81-A76E-7D0E8757CDA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70694" y="6624633"/>
                    <a:ext cx="2893956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1895" t="-10000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D29C8B95-12C8-4562-A7CA-5DD9E13F4EAE}"/>
                  </a:ext>
                </a:extLst>
              </p:cNvPr>
              <p:cNvSpPr txBox="1"/>
              <p:nvPr/>
            </p:nvSpPr>
            <p:spPr>
              <a:xfrm>
                <a:off x="9726219" y="5389514"/>
                <a:ext cx="168755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/>
                  <a:t>Legend</a:t>
                </a:r>
              </a:p>
            </p:txBody>
          </p:sp>
        </p:grp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6D05BD26-1DB7-47F2-B94F-B676E34E3399}"/>
                </a:ext>
              </a:extLst>
            </p:cNvPr>
            <p:cNvSpPr/>
            <p:nvPr/>
          </p:nvSpPr>
          <p:spPr>
            <a:xfrm>
              <a:off x="9622721" y="1802884"/>
              <a:ext cx="365760" cy="233429"/>
            </a:xfrm>
            <a:prstGeom prst="rect">
              <a:avLst/>
            </a:prstGeom>
            <a:solidFill>
              <a:srgbClr val="C0161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799940DA-EA48-40A1-A471-24013DD62DBC}"/>
                    </a:ext>
                  </a:extLst>
                </p:cNvPr>
                <p:cNvSpPr txBox="1"/>
                <p:nvPr/>
              </p:nvSpPr>
              <p:spPr>
                <a:xfrm>
                  <a:off x="9978823" y="1724150"/>
                  <a:ext cx="289395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Temperature (</a:t>
                  </a:r>
                  <a14:m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𝑪</m:t>
                      </m:r>
                    </m:oMath>
                  </a14:m>
                  <a:r>
                    <a:rPr lang="en-US" dirty="0"/>
                    <a:t>) </a:t>
                  </a:r>
                </a:p>
              </p:txBody>
            </p:sp>
          </mc:Choice>
          <mc:Fallback xmlns=""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799940DA-EA48-40A1-A471-24013DD62D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78823" y="1724150"/>
                  <a:ext cx="2893956" cy="369332"/>
                </a:xfrm>
                <a:prstGeom prst="rect">
                  <a:avLst/>
                </a:prstGeom>
                <a:blipFill>
                  <a:blip r:embed="rId7"/>
                  <a:stretch>
                    <a:fillRect l="-1899" t="-10000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6" name="Rectangle 95">
            <a:extLst>
              <a:ext uri="{FF2B5EF4-FFF2-40B4-BE49-F238E27FC236}">
                <a16:creationId xmlns:a16="http://schemas.microsoft.com/office/drawing/2014/main" id="{A7E69A02-6C94-4036-A728-0A62224DEF2B}"/>
              </a:ext>
            </a:extLst>
          </p:cNvPr>
          <p:cNvSpPr/>
          <p:nvPr/>
        </p:nvSpPr>
        <p:spPr>
          <a:xfrm>
            <a:off x="9520007" y="1890990"/>
            <a:ext cx="365760" cy="233429"/>
          </a:xfrm>
          <a:prstGeom prst="rect">
            <a:avLst/>
          </a:prstGeom>
          <a:solidFill>
            <a:srgbClr val="6C3C3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E42EC7B2-DA6E-4EF6-8F09-8BAF68F463EE}"/>
              </a:ext>
            </a:extLst>
          </p:cNvPr>
          <p:cNvSpPr txBox="1"/>
          <p:nvPr/>
        </p:nvSpPr>
        <p:spPr>
          <a:xfrm>
            <a:off x="9876109" y="1812256"/>
            <a:ext cx="2893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SPM (</a:t>
            </a:r>
            <a:r>
              <a:rPr lang="en-US" b="1" i="1" dirty="0"/>
              <a:t>g/L</a:t>
            </a:r>
            <a:r>
              <a:rPr lang="en-US" dirty="0"/>
              <a:t>) </a:t>
            </a:r>
          </a:p>
        </p:txBody>
      </p:sp>
      <p:pic>
        <p:nvPicPr>
          <p:cNvPr id="98" name="Picture 97">
            <a:extLst>
              <a:ext uri="{FF2B5EF4-FFF2-40B4-BE49-F238E27FC236}">
                <a16:creationId xmlns:a16="http://schemas.microsoft.com/office/drawing/2014/main" id="{4606E9D0-CCFF-48C0-B67C-7BB807B7EF2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667" r="57122" b="74836"/>
          <a:stretch/>
        </p:blipFill>
        <p:spPr>
          <a:xfrm flipH="1">
            <a:off x="6536969" y="3115760"/>
            <a:ext cx="1048225" cy="1013201"/>
          </a:xfrm>
          <a:prstGeom prst="rect">
            <a:avLst/>
          </a:prstGeom>
          <a:ln w="57150">
            <a:solidFill>
              <a:srgbClr val="FFC000"/>
            </a:solidFill>
          </a:ln>
          <a:scene3d>
            <a:camera prst="perspectiveRelaxed"/>
            <a:lightRig rig="threePt" dir="t"/>
          </a:scene3d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E2E7635E-2A71-4DE4-AC6F-D03B398BA01A}"/>
              </a:ext>
            </a:extLst>
          </p:cNvPr>
          <p:cNvGrpSpPr/>
          <p:nvPr/>
        </p:nvGrpSpPr>
        <p:grpSpPr>
          <a:xfrm>
            <a:off x="5157074" y="1454680"/>
            <a:ext cx="1438648" cy="1081927"/>
            <a:chOff x="1880406" y="1328694"/>
            <a:chExt cx="1438648" cy="1081927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94CD7E2-905A-405C-9594-ACACE159E89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flipH="1">
              <a:off x="1880406" y="1579624"/>
              <a:ext cx="1438648" cy="830997"/>
            </a:xfrm>
            <a:prstGeom prst="rect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53C9ADDD-6F2E-43C5-8890-9D49AEA5ABCB}"/>
                </a:ext>
              </a:extLst>
            </p:cNvPr>
            <p:cNvSpPr txBox="1"/>
            <p:nvPr/>
          </p:nvSpPr>
          <p:spPr>
            <a:xfrm>
              <a:off x="2157251" y="1328694"/>
              <a:ext cx="9052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Forager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59BB8486-F331-4118-8833-76692BEDBF1D}"/>
              </a:ext>
            </a:extLst>
          </p:cNvPr>
          <p:cNvSpPr txBox="1"/>
          <p:nvPr/>
        </p:nvSpPr>
        <p:spPr>
          <a:xfrm>
            <a:off x="4447402" y="2718186"/>
            <a:ext cx="8846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Quality = 0.3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248E4B34-2036-497C-AFF4-72603B4144DF}"/>
              </a:ext>
            </a:extLst>
          </p:cNvPr>
          <p:cNvSpPr txBox="1"/>
          <p:nvPr/>
        </p:nvSpPr>
        <p:spPr>
          <a:xfrm>
            <a:off x="5482796" y="3970606"/>
            <a:ext cx="8846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Quality = 0.6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CA3D3625-8117-45B7-BED0-946B293217A7}"/>
              </a:ext>
            </a:extLst>
          </p:cNvPr>
          <p:cNvSpPr txBox="1"/>
          <p:nvPr/>
        </p:nvSpPr>
        <p:spPr>
          <a:xfrm>
            <a:off x="6593740" y="2696090"/>
            <a:ext cx="8846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Quality = 0.2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55D5E15A-F550-4443-808B-5C54C6B4006E}"/>
              </a:ext>
            </a:extLst>
          </p:cNvPr>
          <p:cNvSpPr txBox="1"/>
          <p:nvPr/>
        </p:nvSpPr>
        <p:spPr>
          <a:xfrm>
            <a:off x="6699811" y="3964165"/>
            <a:ext cx="8846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Quality = 0.7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EB39B999-DB81-44E8-921B-4E583A62A561}"/>
              </a:ext>
            </a:extLst>
          </p:cNvPr>
          <p:cNvSpPr txBox="1"/>
          <p:nvPr/>
        </p:nvSpPr>
        <p:spPr>
          <a:xfrm>
            <a:off x="4446792" y="3324430"/>
            <a:ext cx="8846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Quality = 0.8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5424BD8E-CE93-4F04-8463-9CBAD0F0404E}"/>
              </a:ext>
            </a:extLst>
          </p:cNvPr>
          <p:cNvSpPr txBox="1"/>
          <p:nvPr/>
        </p:nvSpPr>
        <p:spPr>
          <a:xfrm>
            <a:off x="4408255" y="3978564"/>
            <a:ext cx="8846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Quality = 0.6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512C8E18-9AE8-44EB-8145-52584FF336AC}"/>
              </a:ext>
            </a:extLst>
          </p:cNvPr>
          <p:cNvSpPr txBox="1"/>
          <p:nvPr/>
        </p:nvSpPr>
        <p:spPr>
          <a:xfrm>
            <a:off x="5527042" y="2703507"/>
            <a:ext cx="8846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Quality = 0.3</a:t>
            </a:r>
          </a:p>
        </p:txBody>
      </p:sp>
      <p:sp>
        <p:nvSpPr>
          <p:cNvPr id="82" name="Arrow: Up-Down 81">
            <a:extLst>
              <a:ext uri="{FF2B5EF4-FFF2-40B4-BE49-F238E27FC236}">
                <a16:creationId xmlns:a16="http://schemas.microsoft.com/office/drawing/2014/main" id="{84270C7A-CC37-4BF3-8772-A8A0C6C58035}"/>
              </a:ext>
            </a:extLst>
          </p:cNvPr>
          <p:cNvSpPr/>
          <p:nvPr/>
        </p:nvSpPr>
        <p:spPr>
          <a:xfrm>
            <a:off x="5764506" y="2383873"/>
            <a:ext cx="208670" cy="1280160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DEAC0928-FDC6-4DEE-BAE5-E16241EE7E6C}"/>
              </a:ext>
            </a:extLst>
          </p:cNvPr>
          <p:cNvSpPr txBox="1"/>
          <p:nvPr/>
        </p:nvSpPr>
        <p:spPr>
          <a:xfrm>
            <a:off x="6851822" y="1179760"/>
            <a:ext cx="1925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Forager of a Different Species</a:t>
            </a:r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0767EAA9-1C16-41BB-AFFB-F2D8265666C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58102" y="3110461"/>
            <a:ext cx="2068979" cy="1195091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0CF47EB6-0D21-4940-809F-540B0F443180}"/>
              </a:ext>
            </a:extLst>
          </p:cNvPr>
          <p:cNvCxnSpPr>
            <a:cxnSpLocks/>
            <a:endCxn id="79" idx="2"/>
          </p:cNvCxnSpPr>
          <p:nvPr/>
        </p:nvCxnSpPr>
        <p:spPr>
          <a:xfrm flipV="1">
            <a:off x="7128726" y="1826091"/>
            <a:ext cx="686082" cy="18643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4405DA4B-5FDF-4DEA-B480-85B6B414C7D0}"/>
              </a:ext>
            </a:extLst>
          </p:cNvPr>
          <p:cNvSpPr txBox="1"/>
          <p:nvPr/>
        </p:nvSpPr>
        <p:spPr>
          <a:xfrm>
            <a:off x="29496" y="84553"/>
            <a:ext cx="3283935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Interspecific Competition </a:t>
            </a:r>
            <a:r>
              <a:rPr lang="en-US" sz="2000" dirty="0"/>
              <a:t>(single fish-different species)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610690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6615</TotalTime>
  <Words>1543</Words>
  <Application>Microsoft Office PowerPoint</Application>
  <PresentationFormat>Widescreen</PresentationFormat>
  <Paragraphs>383</Paragraphs>
  <Slides>17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Helvetica Neue</vt:lpstr>
      <vt:lpstr>MJXc-TeX-main-R</vt:lpstr>
      <vt:lpstr>MJXc-TeX-math-I</vt:lpstr>
      <vt:lpstr>Office Theme</vt:lpstr>
      <vt:lpstr>Foraging Behavior</vt:lpstr>
      <vt:lpstr>Relevant Background Information</vt:lpstr>
      <vt:lpstr>Model Objectives</vt:lpstr>
      <vt:lpstr>Conditions that Trigger Foraging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Individual-Specific Traits</vt:lpstr>
      <vt:lpstr>Outputs of Interest</vt:lpstr>
      <vt:lpstr>Discussion Prompts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Bioaccumulation Dynamics</dc:title>
  <dc:creator>Quintana, Vanessa M ERDC-RDE-EL-MS Contractor</dc:creator>
  <cp:lastModifiedBy>Quintana, Vanessa M ERDC-RDE-EL-MS Contractor</cp:lastModifiedBy>
  <cp:revision>203</cp:revision>
  <dcterms:created xsi:type="dcterms:W3CDTF">2025-06-04T12:52:07Z</dcterms:created>
  <dcterms:modified xsi:type="dcterms:W3CDTF">2025-07-07T01:26:02Z</dcterms:modified>
</cp:coreProperties>
</file>